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59" r:id="rId4"/>
    <p:sldId id="281" r:id="rId5"/>
    <p:sldId id="260" r:id="rId6"/>
    <p:sldId id="261" r:id="rId7"/>
    <p:sldId id="262" r:id="rId8"/>
    <p:sldId id="263" r:id="rId9"/>
    <p:sldId id="264" r:id="rId10"/>
    <p:sldId id="265" r:id="rId11"/>
    <p:sldId id="266" r:id="rId12"/>
    <p:sldId id="277" r:id="rId13"/>
    <p:sldId id="278" r:id="rId14"/>
    <p:sldId id="279" r:id="rId15"/>
    <p:sldId id="267" r:id="rId16"/>
    <p:sldId id="268" r:id="rId17"/>
    <p:sldId id="271" r:id="rId18"/>
    <p:sldId id="272" r:id="rId19"/>
    <p:sldId id="273" r:id="rId20"/>
    <p:sldId id="274" r:id="rId21"/>
    <p:sldId id="275" r:id="rId22"/>
    <p:sldId id="282" r:id="rId23"/>
    <p:sldId id="276" r:id="rId24"/>
    <p:sldId id="280" r:id="rId25"/>
    <p:sldId id="283" r:id="rId2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67321" autoAdjust="0"/>
  </p:normalViewPr>
  <p:slideViewPr>
    <p:cSldViewPr snapToGrid="0">
      <p:cViewPr varScale="1">
        <p:scale>
          <a:sx n="59" d="100"/>
          <a:sy n="59" d="100"/>
        </p:scale>
        <p:origin x="1387" y="58"/>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01F539-C9B4-4BA6-8108-F7264262800B}" type="datetimeFigureOut">
              <a:rPr lang="nb-NO" smtClean="0"/>
              <a:t>21.04.2020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E3AA6C-9FBD-4E75-B0A6-A1858D585035}" type="slidenum">
              <a:rPr lang="nb-NO" smtClean="0"/>
              <a:t>‹#›</a:t>
            </a:fld>
            <a:endParaRPr lang="nb-NO"/>
          </a:p>
        </p:txBody>
      </p:sp>
    </p:spTree>
    <p:extLst>
      <p:ext uri="{BB962C8B-B14F-4D97-AF65-F5344CB8AC3E}">
        <p14:creationId xmlns:p14="http://schemas.microsoft.com/office/powerpoint/2010/main" val="340369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196360A-B604-4E46-A466-7F099F4BBE05}" type="slidenum">
              <a:rPr lang="nb-NO" altLang="nb-NO" smtClean="0"/>
              <a:pPr/>
              <a:t>2</a:t>
            </a:fld>
            <a:endParaRPr lang="nb-NO" altLang="nb-NO"/>
          </a:p>
        </p:txBody>
      </p:sp>
    </p:spTree>
    <p:extLst>
      <p:ext uri="{BB962C8B-B14F-4D97-AF65-F5344CB8AC3E}">
        <p14:creationId xmlns:p14="http://schemas.microsoft.com/office/powerpoint/2010/main" val="3007832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Fungerer som en «huskeliste» for pasient (</a:t>
            </a:r>
            <a:r>
              <a:rPr lang="nb-NO" dirty="0" err="1" smtClean="0"/>
              <a:t>evt</a:t>
            </a:r>
            <a:r>
              <a:rPr lang="nb-NO" dirty="0" smtClean="0"/>
              <a:t> pårørende og helsepersonell)</a:t>
            </a:r>
            <a:endParaRPr lang="nb-NO" dirty="0"/>
          </a:p>
        </p:txBody>
      </p:sp>
      <p:sp>
        <p:nvSpPr>
          <p:cNvPr id="4" name="Plassholder for lysbildenummer 3"/>
          <p:cNvSpPr>
            <a:spLocks noGrp="1"/>
          </p:cNvSpPr>
          <p:nvPr>
            <p:ph type="sldNum" sz="quarter" idx="10"/>
          </p:nvPr>
        </p:nvSpPr>
        <p:spPr/>
        <p:txBody>
          <a:bodyPr/>
          <a:lstStyle/>
          <a:p>
            <a:fld id="{E8E3AA6C-9FBD-4E75-B0A6-A1858D585035}" type="slidenum">
              <a:rPr lang="nb-NO" smtClean="0"/>
              <a:t>11</a:t>
            </a:fld>
            <a:endParaRPr lang="nb-NO"/>
          </a:p>
        </p:txBody>
      </p:sp>
    </p:spTree>
    <p:extLst>
      <p:ext uri="{BB962C8B-B14F-4D97-AF65-F5344CB8AC3E}">
        <p14:creationId xmlns:p14="http://schemas.microsoft.com/office/powerpoint/2010/main" val="3888669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 er viktig å gå gjennom bruk av inhalasjonsmedisinen kort med</a:t>
            </a:r>
            <a:r>
              <a:rPr lang="nb-NO" baseline="0" dirty="0" smtClean="0"/>
              <a:t> pasienten. Dersom man vurderer at dette bør repeteres med pasienten, skal det skrives i sjekklisten i mappen (se forrige bilde)</a:t>
            </a:r>
          </a:p>
          <a:p>
            <a:endParaRPr lang="nb-NO"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u="sng" kern="1200" dirty="0" smtClean="0">
                <a:solidFill>
                  <a:schemeClr val="tx1"/>
                </a:solidFill>
                <a:effectLst/>
                <a:latin typeface="+mn-lt"/>
                <a:ea typeface="+mn-ea"/>
                <a:cs typeface="+mn-cs"/>
              </a:rPr>
              <a:t>Kontroll av inhalasjonsteknikk </a:t>
            </a:r>
            <a:r>
              <a:rPr lang="nb-NO" sz="1200" kern="1200" dirty="0" smtClean="0">
                <a:solidFill>
                  <a:schemeClr val="tx1"/>
                </a:solidFill>
                <a:effectLst/>
                <a:latin typeface="+mn-lt"/>
                <a:ea typeface="+mn-ea"/>
                <a:cs typeface="+mn-cs"/>
              </a:rPr>
              <a:t>er viktig. Informer</a:t>
            </a:r>
            <a:r>
              <a:rPr lang="nb-NO" sz="1200" kern="1200" baseline="0" dirty="0" smtClean="0">
                <a:solidFill>
                  <a:schemeClr val="tx1"/>
                </a:solidFill>
                <a:effectLst/>
                <a:latin typeface="+mn-lt"/>
                <a:ea typeface="+mn-ea"/>
                <a:cs typeface="+mn-cs"/>
              </a:rPr>
              <a:t> pasienten </a:t>
            </a:r>
            <a:r>
              <a:rPr lang="nb-NO" sz="1200" kern="1200" dirty="0" smtClean="0">
                <a:solidFill>
                  <a:schemeClr val="tx1"/>
                </a:solidFill>
                <a:effectLst/>
                <a:latin typeface="+mn-lt"/>
                <a:ea typeface="+mn-ea"/>
                <a:cs typeface="+mn-cs"/>
              </a:rPr>
              <a:t>om Felleskatalogen og videoer som finnes der med inhalasjonsteknikker (se bilde 14) . Inhalasjonsmedisin (x1 per døgn) må ikke alltid gis på morgenen, men viktig at man finner et tidspunkt på døgnet som passer for pasienten. Viktig å ta «åpne» medisin først,</a:t>
            </a:r>
            <a:r>
              <a:rPr lang="nb-NO" sz="1200" kern="1200" baseline="0" dirty="0" smtClean="0">
                <a:solidFill>
                  <a:schemeClr val="tx1"/>
                </a:solidFill>
                <a:effectLst/>
                <a:latin typeface="+mn-lt"/>
                <a:ea typeface="+mn-ea"/>
                <a:cs typeface="+mn-cs"/>
              </a:rPr>
              <a:t> se neste bilde</a:t>
            </a:r>
            <a:endParaRPr lang="nb-NO" sz="1200" kern="1200" dirty="0" smtClean="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E8E3AA6C-9FBD-4E75-B0A6-A1858D585035}" type="slidenum">
              <a:rPr lang="nb-NO" smtClean="0"/>
              <a:t>12</a:t>
            </a:fld>
            <a:endParaRPr lang="nb-NO"/>
          </a:p>
        </p:txBody>
      </p:sp>
    </p:spTree>
    <p:extLst>
      <p:ext uri="{BB962C8B-B14F-4D97-AF65-F5344CB8AC3E}">
        <p14:creationId xmlns:p14="http://schemas.microsoft.com/office/powerpoint/2010/main" val="3600206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Gå</a:t>
            </a:r>
            <a:r>
              <a:rPr lang="nb-NO" baseline="0" dirty="0" smtClean="0"/>
              <a:t> gjerne inn i Felleskatalogen og vis hvordan man enkelt kan få opp video på inhalasjonsteknikk </a:t>
            </a:r>
            <a:r>
              <a:rPr lang="nb-NO" baseline="0" dirty="0" err="1" smtClean="0"/>
              <a:t>ifht</a:t>
            </a:r>
            <a:r>
              <a:rPr lang="nb-NO" baseline="0" dirty="0" smtClean="0"/>
              <a:t> ulike medikamenter.</a:t>
            </a:r>
          </a:p>
          <a:p>
            <a:r>
              <a:rPr lang="nb-NO" baseline="0" dirty="0" smtClean="0"/>
              <a:t>Oversikt over ulike inhalatorer finnes også på www.inhalatoroversikten.no </a:t>
            </a:r>
          </a:p>
        </p:txBody>
      </p:sp>
      <p:sp>
        <p:nvSpPr>
          <p:cNvPr id="4" name="Plassholder for lysbildenummer 3"/>
          <p:cNvSpPr>
            <a:spLocks noGrp="1"/>
          </p:cNvSpPr>
          <p:nvPr>
            <p:ph type="sldNum" sz="quarter" idx="10"/>
          </p:nvPr>
        </p:nvSpPr>
        <p:spPr/>
        <p:txBody>
          <a:bodyPr/>
          <a:lstStyle/>
          <a:p>
            <a:fld id="{E8E3AA6C-9FBD-4E75-B0A6-A1858D585035}" type="slidenum">
              <a:rPr lang="nb-NO" smtClean="0"/>
              <a:t>14</a:t>
            </a:fld>
            <a:endParaRPr lang="nb-NO"/>
          </a:p>
        </p:txBody>
      </p:sp>
    </p:spTree>
    <p:extLst>
      <p:ext uri="{BB962C8B-B14F-4D97-AF65-F5344CB8AC3E}">
        <p14:creationId xmlns:p14="http://schemas.microsoft.com/office/powerpoint/2010/main" val="3299597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1" hangingPunct="1"/>
            <a:endParaRPr lang="nb-NO" altLang="nb-NO" dirty="0" smtClean="0"/>
          </a:p>
          <a:p>
            <a:pPr eaLnBrk="1" hangingPunct="1"/>
            <a:r>
              <a:rPr lang="nb-NO" altLang="nb-NO" dirty="0" smtClean="0"/>
              <a:t>Pasienten vil få utarbeidet en egenbehandlingsplan som kan brukes ved forverringer av sin</a:t>
            </a:r>
            <a:r>
              <a:rPr lang="nb-NO" altLang="nb-NO" baseline="0" dirty="0" smtClean="0"/>
              <a:t> </a:t>
            </a:r>
            <a:r>
              <a:rPr lang="nb-NO" altLang="nb-NO" dirty="0" smtClean="0"/>
              <a:t>kols. Denne vil være et nyttig hjelpemiddel for helsepersonell rundt pasienten, i forbindelse med å tidlig</a:t>
            </a:r>
            <a:r>
              <a:rPr lang="nb-NO" altLang="nb-NO" baseline="0" dirty="0" smtClean="0"/>
              <a:t> kunne iverksette tiltak ved forverringer. </a:t>
            </a:r>
          </a:p>
          <a:p>
            <a:pPr eaLnBrk="1" hangingPunct="1"/>
            <a:r>
              <a:rPr lang="nb-NO" altLang="nb-NO" baseline="0" dirty="0" smtClean="0"/>
              <a:t>Den har utforming som et «trafikklys», med grønn, gul og rød sone, hvor rød er den mest alvorlige.</a:t>
            </a:r>
            <a:endParaRPr lang="nb-NO" altLang="nb-NO" dirty="0" smtClean="0"/>
          </a:p>
          <a:p>
            <a:endParaRPr lang="nb-NO" dirty="0" smtClean="0"/>
          </a:p>
          <a:p>
            <a:r>
              <a:rPr lang="nb-NO" dirty="0" smtClean="0"/>
              <a:t>Egenbehandlingsplanen</a:t>
            </a:r>
            <a:r>
              <a:rPr lang="nb-NO" baseline="0" dirty="0" smtClean="0"/>
              <a:t> fylles ut av spesialist eller fastlege, og gås gjennom sammen med pasienten. Etter en tid kan det være behov for å gjøre en evaluering av hvordan medikamenter og tiltak fungerer for pasienten, ved lett og alvorlig forverring.</a:t>
            </a:r>
          </a:p>
          <a:p>
            <a:endParaRPr lang="nb-NO" baseline="0" dirty="0" smtClean="0"/>
          </a:p>
          <a:p>
            <a:r>
              <a:rPr lang="nb-NO" altLang="nb-NO" b="0" dirty="0" smtClean="0"/>
              <a:t>Per i dag finnes kols-mappen kun på papir, og det er derfor viktig at</a:t>
            </a:r>
            <a:r>
              <a:rPr lang="nb-NO" altLang="nb-NO" b="0" baseline="0" dirty="0" smtClean="0"/>
              <a:t> den</a:t>
            </a:r>
            <a:r>
              <a:rPr lang="nb-NO" altLang="nb-NO" b="0" dirty="0" smtClean="0"/>
              <a:t> tas med til fastlege, legevakt, poliklinikk og evt. ved innleggelser. Da kan eventuelle endringer kartlegges og mappen kan oppdateres</a:t>
            </a:r>
            <a:endParaRPr lang="nb-NO" b="0" dirty="0"/>
          </a:p>
        </p:txBody>
      </p:sp>
      <p:sp>
        <p:nvSpPr>
          <p:cNvPr id="4" name="Plassholder for lysbildenummer 3"/>
          <p:cNvSpPr>
            <a:spLocks noGrp="1"/>
          </p:cNvSpPr>
          <p:nvPr>
            <p:ph type="sldNum" sz="quarter" idx="10"/>
          </p:nvPr>
        </p:nvSpPr>
        <p:spPr/>
        <p:txBody>
          <a:bodyPr/>
          <a:lstStyle/>
          <a:p>
            <a:fld id="{1196360A-B604-4E46-A466-7F099F4BBE05}" type="slidenum">
              <a:rPr lang="nb-NO" altLang="nb-NO" smtClean="0"/>
              <a:pPr/>
              <a:t>15</a:t>
            </a:fld>
            <a:endParaRPr lang="nb-NO" altLang="nb-NO"/>
          </a:p>
        </p:txBody>
      </p:sp>
    </p:spTree>
    <p:extLst>
      <p:ext uri="{BB962C8B-B14F-4D97-AF65-F5344CB8AC3E}">
        <p14:creationId xmlns:p14="http://schemas.microsoft.com/office/powerpoint/2010/main" val="1576383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Her finnes informasjon</a:t>
            </a:r>
            <a:r>
              <a:rPr lang="nb-NO" baseline="0" dirty="0" smtClean="0"/>
              <a:t> til pasient/pårørende/helsepersonell om aktuelt utstyr. Det er først generell informasjon, og deretter kapittel om rengjøring av utstyr.</a:t>
            </a:r>
          </a:p>
          <a:p>
            <a:endParaRPr lang="nb-NO" baseline="0" dirty="0" smtClean="0"/>
          </a:p>
          <a:p>
            <a:r>
              <a:rPr lang="nb-NO" baseline="0" dirty="0" smtClean="0"/>
              <a:t>Det er viktig at pasienten også tar vare på bruksanvisninger som følger utstyret, da det kan være produktspesifikk informasjon der.</a:t>
            </a:r>
            <a:endParaRPr lang="nb-NO" dirty="0"/>
          </a:p>
        </p:txBody>
      </p:sp>
      <p:sp>
        <p:nvSpPr>
          <p:cNvPr id="4" name="Plassholder for lysbildenummer 3"/>
          <p:cNvSpPr>
            <a:spLocks noGrp="1"/>
          </p:cNvSpPr>
          <p:nvPr>
            <p:ph type="sldNum" sz="quarter" idx="10"/>
          </p:nvPr>
        </p:nvSpPr>
        <p:spPr/>
        <p:txBody>
          <a:bodyPr/>
          <a:lstStyle/>
          <a:p>
            <a:fld id="{1196360A-B604-4E46-A466-7F099F4BBE05}" type="slidenum">
              <a:rPr lang="nb-NO" altLang="nb-NO" smtClean="0"/>
              <a:pPr/>
              <a:t>16</a:t>
            </a:fld>
            <a:endParaRPr lang="nb-NO" altLang="nb-NO"/>
          </a:p>
        </p:txBody>
      </p:sp>
    </p:spTree>
    <p:extLst>
      <p:ext uri="{BB962C8B-B14F-4D97-AF65-F5344CB8AC3E}">
        <p14:creationId xmlns:p14="http://schemas.microsoft.com/office/powerpoint/2010/main" val="2379344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Selv om det kan være tungt og vanskelig å være i aktivitet når man har kols er det svært viktig for å opprettholde styrke og funksjon. Mange mister mye muskelmasse , spesielt i bena, og får problemer med å reise seg og gå. Ved å trene litt styrke hver dag kan dette forebygges og mange vil kunne fungere bedre i hverdagen og hverdagslige aktiviteter vil gå lettere. </a:t>
            </a:r>
          </a:p>
          <a:p>
            <a:r>
              <a:rPr lang="nb-NO" dirty="0" smtClean="0"/>
              <a:t>Det er stor forskjell på å kunne reise seg fra sengen og forflytte seg til stol ved å stå på egne ben enn å måtte bruke forflytningshjelpemidler. Derfor er det så viktig at de som møter pasienten jevnlig motiverer og hjelper pasientene med trening! Det kan være så enkelt som å trene på å reise/sette seg for eksempel fem ganger hver gang man skal opp av stolen .</a:t>
            </a:r>
          </a:p>
          <a:p>
            <a:endParaRPr lang="nb-NO" dirty="0" smtClean="0"/>
          </a:p>
          <a:p>
            <a:r>
              <a:rPr lang="nb-NO" dirty="0" smtClean="0"/>
              <a:t>For de som kan komme seg ut av huset finnes det trening i regi av frisklivssentraler og det er tilbud om lungerehabilitering ved </a:t>
            </a:r>
            <a:r>
              <a:rPr lang="nb-NO" dirty="0" err="1" smtClean="0"/>
              <a:t>SiV</a:t>
            </a:r>
            <a:r>
              <a:rPr lang="nb-NO" dirty="0" smtClean="0"/>
              <a:t>. Det går også an å søke rehabilitering på Granheim og LHL sykehuset i en periode for mer intens trening og undervisning.</a:t>
            </a:r>
          </a:p>
          <a:p>
            <a:endParaRPr lang="nb-NO" dirty="0"/>
          </a:p>
        </p:txBody>
      </p:sp>
      <p:sp>
        <p:nvSpPr>
          <p:cNvPr id="4" name="Plassholder for lysbildenummer 3"/>
          <p:cNvSpPr>
            <a:spLocks noGrp="1"/>
          </p:cNvSpPr>
          <p:nvPr>
            <p:ph type="sldNum" sz="quarter" idx="10"/>
          </p:nvPr>
        </p:nvSpPr>
        <p:spPr/>
        <p:txBody>
          <a:bodyPr/>
          <a:lstStyle/>
          <a:p>
            <a:fld id="{E8E3AA6C-9FBD-4E75-B0A6-A1858D585035}" type="slidenum">
              <a:rPr lang="nb-NO" smtClean="0"/>
              <a:t>17</a:t>
            </a:fld>
            <a:endParaRPr lang="nb-NO"/>
          </a:p>
        </p:txBody>
      </p:sp>
    </p:spTree>
    <p:extLst>
      <p:ext uri="{BB962C8B-B14F-4D97-AF65-F5344CB8AC3E}">
        <p14:creationId xmlns:p14="http://schemas.microsoft.com/office/powerpoint/2010/main" val="615568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 er viktig å lære seg mestringsteknikker </a:t>
            </a:r>
            <a:r>
              <a:rPr lang="nb-NO" dirty="0" err="1" smtClean="0"/>
              <a:t>ift</a:t>
            </a:r>
            <a:r>
              <a:rPr lang="nb-NO" dirty="0" smtClean="0"/>
              <a:t> </a:t>
            </a:r>
            <a:r>
              <a:rPr lang="nb-NO" dirty="0" err="1" smtClean="0"/>
              <a:t>tungpust</a:t>
            </a:r>
            <a:r>
              <a:rPr lang="nb-NO" dirty="0" smtClean="0"/>
              <a:t> for kolspasienter. Kunnskap om hva man kan gjøre ved tungpustanfall og hva man selv kan gjøre for å løsne på slim kan gi en trygghet som kan heve terskelen for når man må søke hjelp. Mestringsteknikk er hjelp til selvhjelp. Også </a:t>
            </a:r>
            <a:r>
              <a:rPr lang="nb-NO" dirty="0" err="1" smtClean="0"/>
              <a:t>ift</a:t>
            </a:r>
            <a:r>
              <a:rPr lang="nb-NO" dirty="0" smtClean="0"/>
              <a:t> inhalasjonsteknikk er det viktig å vite hvordan man roer ned pusten først for best mulig inhalasjon. </a:t>
            </a:r>
            <a:endParaRPr lang="nb-NO" dirty="0"/>
          </a:p>
        </p:txBody>
      </p:sp>
      <p:sp>
        <p:nvSpPr>
          <p:cNvPr id="4" name="Plassholder for lysbildenummer 3"/>
          <p:cNvSpPr>
            <a:spLocks noGrp="1"/>
          </p:cNvSpPr>
          <p:nvPr>
            <p:ph type="sldNum" sz="quarter" idx="10"/>
          </p:nvPr>
        </p:nvSpPr>
        <p:spPr/>
        <p:txBody>
          <a:bodyPr/>
          <a:lstStyle/>
          <a:p>
            <a:fld id="{E8E3AA6C-9FBD-4E75-B0A6-A1858D585035}" type="slidenum">
              <a:rPr lang="nb-NO" smtClean="0"/>
              <a:t>18</a:t>
            </a:fld>
            <a:endParaRPr lang="nb-NO"/>
          </a:p>
        </p:txBody>
      </p:sp>
    </p:spTree>
    <p:extLst>
      <p:ext uri="{BB962C8B-B14F-4D97-AF65-F5344CB8AC3E}">
        <p14:creationId xmlns:p14="http://schemas.microsoft.com/office/powerpoint/2010/main" val="3119518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Dette er eksempler på øvelser man kan gjøre hjemme, noe for pusten og noe for beinstyrke. En annen øvelse som er fin for både styrke og kondisjon er å gå i trapper!</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Det er viktig å vite om hvilestillinger og leppepust som begge er mestringsteknikker for tung pust. På bildet er det eksempler på hvilestillinger og hver enkelt må finne ut hvilke som passer best for seg.</a:t>
            </a:r>
          </a:p>
          <a:p>
            <a:endParaRPr lang="nb-NO" dirty="0"/>
          </a:p>
        </p:txBody>
      </p:sp>
      <p:sp>
        <p:nvSpPr>
          <p:cNvPr id="4" name="Plassholder for lysbildenummer 3"/>
          <p:cNvSpPr>
            <a:spLocks noGrp="1"/>
          </p:cNvSpPr>
          <p:nvPr>
            <p:ph type="sldNum" sz="quarter" idx="10"/>
          </p:nvPr>
        </p:nvSpPr>
        <p:spPr/>
        <p:txBody>
          <a:bodyPr/>
          <a:lstStyle/>
          <a:p>
            <a:fld id="{E8E3AA6C-9FBD-4E75-B0A6-A1858D585035}" type="slidenum">
              <a:rPr lang="nb-NO" smtClean="0"/>
              <a:t>19</a:t>
            </a:fld>
            <a:endParaRPr lang="nb-NO"/>
          </a:p>
        </p:txBody>
      </p:sp>
    </p:spTree>
    <p:extLst>
      <p:ext uri="{BB962C8B-B14F-4D97-AF65-F5344CB8AC3E}">
        <p14:creationId xmlns:p14="http://schemas.microsoft.com/office/powerpoint/2010/main" val="457854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Behandlingstilbud for pasienter med KOLS. 12 kursdager (à 3 timer) i 6 uker.</a:t>
            </a:r>
            <a:r>
              <a:rPr lang="nb-NO" baseline="0" dirty="0" smtClean="0"/>
              <a:t> </a:t>
            </a:r>
          </a:p>
          <a:p>
            <a:r>
              <a:rPr lang="nb-NO" baseline="0" dirty="0" smtClean="0"/>
              <a:t>Målet er å bidra med kunnskap og informasjon som gir pasienten en bedre forståelse for og kontroll over egen situasjon. Kurset inneholder også fysisk trening med fysioterapeut, for å lære hvordan man trygt kan trene med sykdommen, og det er et mål at de fortsetter å trene etter kurset, sånn at det blir en vane.</a:t>
            </a:r>
            <a:endParaRPr lang="nb-NO" dirty="0"/>
          </a:p>
        </p:txBody>
      </p:sp>
      <p:sp>
        <p:nvSpPr>
          <p:cNvPr id="4" name="Plassholder for lysbildenummer 3"/>
          <p:cNvSpPr>
            <a:spLocks noGrp="1"/>
          </p:cNvSpPr>
          <p:nvPr>
            <p:ph type="sldNum" sz="quarter" idx="10"/>
          </p:nvPr>
        </p:nvSpPr>
        <p:spPr/>
        <p:txBody>
          <a:bodyPr/>
          <a:lstStyle/>
          <a:p>
            <a:fld id="{1196360A-B604-4E46-A466-7F099F4BBE05}" type="slidenum">
              <a:rPr lang="nb-NO" altLang="nb-NO" smtClean="0"/>
              <a:pPr/>
              <a:t>20</a:t>
            </a:fld>
            <a:endParaRPr lang="nb-NO" altLang="nb-NO"/>
          </a:p>
        </p:txBody>
      </p:sp>
    </p:spTree>
    <p:extLst>
      <p:ext uri="{BB962C8B-B14F-4D97-AF65-F5344CB8AC3E}">
        <p14:creationId xmlns:p14="http://schemas.microsoft.com/office/powerpoint/2010/main" val="2597920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 mappen ligger to enkle scoringsverktøy som kan bidra til å se hvordan sykdommen utvikler seg, og hvordan det påvirker pasienten i dagliglivet (symptombelastning). Det ligger flere eksemplarer av hver i mappen, for å kunne sammenlikne over tid.</a:t>
            </a:r>
          </a:p>
          <a:p>
            <a:endParaRPr lang="nb-NO" dirty="0" smtClean="0"/>
          </a:p>
          <a:p>
            <a:r>
              <a:rPr lang="nb-NO" dirty="0" smtClean="0"/>
              <a:t>CAT: Jo høyere poengsum jo større symptombelastning. Dette kan gjøre det lettere for helsepersonell og forstå hva som er utfordringen for pasienten, og hvor man bør sette inn hjelp. Skårer pasienten for eksempel høyt på at han har mye slim trengs innsats på dette, er det tungt å utføre daglige aktiviteter kan det hjelpe med trening. </a:t>
            </a:r>
          </a:p>
          <a:p>
            <a:r>
              <a:rPr lang="nb-NO" dirty="0" smtClean="0"/>
              <a:t>Summen kan endres fra dag til dag men gir en pekepinn på hvordan pasienten har det.</a:t>
            </a:r>
          </a:p>
          <a:p>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MMRC: </a:t>
            </a:r>
            <a:r>
              <a:rPr lang="nb-NO" sz="1200" kern="1200" dirty="0" smtClean="0">
                <a:solidFill>
                  <a:schemeClr val="tx1"/>
                </a:solidFill>
                <a:effectLst/>
                <a:latin typeface="+mn-lt"/>
                <a:ea typeface="+mn-ea"/>
                <a:cs typeface="+mn-cs"/>
              </a:rPr>
              <a:t>Der settes kun et kryss mellom 0-4 som beskriver pasientens følelse av hvordan han har det.</a:t>
            </a:r>
          </a:p>
          <a:p>
            <a:endParaRPr lang="nb-NO" dirty="0" smtClean="0"/>
          </a:p>
          <a:p>
            <a:r>
              <a:rPr lang="nb-NO" dirty="0" smtClean="0"/>
              <a:t>Målet med skjemaene</a:t>
            </a:r>
            <a:r>
              <a:rPr lang="nb-NO" baseline="0" dirty="0" smtClean="0"/>
              <a:t> er at behandlingen skal tilpasses den enkelte og deres symptomer.</a:t>
            </a:r>
          </a:p>
          <a:p>
            <a:r>
              <a:rPr lang="nb-NO" baseline="0" dirty="0" smtClean="0"/>
              <a:t>Flere skjema ligger på www.siv.no, søk på ‘kols’.</a:t>
            </a:r>
            <a:endParaRPr lang="nb-NO" dirty="0" smtClean="0"/>
          </a:p>
          <a:p>
            <a:endParaRPr lang="nb-NO" dirty="0" smtClean="0"/>
          </a:p>
          <a:p>
            <a:endParaRPr lang="nb-NO" dirty="0" smtClean="0"/>
          </a:p>
          <a:p>
            <a:endParaRPr lang="nb-NO" dirty="0" smtClean="0"/>
          </a:p>
          <a:p>
            <a:r>
              <a:rPr lang="nb-NO" u="sng" dirty="0" smtClean="0"/>
              <a:t>Dette er</a:t>
            </a:r>
            <a:r>
              <a:rPr lang="nb-NO" u="sng" baseline="0" dirty="0" smtClean="0"/>
              <a:t> for spesielt interesserte og behøver ikke nevnes med mindre det etterspørres:</a:t>
            </a:r>
            <a:endParaRPr lang="nb-NO" u="sng" dirty="0" smtClean="0"/>
          </a:p>
          <a:p>
            <a:r>
              <a:rPr lang="nb-NO" dirty="0" smtClean="0"/>
              <a:t>CAT (COPD </a:t>
            </a:r>
            <a:r>
              <a:rPr lang="nb-NO" dirty="0" err="1" smtClean="0"/>
              <a:t>assessment</a:t>
            </a:r>
            <a:r>
              <a:rPr lang="nb-NO" dirty="0" smtClean="0"/>
              <a:t> test): KOLS egenvurderingsskjema for å bedømme hvor mye sykdommen påvirker velvære og dagligliv. Kan</a:t>
            </a:r>
            <a:r>
              <a:rPr lang="nb-NO" baseline="0" dirty="0" smtClean="0"/>
              <a:t> brukes til å sammenlikne over tid, f.eks. før og etter at pasienten har begynt et treningsopplegg. </a:t>
            </a:r>
          </a:p>
          <a:p>
            <a:endParaRPr lang="nb-NO" baseline="0" dirty="0" smtClean="0"/>
          </a:p>
          <a:p>
            <a:r>
              <a:rPr lang="nb-NO" baseline="0" dirty="0" smtClean="0"/>
              <a:t>MMRC (</a:t>
            </a:r>
            <a:r>
              <a:rPr lang="nb-NO" baseline="0" dirty="0" err="1" smtClean="0"/>
              <a:t>Modified</a:t>
            </a:r>
            <a:r>
              <a:rPr lang="nb-NO" baseline="0" dirty="0" smtClean="0"/>
              <a:t> </a:t>
            </a:r>
            <a:r>
              <a:rPr lang="nb-NO" baseline="0" dirty="0" err="1" smtClean="0"/>
              <a:t>medical</a:t>
            </a:r>
            <a:r>
              <a:rPr lang="nb-NO" baseline="0" dirty="0" smtClean="0"/>
              <a:t> </a:t>
            </a:r>
            <a:r>
              <a:rPr lang="nb-NO" baseline="0" dirty="0" err="1" smtClean="0"/>
              <a:t>research</a:t>
            </a:r>
            <a:r>
              <a:rPr lang="nb-NO" baseline="0" dirty="0" smtClean="0"/>
              <a:t> </a:t>
            </a:r>
            <a:r>
              <a:rPr lang="nb-NO" baseline="0" dirty="0" err="1" smtClean="0"/>
              <a:t>council</a:t>
            </a:r>
            <a:r>
              <a:rPr lang="nb-NO" baseline="0" dirty="0" smtClean="0"/>
              <a:t> </a:t>
            </a:r>
            <a:r>
              <a:rPr lang="nb-NO" baseline="0" dirty="0" err="1" smtClean="0"/>
              <a:t>dyspnea</a:t>
            </a:r>
            <a:r>
              <a:rPr lang="nb-NO" baseline="0" dirty="0" smtClean="0"/>
              <a:t> </a:t>
            </a:r>
            <a:r>
              <a:rPr lang="nb-NO" baseline="0" dirty="0" err="1" smtClean="0"/>
              <a:t>scale</a:t>
            </a:r>
            <a:r>
              <a:rPr lang="nb-NO" baseline="0" dirty="0" smtClean="0"/>
              <a:t>): klassifiserer </a:t>
            </a:r>
            <a:r>
              <a:rPr lang="nb-NO" baseline="0" dirty="0" err="1" smtClean="0"/>
              <a:t>dyspnoe</a:t>
            </a:r>
            <a:r>
              <a:rPr lang="nb-NO" baseline="0" dirty="0" smtClean="0"/>
              <a:t> i hvile og aktivitet. Brukes også til å beregne BODE-</a:t>
            </a:r>
            <a:r>
              <a:rPr lang="nb-NO" baseline="0" dirty="0" err="1" smtClean="0"/>
              <a:t>index</a:t>
            </a:r>
            <a:r>
              <a:rPr lang="nb-NO" baseline="0" dirty="0" smtClean="0"/>
              <a:t>, som skal være en god prognostisk indikator. Dette beregnes av lege, bl.a. på grunnlag av spirometri.</a:t>
            </a:r>
            <a:endParaRPr lang="nb-NO" dirty="0"/>
          </a:p>
        </p:txBody>
      </p:sp>
      <p:sp>
        <p:nvSpPr>
          <p:cNvPr id="4" name="Plassholder for lysbildenummer 3"/>
          <p:cNvSpPr>
            <a:spLocks noGrp="1"/>
          </p:cNvSpPr>
          <p:nvPr>
            <p:ph type="sldNum" sz="quarter" idx="10"/>
          </p:nvPr>
        </p:nvSpPr>
        <p:spPr/>
        <p:txBody>
          <a:bodyPr/>
          <a:lstStyle/>
          <a:p>
            <a:fld id="{1196360A-B604-4E46-A466-7F099F4BBE05}" type="slidenum">
              <a:rPr lang="nb-NO" altLang="nb-NO" smtClean="0"/>
              <a:pPr/>
              <a:t>21</a:t>
            </a:fld>
            <a:endParaRPr lang="nb-NO" altLang="nb-NO"/>
          </a:p>
        </p:txBody>
      </p:sp>
    </p:spTree>
    <p:extLst>
      <p:ext uri="{BB962C8B-B14F-4D97-AF65-F5344CB8AC3E}">
        <p14:creationId xmlns:p14="http://schemas.microsoft.com/office/powerpoint/2010/main" val="4152169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KOLS-mappen er ment å være informativ for pasientene, og en hjelp til å forebygge forverringer av KOLS-sykdommen. Den vil også kunne inneholde</a:t>
            </a:r>
            <a:r>
              <a:rPr lang="nb-NO" baseline="0" dirty="0" smtClean="0"/>
              <a:t> viktig informasjon om pasienten som kan være til hjelp for helsepersonell. </a:t>
            </a:r>
          </a:p>
          <a:p>
            <a:endParaRPr lang="nb-NO" baseline="0" dirty="0" smtClean="0"/>
          </a:p>
          <a:p>
            <a:r>
              <a:rPr lang="nb-NO" baseline="0" dirty="0" smtClean="0"/>
              <a:t>Hittil (pr. </a:t>
            </a:r>
            <a:r>
              <a:rPr lang="nb-NO" baseline="0" dirty="0" err="1" smtClean="0"/>
              <a:t>febr</a:t>
            </a:r>
            <a:r>
              <a:rPr lang="nb-NO" baseline="0" dirty="0" smtClean="0"/>
              <a:t>. 2020) er mappen delt ut på Sykehuset i Vestfold i forbindelse med innleggelse på sengeposten ved Lungeseksjonen, på Lungerehabiliteringskurs, og det er startet forsiktig på poliklinikk.</a:t>
            </a:r>
          </a:p>
          <a:p>
            <a:r>
              <a:rPr lang="nb-NO" baseline="0" dirty="0" smtClean="0"/>
              <a:t>Kommunene Færder og Horten har deltatt i pilotprosjektet, og har delt ut mapper via Kols-temaet/Innsatsteamet i sin kommune.</a:t>
            </a:r>
          </a:p>
          <a:p>
            <a:r>
              <a:rPr lang="nb-NO" baseline="0" dirty="0" smtClean="0"/>
              <a:t>Planen er nå at pasienter som kan ha nytte av mappen skal kunne få den der de bor, i alle kommuner.</a:t>
            </a:r>
          </a:p>
          <a:p>
            <a:endParaRPr lang="nb-NO" baseline="0" dirty="0" smtClean="0"/>
          </a:p>
          <a:p>
            <a:r>
              <a:rPr lang="nb-NO" baseline="0" dirty="0" smtClean="0"/>
              <a:t>Det er gitt informasjon om KOLS-mappe og Egenbehandlingsplan til fastlegene både gjennom Praksisnytt og i samhandlingsmøtene på sykehuset, men dere vil nok fremdeles oppleve at noen ikke har hørt om mappen. Det jobbes derfor videre med informasjonsarbeidet.</a:t>
            </a:r>
          </a:p>
          <a:p>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1196360A-B604-4E46-A466-7F099F4BBE05}" type="slidenum">
              <a:rPr lang="nb-NO" altLang="nb-NO" smtClean="0"/>
              <a:pPr/>
              <a:t>3</a:t>
            </a:fld>
            <a:endParaRPr lang="nb-NO" altLang="nb-NO"/>
          </a:p>
        </p:txBody>
      </p:sp>
    </p:spTree>
    <p:extLst>
      <p:ext uri="{BB962C8B-B14F-4D97-AF65-F5344CB8AC3E}">
        <p14:creationId xmlns:p14="http://schemas.microsoft.com/office/powerpoint/2010/main" val="200931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Her kan relevant</a:t>
            </a:r>
            <a:r>
              <a:rPr lang="nb-NO" baseline="0" dirty="0" smtClean="0"/>
              <a:t> informasjon om kommunale tilbud legges inn, f.eks. dagtilbud, hjemme- rehabilitering, avstandsoppfølging, osv.</a:t>
            </a:r>
            <a:endParaRPr lang="nb-NO" dirty="0"/>
          </a:p>
        </p:txBody>
      </p:sp>
      <p:sp>
        <p:nvSpPr>
          <p:cNvPr id="4" name="Plassholder for lysbildenummer 3"/>
          <p:cNvSpPr>
            <a:spLocks noGrp="1"/>
          </p:cNvSpPr>
          <p:nvPr>
            <p:ph type="sldNum" sz="quarter" idx="10"/>
          </p:nvPr>
        </p:nvSpPr>
        <p:spPr/>
        <p:txBody>
          <a:bodyPr/>
          <a:lstStyle/>
          <a:p>
            <a:fld id="{E8E3AA6C-9FBD-4E75-B0A6-A1858D585035}" type="slidenum">
              <a:rPr lang="nb-NO" smtClean="0"/>
              <a:t>22</a:t>
            </a:fld>
            <a:endParaRPr lang="nb-NO"/>
          </a:p>
        </p:txBody>
      </p:sp>
    </p:spTree>
    <p:extLst>
      <p:ext uri="{BB962C8B-B14F-4D97-AF65-F5344CB8AC3E}">
        <p14:creationId xmlns:p14="http://schemas.microsoft.com/office/powerpoint/2010/main" val="259098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8E3AA6C-9FBD-4E75-B0A6-A1858D585035}" type="slidenum">
              <a:rPr lang="nb-NO" smtClean="0"/>
              <a:t>23</a:t>
            </a:fld>
            <a:endParaRPr lang="nb-NO"/>
          </a:p>
        </p:txBody>
      </p:sp>
    </p:spTree>
    <p:extLst>
      <p:ext uri="{BB962C8B-B14F-4D97-AF65-F5344CB8AC3E}">
        <p14:creationId xmlns:p14="http://schemas.microsoft.com/office/powerpoint/2010/main" val="1364937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Lykke til</a:t>
            </a:r>
            <a:r>
              <a:rPr lang="nb-NO" baseline="0" dirty="0" smtClean="0"/>
              <a:t> med arbeidet med KOLS-mappen!</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E3AA6C-9FBD-4E75-B0A6-A1858D58503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250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Dette</a:t>
            </a:r>
            <a:r>
              <a:rPr lang="nb-NO" baseline="0" dirty="0" smtClean="0"/>
              <a:t> bildet er skjult for fremvisning</a:t>
            </a:r>
            <a:endParaRPr lang="nb-NO" dirty="0"/>
          </a:p>
        </p:txBody>
      </p:sp>
      <p:sp>
        <p:nvSpPr>
          <p:cNvPr id="4" name="Plassholder for lysbildenummer 3"/>
          <p:cNvSpPr>
            <a:spLocks noGrp="1"/>
          </p:cNvSpPr>
          <p:nvPr>
            <p:ph type="sldNum" sz="quarter" idx="10"/>
          </p:nvPr>
        </p:nvSpPr>
        <p:spPr/>
        <p:txBody>
          <a:bodyPr/>
          <a:lstStyle/>
          <a:p>
            <a:fld id="{E8E3AA6C-9FBD-4E75-B0A6-A1858D585035}" type="slidenum">
              <a:rPr lang="nb-NO" smtClean="0"/>
              <a:t>25</a:t>
            </a:fld>
            <a:endParaRPr lang="nb-NO"/>
          </a:p>
        </p:txBody>
      </p:sp>
    </p:spTree>
    <p:extLst>
      <p:ext uri="{BB962C8B-B14F-4D97-AF65-F5344CB8AC3E}">
        <p14:creationId xmlns:p14="http://schemas.microsoft.com/office/powerpoint/2010/main" val="1783562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Illustrerer tenk forløp med KOLS-mappe.</a:t>
            </a:r>
          </a:p>
          <a:p>
            <a:r>
              <a:rPr lang="nb-NO" baseline="0" dirty="0" smtClean="0"/>
              <a:t>Pasienten får utdelt mappe av hjemmetjeneste eller på sykehus. Ved en </a:t>
            </a:r>
            <a:r>
              <a:rPr lang="nb-NO" baseline="0" dirty="0" err="1" smtClean="0"/>
              <a:t>evt</a:t>
            </a:r>
            <a:r>
              <a:rPr lang="nb-NO" baseline="0" dirty="0" smtClean="0"/>
              <a:t> forverring kan både pasient, pårørende og helsepersonell ha nytte av innholdet i egenbehandlingsplanen for å stanse utviklingen, ved å følge rådene under lett eller alvorlig forverring. Det kommer mer om dette senere ( bilde 15)</a:t>
            </a:r>
          </a:p>
          <a:p>
            <a:endParaRPr lang="nb-NO" baseline="0" dirty="0" smtClean="0"/>
          </a:p>
          <a:p>
            <a:r>
              <a:rPr lang="nb-NO" baseline="0" dirty="0" smtClean="0"/>
              <a:t>Dersom 113 kontaktes, kan både AMK og ambulansepersonell ha nytte av beskrivelse av normaltilstand sammen med egenbehandlingsplanen, når de skal gjøre videre vurderinger.</a:t>
            </a:r>
          </a:p>
          <a:p>
            <a:r>
              <a:rPr lang="nb-NO" baseline="0" dirty="0" smtClean="0"/>
              <a:t>Det er ikke sikkert 113 blir involvert, men både fastlege, legevakt og </a:t>
            </a:r>
            <a:r>
              <a:rPr lang="nb-NO" baseline="0" dirty="0" err="1" smtClean="0"/>
              <a:t>evt</a:t>
            </a:r>
            <a:r>
              <a:rPr lang="nb-NO" baseline="0" dirty="0" smtClean="0"/>
              <a:t> sykehus vil også kunne ha nytte av de samme opplysningene.</a:t>
            </a:r>
          </a:p>
          <a:p>
            <a:endParaRPr lang="nb-NO" baseline="0" dirty="0" smtClean="0"/>
          </a:p>
          <a:p>
            <a:r>
              <a:rPr lang="nb-NO" baseline="0" dirty="0" smtClean="0"/>
              <a:t>Pasienten må gis beskjed om at de må huske å ta med mappen, og opplyse om at de har mappe, og helsepersonell må huske å etterspørre.</a:t>
            </a:r>
          </a:p>
        </p:txBody>
      </p:sp>
      <p:sp>
        <p:nvSpPr>
          <p:cNvPr id="4" name="Plassholder for lysbildenummer 3"/>
          <p:cNvSpPr>
            <a:spLocks noGrp="1"/>
          </p:cNvSpPr>
          <p:nvPr>
            <p:ph type="sldNum" sz="quarter" idx="10"/>
          </p:nvPr>
        </p:nvSpPr>
        <p:spPr/>
        <p:txBody>
          <a:bodyPr/>
          <a:lstStyle/>
          <a:p>
            <a:fld id="{E8E3AA6C-9FBD-4E75-B0A6-A1858D585035}" type="slidenum">
              <a:rPr lang="nb-NO" smtClean="0"/>
              <a:t>4</a:t>
            </a:fld>
            <a:endParaRPr lang="nb-NO"/>
          </a:p>
        </p:txBody>
      </p:sp>
    </p:spTree>
    <p:extLst>
      <p:ext uri="{BB962C8B-B14F-4D97-AF65-F5344CB8AC3E}">
        <p14:creationId xmlns:p14="http://schemas.microsoft.com/office/powerpoint/2010/main" val="2665412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Alvorlige/akutte</a:t>
            </a:r>
            <a:r>
              <a:rPr lang="nb-NO" baseline="0" dirty="0" smtClean="0"/>
              <a:t> forverringer påvirker progresjonen av sykdommen. Ved å redusere forverringer, forsinkes progresjonen. Derfor er det et mål å begrense forverringer i størst mulig grad.</a:t>
            </a:r>
          </a:p>
          <a:p>
            <a:endParaRPr lang="nb-NO" baseline="0" dirty="0" smtClean="0"/>
          </a:p>
          <a:p>
            <a:r>
              <a:rPr lang="nb-NO" baseline="0" dirty="0" smtClean="0"/>
              <a:t>Vi ønsker at pasientene ikke bare skal leve med sin KOLS, men at de skal ha størst mulig livskvalitet. Hva livskvalitet er velger pasienten selv, men forutsetningene for å kunne gjøre valg er bedre jo høyere funksjonsnivå de har.</a:t>
            </a:r>
            <a:endParaRPr lang="nb-NO" dirty="0"/>
          </a:p>
        </p:txBody>
      </p:sp>
      <p:sp>
        <p:nvSpPr>
          <p:cNvPr id="4" name="Plassholder for lysbildenummer 3"/>
          <p:cNvSpPr>
            <a:spLocks noGrp="1"/>
          </p:cNvSpPr>
          <p:nvPr>
            <p:ph type="sldNum" sz="quarter" idx="10"/>
          </p:nvPr>
        </p:nvSpPr>
        <p:spPr/>
        <p:txBody>
          <a:bodyPr/>
          <a:lstStyle/>
          <a:p>
            <a:fld id="{1196360A-B604-4E46-A466-7F099F4BBE05}" type="slidenum">
              <a:rPr lang="nb-NO" altLang="nb-NO" smtClean="0"/>
              <a:pPr/>
              <a:t>5</a:t>
            </a:fld>
            <a:endParaRPr lang="nb-NO" altLang="nb-NO"/>
          </a:p>
        </p:txBody>
      </p:sp>
    </p:spTree>
    <p:extLst>
      <p:ext uri="{BB962C8B-B14F-4D97-AF65-F5344CB8AC3E}">
        <p14:creationId xmlns:p14="http://schemas.microsoft.com/office/powerpoint/2010/main" val="896136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3400F474-7B1D-4B53-B3D8-B35BE7C2D3F4}" type="slidenum">
              <a:rPr lang="nb-NO" altLang="nb-NO" sz="1200"/>
              <a:pPr/>
              <a:t>6</a:t>
            </a:fld>
            <a:endParaRPr lang="nb-NO" altLang="nb-NO"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dirty="0" smtClean="0">
                <a:latin typeface="Arial" panose="020B0604020202020204" pitchFamily="34" charset="0"/>
                <a:ea typeface="ＭＳ Ｐゴシック" panose="020B0600070205080204" pitchFamily="34" charset="-128"/>
              </a:rPr>
              <a:t>Mappen skal være et verktøy til</a:t>
            </a:r>
            <a:r>
              <a:rPr lang="nb-NO" altLang="nb-NO" baseline="0" dirty="0" smtClean="0">
                <a:latin typeface="Arial" panose="020B0604020202020204" pitchFamily="34" charset="0"/>
                <a:ea typeface="ＭＳ Ｐゴシック" panose="020B0600070205080204" pitchFamily="34" charset="-128"/>
              </a:rPr>
              <a:t> støtte for egenmestring for pasienten, og kan bidra til å være et bindeledd mellom sykehus, kommunen og pasienten. Innholdet er en kombinasjon av standard innhold, og individuelt tilpasset innhold.</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aseline="0" dirty="0" smtClean="0">
                <a:latin typeface="Arial" panose="020B0604020202020204" pitchFamily="34" charset="0"/>
                <a:ea typeface="ＭＳ Ｐゴシック" panose="020B0600070205080204" pitchFamily="34" charset="-128"/>
              </a:rPr>
              <a:t>Mappen kan brukes som et tidsbesparende oppslagsverk, og kan bidra til å trygge både pasient og helsepersonell.</a:t>
            </a:r>
          </a:p>
          <a:p>
            <a:pPr eaLnBrk="1" hangingPunct="1"/>
            <a:endParaRPr lang="nb-NO" altLang="nb-NO" dirty="0" smtClean="0">
              <a:latin typeface="Arial" panose="020B0604020202020204" pitchFamily="34" charset="0"/>
              <a:ea typeface="ＭＳ Ｐゴシック" panose="020B0600070205080204" pitchFamily="34" charset="-128"/>
            </a:endParaRPr>
          </a:p>
          <a:p>
            <a:pPr eaLnBrk="1" hangingPunct="1"/>
            <a:r>
              <a:rPr lang="nb-NO" altLang="nb-NO" dirty="0" smtClean="0">
                <a:latin typeface="Arial" panose="020B0604020202020204" pitchFamily="34" charset="0"/>
                <a:ea typeface="ＭＳ Ｐゴシック" panose="020B0600070205080204" pitchFamily="34" charset="-128"/>
              </a:rPr>
              <a:t>Inntil</a:t>
            </a:r>
            <a:r>
              <a:rPr lang="nb-NO" altLang="nb-NO" baseline="0" dirty="0" smtClean="0">
                <a:latin typeface="Arial" panose="020B0604020202020204" pitchFamily="34" charset="0"/>
                <a:ea typeface="ＭＳ Ｐゴシック" panose="020B0600070205080204" pitchFamily="34" charset="-128"/>
              </a:rPr>
              <a:t> videre er kols-mappen i papirutgave. </a:t>
            </a:r>
            <a:r>
              <a:rPr lang="nb-NO" altLang="nb-NO" dirty="0" smtClean="0">
                <a:latin typeface="Arial" panose="020B0604020202020204" pitchFamily="34" charset="0"/>
                <a:ea typeface="ＭＳ Ｐゴシック" panose="020B0600070205080204" pitchFamily="34" charset="-128"/>
              </a:rPr>
              <a:t>Utseende og form på mappen er ikke tilfeldig valgt, men et resultat av innspill fra bl.a. brukerrepresentanter.</a:t>
            </a:r>
            <a:r>
              <a:rPr lang="nb-NO" altLang="nb-NO" baseline="0" dirty="0" smtClean="0">
                <a:latin typeface="Arial" panose="020B0604020202020204" pitchFamily="34" charset="0"/>
                <a:ea typeface="ＭＳ Ｐゴシック" panose="020B0600070205080204" pitchFamily="34" charset="-128"/>
              </a:rPr>
              <a:t> Den er av </a:t>
            </a:r>
            <a:r>
              <a:rPr lang="nb-NO" altLang="nb-NO" baseline="0" dirty="0" err="1" smtClean="0">
                <a:latin typeface="Arial" panose="020B0604020202020204" pitchFamily="34" charset="0"/>
                <a:ea typeface="ＭＳ Ｐゴシック" panose="020B0600070205080204" pitchFamily="34" charset="-128"/>
              </a:rPr>
              <a:t>bøybart</a:t>
            </a:r>
            <a:r>
              <a:rPr lang="nb-NO" altLang="nb-NO" baseline="0" dirty="0" smtClean="0">
                <a:latin typeface="Arial" panose="020B0604020202020204" pitchFamily="34" charset="0"/>
                <a:ea typeface="ＭＳ Ｐゴシック" panose="020B0600070205080204" pitchFamily="34" charset="-128"/>
              </a:rPr>
              <a:t> materiale  (kan lettere legges i en veske) og kan tørkes lett av ved søl. Klistremerke med påminnelse om å ta med KOLS-mappen til legekonsultasjoner, som en hjelp for pasientene.</a:t>
            </a:r>
          </a:p>
          <a:p>
            <a:pPr eaLnBrk="1" hangingPunct="1"/>
            <a:endParaRPr lang="nb-NO" altLang="nb-NO" baseline="0" dirty="0" smtClean="0">
              <a:latin typeface="Arial" panose="020B0604020202020204" pitchFamily="34" charset="0"/>
              <a:ea typeface="ＭＳ Ｐゴシック" panose="020B0600070205080204" pitchFamily="34" charset="-128"/>
            </a:endParaRPr>
          </a:p>
          <a:p>
            <a:pPr eaLnBrk="1" hangingPunct="1"/>
            <a:r>
              <a:rPr lang="nb-NO" altLang="nb-NO" baseline="0" dirty="0" smtClean="0">
                <a:latin typeface="Arial" panose="020B0604020202020204" pitchFamily="34" charset="0"/>
                <a:ea typeface="ＭＳ Ｐゴシック" panose="020B0600070205080204" pitchFamily="34" charset="-128"/>
              </a:rPr>
              <a:t>Den har skilleark for å dele inn innholdet i kapitler (se neste bilde):</a:t>
            </a:r>
            <a:endParaRPr lang="nb-NO" altLang="nb-NO"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69342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Gå gjennom innholdet i mappen sammen med pasienten (og </a:t>
            </a:r>
            <a:r>
              <a:rPr lang="nb-NO" dirty="0" err="1" smtClean="0"/>
              <a:t>evt</a:t>
            </a:r>
            <a:r>
              <a:rPr lang="nb-NO" dirty="0" smtClean="0"/>
              <a:t> pårørende). Kapittel 4 tilpasses pasientens behov, </a:t>
            </a:r>
            <a:r>
              <a:rPr lang="nb-NO" dirty="0" err="1" smtClean="0"/>
              <a:t>evt</a:t>
            </a:r>
            <a:r>
              <a:rPr lang="nb-NO" dirty="0" smtClean="0"/>
              <a:t> forstøver, oksygenbehandling</a:t>
            </a:r>
            <a:r>
              <a:rPr lang="nb-NO" baseline="0" dirty="0" smtClean="0"/>
              <a:t> og/eller</a:t>
            </a:r>
            <a:r>
              <a:rPr lang="nb-NO" dirty="0" smtClean="0"/>
              <a:t> maskebehandling</a:t>
            </a:r>
            <a:endParaRPr lang="nb-NO" dirty="0"/>
          </a:p>
        </p:txBody>
      </p:sp>
      <p:sp>
        <p:nvSpPr>
          <p:cNvPr id="4" name="Plassholder for lysbildenummer 3"/>
          <p:cNvSpPr>
            <a:spLocks noGrp="1"/>
          </p:cNvSpPr>
          <p:nvPr>
            <p:ph type="sldNum" sz="quarter" idx="10"/>
          </p:nvPr>
        </p:nvSpPr>
        <p:spPr/>
        <p:txBody>
          <a:bodyPr/>
          <a:lstStyle/>
          <a:p>
            <a:fld id="{1196360A-B604-4E46-A466-7F099F4BBE05}" type="slidenum">
              <a:rPr lang="nb-NO" altLang="nb-NO" smtClean="0"/>
              <a:pPr/>
              <a:t>7</a:t>
            </a:fld>
            <a:endParaRPr lang="nb-NO" altLang="nb-NO"/>
          </a:p>
        </p:txBody>
      </p:sp>
    </p:spTree>
    <p:extLst>
      <p:ext uri="{BB962C8B-B14F-4D97-AF65-F5344CB8AC3E}">
        <p14:creationId xmlns:p14="http://schemas.microsoft.com/office/powerpoint/2010/main" val="1405580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 informasjonen til pasienten er det også</a:t>
            </a:r>
            <a:r>
              <a:rPr lang="nb-NO" baseline="0" dirty="0" smtClean="0"/>
              <a:t> en påminnelse om å ta med mappen ved legebesøk og innleggelser</a:t>
            </a:r>
            <a:endParaRPr lang="nb-NO" dirty="0"/>
          </a:p>
        </p:txBody>
      </p:sp>
      <p:sp>
        <p:nvSpPr>
          <p:cNvPr id="4" name="Plassholder for lysbildenummer 3"/>
          <p:cNvSpPr>
            <a:spLocks noGrp="1"/>
          </p:cNvSpPr>
          <p:nvPr>
            <p:ph type="sldNum" sz="quarter" idx="10"/>
          </p:nvPr>
        </p:nvSpPr>
        <p:spPr/>
        <p:txBody>
          <a:bodyPr/>
          <a:lstStyle/>
          <a:p>
            <a:fld id="{1196360A-B604-4E46-A466-7F099F4BBE05}" type="slidenum">
              <a:rPr lang="nb-NO" altLang="nb-NO" smtClean="0"/>
              <a:pPr/>
              <a:t>8</a:t>
            </a:fld>
            <a:endParaRPr lang="nb-NO" altLang="nb-NO"/>
          </a:p>
        </p:txBody>
      </p:sp>
    </p:spTree>
    <p:extLst>
      <p:ext uri="{BB962C8B-B14F-4D97-AF65-F5344CB8AC3E}">
        <p14:creationId xmlns:p14="http://schemas.microsoft.com/office/powerpoint/2010/main" val="2964590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Det er viktig å kartlegge pasienten i stabil fase, for å ha et utgangspunkt ved eventuell</a:t>
            </a:r>
            <a:r>
              <a:rPr lang="nb-NO" baseline="0" dirty="0" smtClean="0"/>
              <a:t> forverring. Det kan være nyttig for helsepersonell, f.eks. ambulansepersonell som kommer til pasient som har ringt AMK, eller hjemmesykepleie som rykker ut til alarm hos hjemmeboende, å vite hva som er pasientens normaltilstand, for å ha et sammenlikningsgrunnlag.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Denne fylles ut</a:t>
            </a:r>
            <a:r>
              <a:rPr lang="nb-NO" baseline="0" dirty="0" smtClean="0"/>
              <a:t> i samarbeid mellom pasient og helsepersonell.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smtClean="0"/>
              <a:t>De gangene pasienten får KOLS-mappe i forbindelse med en innleggelse på sykehus, kan det være at denne er mangelfullt utfylt fordi det er vanskelig å vurdere hva som er normaltilstand hos pasienten nært opp til en forverring.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smtClean="0"/>
          </a:p>
          <a:p>
            <a:endParaRPr lang="nb-NO" dirty="0"/>
          </a:p>
        </p:txBody>
      </p:sp>
      <p:sp>
        <p:nvSpPr>
          <p:cNvPr id="4" name="Plassholder for lysbildenummer 3"/>
          <p:cNvSpPr>
            <a:spLocks noGrp="1"/>
          </p:cNvSpPr>
          <p:nvPr>
            <p:ph type="sldNum" sz="quarter" idx="10"/>
          </p:nvPr>
        </p:nvSpPr>
        <p:spPr/>
        <p:txBody>
          <a:bodyPr/>
          <a:lstStyle/>
          <a:p>
            <a:fld id="{1196360A-B604-4E46-A466-7F099F4BBE05}" type="slidenum">
              <a:rPr lang="nb-NO" altLang="nb-NO" smtClean="0"/>
              <a:pPr/>
              <a:t>9</a:t>
            </a:fld>
            <a:endParaRPr lang="nb-NO" altLang="nb-NO"/>
          </a:p>
        </p:txBody>
      </p:sp>
    </p:spTree>
    <p:extLst>
      <p:ext uri="{BB962C8B-B14F-4D97-AF65-F5344CB8AC3E}">
        <p14:creationId xmlns:p14="http://schemas.microsoft.com/office/powerpoint/2010/main" val="1699118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196360A-B604-4E46-A466-7F099F4BBE05}" type="slidenum">
              <a:rPr lang="nb-NO" altLang="nb-NO" smtClean="0"/>
              <a:pPr/>
              <a:t>10</a:t>
            </a:fld>
            <a:endParaRPr lang="nb-NO" altLang="nb-NO"/>
          </a:p>
        </p:txBody>
      </p:sp>
    </p:spTree>
    <p:extLst>
      <p:ext uri="{BB962C8B-B14F-4D97-AF65-F5344CB8AC3E}">
        <p14:creationId xmlns:p14="http://schemas.microsoft.com/office/powerpoint/2010/main" val="4285336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E6218AD-BBE1-46F2-AB94-47CBD8BCD801}"/>
              </a:ext>
            </a:extLst>
          </p:cNvPr>
          <p:cNvSpPr>
            <a:spLocks noGrp="1"/>
          </p:cNvSpPr>
          <p:nvPr>
            <p:ph type="ctrTitle"/>
          </p:nvPr>
        </p:nvSpPr>
        <p:spPr>
          <a:xfrm>
            <a:off x="1524000" y="3295649"/>
            <a:ext cx="9144000" cy="995363"/>
          </a:xfrm>
        </p:spPr>
        <p:txBody>
          <a:bodyPr anchor="t"/>
          <a:lstStyle>
            <a:lvl1pPr algn="l">
              <a:defRPr sz="6000"/>
            </a:lvl1pPr>
          </a:lstStyle>
          <a:p>
            <a:r>
              <a:rPr lang="nb-NO" smtClean="0"/>
              <a:t>Klikk for å redigere tittelstil</a:t>
            </a:r>
            <a:endParaRPr lang="nb-NO" dirty="0"/>
          </a:p>
        </p:txBody>
      </p:sp>
      <p:sp>
        <p:nvSpPr>
          <p:cNvPr id="3" name="Undertittel 2">
            <a:extLst>
              <a:ext uri="{FF2B5EF4-FFF2-40B4-BE49-F238E27FC236}">
                <a16:creationId xmlns:a16="http://schemas.microsoft.com/office/drawing/2014/main" id="{98AA202A-A0B4-49C7-B3B9-7E97B79864CC}"/>
              </a:ext>
            </a:extLst>
          </p:cNvPr>
          <p:cNvSpPr>
            <a:spLocks noGrp="1"/>
          </p:cNvSpPr>
          <p:nvPr>
            <p:ph type="subTitle" idx="1"/>
          </p:nvPr>
        </p:nvSpPr>
        <p:spPr>
          <a:xfrm>
            <a:off x="1524000" y="4383088"/>
            <a:ext cx="9144000" cy="1655762"/>
          </a:xfrm>
        </p:spPr>
        <p:txBody>
          <a:bodyPr/>
          <a:lstStyle>
            <a:lvl1pPr marL="0" indent="0" algn="l">
              <a:buNone/>
              <a:defRPr sz="2400" b="1">
                <a:solidFill>
                  <a:srgbClr val="00328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dirty="0"/>
          </a:p>
        </p:txBody>
      </p:sp>
      <p:pic>
        <p:nvPicPr>
          <p:cNvPr id="7" name="Bilde 6">
            <a:extLst>
              <a:ext uri="{FF2B5EF4-FFF2-40B4-BE49-F238E27FC236}">
                <a16:creationId xmlns:a16="http://schemas.microsoft.com/office/drawing/2014/main" id="{B8DEF424-B3D8-40B6-B74E-9A589CBAA28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92100" y="273051"/>
            <a:ext cx="2889250" cy="382764"/>
          </a:xfrm>
          <a:prstGeom prst="rect">
            <a:avLst/>
          </a:prstGeom>
        </p:spPr>
      </p:pic>
    </p:spTree>
    <p:extLst>
      <p:ext uri="{BB962C8B-B14F-4D97-AF65-F5344CB8AC3E}">
        <p14:creationId xmlns:p14="http://schemas.microsoft.com/office/powerpoint/2010/main" val="79233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66485F-BCE4-491C-850F-7D726863A72F}"/>
              </a:ext>
            </a:extLst>
          </p:cNvPr>
          <p:cNvSpPr>
            <a:spLocks noGrp="1"/>
          </p:cNvSpPr>
          <p:nvPr>
            <p:ph type="title"/>
          </p:nvPr>
        </p:nvSpPr>
        <p:spPr>
          <a:xfrm>
            <a:off x="839788" y="457200"/>
            <a:ext cx="3932237" cy="1600200"/>
          </a:xfrm>
        </p:spPr>
        <p:txBody>
          <a:bodyPr anchor="t"/>
          <a:lstStyle>
            <a:lvl1pPr>
              <a:defRPr sz="3200"/>
            </a:lvl1pPr>
          </a:lstStyle>
          <a:p>
            <a:r>
              <a:rPr lang="nb-NO" smtClean="0"/>
              <a:t>Klikk for å redigere tittelstil</a:t>
            </a:r>
            <a:endParaRPr lang="nb-NO" dirty="0"/>
          </a:p>
        </p:txBody>
      </p:sp>
      <p:sp>
        <p:nvSpPr>
          <p:cNvPr id="3" name="Plassholder for bilde 2">
            <a:extLst>
              <a:ext uri="{FF2B5EF4-FFF2-40B4-BE49-F238E27FC236}">
                <a16:creationId xmlns:a16="http://schemas.microsoft.com/office/drawing/2014/main" id="{EE5B3F75-518F-4EA6-A8A1-0486509E41D7}"/>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a:extLst>
              <a:ext uri="{FF2B5EF4-FFF2-40B4-BE49-F238E27FC236}">
                <a16:creationId xmlns:a16="http://schemas.microsoft.com/office/drawing/2014/main" id="{E63D1432-2723-4B33-963B-322B58D700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a:extLst>
              <a:ext uri="{FF2B5EF4-FFF2-40B4-BE49-F238E27FC236}">
                <a16:creationId xmlns:a16="http://schemas.microsoft.com/office/drawing/2014/main" id="{BE43BAC9-2949-4109-925E-ECB59A6775A9}"/>
              </a:ext>
            </a:extLst>
          </p:cNvPr>
          <p:cNvSpPr>
            <a:spLocks noGrp="1"/>
          </p:cNvSpPr>
          <p:nvPr>
            <p:ph type="dt" sz="half" idx="10"/>
          </p:nvPr>
        </p:nvSpPr>
        <p:spPr/>
        <p:txBody>
          <a:bodyPr/>
          <a:lstStyle/>
          <a:p>
            <a:fld id="{AFF1A613-FA5A-434F-B524-1FE5AF103CAB}" type="datetimeFigureOut">
              <a:rPr lang="nb-NO" smtClean="0"/>
              <a:t>21.04.2020</a:t>
            </a:fld>
            <a:endParaRPr lang="nb-NO"/>
          </a:p>
        </p:txBody>
      </p:sp>
      <p:sp>
        <p:nvSpPr>
          <p:cNvPr id="6" name="Plassholder for bunntekst 5">
            <a:extLst>
              <a:ext uri="{FF2B5EF4-FFF2-40B4-BE49-F238E27FC236}">
                <a16:creationId xmlns:a16="http://schemas.microsoft.com/office/drawing/2014/main" id="{28675B62-0DF8-475A-8FE3-46F52FC631E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4EB82D6-C113-45BE-9EB9-1BE55A8A3E0B}"/>
              </a:ext>
            </a:extLst>
          </p:cNvPr>
          <p:cNvSpPr>
            <a:spLocks noGrp="1"/>
          </p:cNvSpPr>
          <p:nvPr>
            <p:ph type="sldNum" sz="quarter" idx="12"/>
          </p:nvPr>
        </p:nvSpPr>
        <p:spPr/>
        <p:txBody>
          <a:bodyPr/>
          <a:lstStyle/>
          <a:p>
            <a:fld id="{3562C5FD-3CAB-485B-B139-47B7989B2DB2}" type="slidenum">
              <a:rPr lang="nb-NO" smtClean="0"/>
              <a:t>‹#›</a:t>
            </a:fld>
            <a:endParaRPr lang="nb-NO"/>
          </a:p>
        </p:txBody>
      </p:sp>
    </p:spTree>
    <p:extLst>
      <p:ext uri="{BB962C8B-B14F-4D97-AF65-F5344CB8AC3E}">
        <p14:creationId xmlns:p14="http://schemas.microsoft.com/office/powerpoint/2010/main" val="442103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0E0AC8-CCBB-452B-B194-97B4F747D783}"/>
              </a:ext>
            </a:extLst>
          </p:cNvPr>
          <p:cNvSpPr>
            <a:spLocks noGrp="1"/>
          </p:cNvSpPr>
          <p:nvPr>
            <p:ph type="title"/>
          </p:nvPr>
        </p:nvSpPr>
        <p:spPr/>
        <p:txBody>
          <a:bodyPr/>
          <a:lstStyle/>
          <a:p>
            <a:r>
              <a:rPr lang="nb-NO" smtClean="0"/>
              <a:t>Klikk for å redigere tittelstil</a:t>
            </a:r>
            <a:endParaRPr lang="nb-NO"/>
          </a:p>
        </p:txBody>
      </p:sp>
      <p:sp>
        <p:nvSpPr>
          <p:cNvPr id="3" name="Plassholder for innhold 2">
            <a:extLst>
              <a:ext uri="{FF2B5EF4-FFF2-40B4-BE49-F238E27FC236}">
                <a16:creationId xmlns:a16="http://schemas.microsoft.com/office/drawing/2014/main" id="{E4F7E7A2-E229-4BBB-946E-5CF24D7C76BF}"/>
              </a:ext>
            </a:extLst>
          </p:cNvPr>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a:extLst>
              <a:ext uri="{FF2B5EF4-FFF2-40B4-BE49-F238E27FC236}">
                <a16:creationId xmlns:a16="http://schemas.microsoft.com/office/drawing/2014/main" id="{13B66A02-5E36-4759-8D24-4E1B389F983D}"/>
              </a:ext>
            </a:extLst>
          </p:cNvPr>
          <p:cNvSpPr>
            <a:spLocks noGrp="1"/>
          </p:cNvSpPr>
          <p:nvPr>
            <p:ph type="dt" sz="half" idx="10"/>
          </p:nvPr>
        </p:nvSpPr>
        <p:spPr/>
        <p:txBody>
          <a:bodyPr/>
          <a:lstStyle/>
          <a:p>
            <a:fld id="{AFF1A613-FA5A-434F-B524-1FE5AF103CAB}" type="datetimeFigureOut">
              <a:rPr lang="nb-NO" smtClean="0"/>
              <a:t>21.04.2020</a:t>
            </a:fld>
            <a:endParaRPr lang="nb-NO"/>
          </a:p>
        </p:txBody>
      </p:sp>
      <p:sp>
        <p:nvSpPr>
          <p:cNvPr id="5" name="Plassholder for bunntekst 4">
            <a:extLst>
              <a:ext uri="{FF2B5EF4-FFF2-40B4-BE49-F238E27FC236}">
                <a16:creationId xmlns:a16="http://schemas.microsoft.com/office/drawing/2014/main" id="{011198A9-A7F9-4FA1-A8F7-9AAF89C9D50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0BEB4B0-1C83-441A-B40C-831034F60CFB}"/>
              </a:ext>
            </a:extLst>
          </p:cNvPr>
          <p:cNvSpPr>
            <a:spLocks noGrp="1"/>
          </p:cNvSpPr>
          <p:nvPr>
            <p:ph type="sldNum" sz="quarter" idx="12"/>
          </p:nvPr>
        </p:nvSpPr>
        <p:spPr/>
        <p:txBody>
          <a:bodyPr/>
          <a:lstStyle/>
          <a:p>
            <a:fld id="{3562C5FD-3CAB-485B-B139-47B7989B2DB2}" type="slidenum">
              <a:rPr lang="nb-NO" smtClean="0"/>
              <a:t>‹#›</a:t>
            </a:fld>
            <a:endParaRPr lang="nb-NO"/>
          </a:p>
        </p:txBody>
      </p:sp>
    </p:spTree>
    <p:extLst>
      <p:ext uri="{BB962C8B-B14F-4D97-AF65-F5344CB8AC3E}">
        <p14:creationId xmlns:p14="http://schemas.microsoft.com/office/powerpoint/2010/main" val="69387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B93CD69-DEE9-422B-94F6-A57C75D42157}"/>
              </a:ext>
            </a:extLst>
          </p:cNvPr>
          <p:cNvSpPr/>
          <p:nvPr userDrawn="1"/>
        </p:nvSpPr>
        <p:spPr>
          <a:xfrm>
            <a:off x="0" y="6235701"/>
            <a:ext cx="12192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D48DAC81-462F-48C9-B786-39DBF3C21549}"/>
              </a:ext>
            </a:extLst>
          </p:cNvPr>
          <p:cNvSpPr>
            <a:spLocks noGrp="1"/>
          </p:cNvSpPr>
          <p:nvPr>
            <p:ph type="title"/>
          </p:nvPr>
        </p:nvSpPr>
        <p:spPr>
          <a:xfrm>
            <a:off x="2857500" y="2152650"/>
            <a:ext cx="8489950" cy="1714500"/>
          </a:xfrm>
        </p:spPr>
        <p:txBody>
          <a:bodyPr anchor="t"/>
          <a:lstStyle>
            <a:lvl1pPr>
              <a:defRPr sz="6000">
                <a:solidFill>
                  <a:schemeClr val="bg1"/>
                </a:solidFill>
              </a:defRPr>
            </a:lvl1pPr>
          </a:lstStyle>
          <a:p>
            <a:r>
              <a:rPr lang="nb-NO" smtClean="0"/>
              <a:t>Klikk for å redigere tittelstil</a:t>
            </a:r>
            <a:endParaRPr lang="nb-NO" dirty="0"/>
          </a:p>
        </p:txBody>
      </p:sp>
      <p:sp>
        <p:nvSpPr>
          <p:cNvPr id="3" name="Plassholder for tekst 2">
            <a:extLst>
              <a:ext uri="{FF2B5EF4-FFF2-40B4-BE49-F238E27FC236}">
                <a16:creationId xmlns:a16="http://schemas.microsoft.com/office/drawing/2014/main" id="{86D0BA42-C396-4339-A7B4-AB16775F0306}"/>
              </a:ext>
            </a:extLst>
          </p:cNvPr>
          <p:cNvSpPr>
            <a:spLocks noGrp="1"/>
          </p:cNvSpPr>
          <p:nvPr>
            <p:ph type="body" idx="1"/>
          </p:nvPr>
        </p:nvSpPr>
        <p:spPr>
          <a:xfrm>
            <a:off x="2857500" y="3867151"/>
            <a:ext cx="8489950" cy="1543049"/>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4" name="Plassholder for dato 3">
            <a:extLst>
              <a:ext uri="{FF2B5EF4-FFF2-40B4-BE49-F238E27FC236}">
                <a16:creationId xmlns:a16="http://schemas.microsoft.com/office/drawing/2014/main" id="{F4B12781-1603-46FF-B595-7D528357BE3F}"/>
              </a:ext>
            </a:extLst>
          </p:cNvPr>
          <p:cNvSpPr>
            <a:spLocks noGrp="1"/>
          </p:cNvSpPr>
          <p:nvPr>
            <p:ph type="dt" sz="half" idx="10"/>
          </p:nvPr>
        </p:nvSpPr>
        <p:spPr/>
        <p:txBody>
          <a:bodyPr/>
          <a:lstStyle/>
          <a:p>
            <a:fld id="{AFF1A613-FA5A-434F-B524-1FE5AF103CAB}" type="datetimeFigureOut">
              <a:rPr lang="nb-NO" smtClean="0"/>
              <a:t>21.04.2020</a:t>
            </a:fld>
            <a:endParaRPr lang="nb-NO"/>
          </a:p>
        </p:txBody>
      </p:sp>
      <p:sp>
        <p:nvSpPr>
          <p:cNvPr id="5" name="Plassholder for bunntekst 4">
            <a:extLst>
              <a:ext uri="{FF2B5EF4-FFF2-40B4-BE49-F238E27FC236}">
                <a16:creationId xmlns:a16="http://schemas.microsoft.com/office/drawing/2014/main" id="{238F5D29-7B52-4AAB-A2FE-4822D3B489A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76558AD-F78A-42DB-8CA7-76473C0D122C}"/>
              </a:ext>
            </a:extLst>
          </p:cNvPr>
          <p:cNvSpPr>
            <a:spLocks noGrp="1"/>
          </p:cNvSpPr>
          <p:nvPr>
            <p:ph type="sldNum" sz="quarter" idx="12"/>
          </p:nvPr>
        </p:nvSpPr>
        <p:spPr/>
        <p:txBody>
          <a:bodyPr/>
          <a:lstStyle/>
          <a:p>
            <a:fld id="{3562C5FD-3CAB-485B-B139-47B7989B2DB2}" type="slidenum">
              <a:rPr lang="nb-NO" smtClean="0"/>
              <a:t>‹#›</a:t>
            </a:fld>
            <a:endParaRPr lang="nb-NO"/>
          </a:p>
        </p:txBody>
      </p:sp>
      <p:pic>
        <p:nvPicPr>
          <p:cNvPr id="8" name="Bilde 7">
            <a:extLst>
              <a:ext uri="{FF2B5EF4-FFF2-40B4-BE49-F238E27FC236}">
                <a16:creationId xmlns:a16="http://schemas.microsoft.com/office/drawing/2014/main" id="{C14F4B35-D2F9-48FF-9F2A-267F0ED0C41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317681" y="6404041"/>
            <a:ext cx="2036119" cy="269742"/>
          </a:xfrm>
          <a:prstGeom prst="rect">
            <a:avLst/>
          </a:prstGeom>
        </p:spPr>
      </p:pic>
    </p:spTree>
    <p:extLst>
      <p:ext uri="{BB962C8B-B14F-4D97-AF65-F5344CB8AC3E}">
        <p14:creationId xmlns:p14="http://schemas.microsoft.com/office/powerpoint/2010/main" val="1133955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B93CD69-DEE9-422B-94F6-A57C75D42157}"/>
              </a:ext>
            </a:extLst>
          </p:cNvPr>
          <p:cNvSpPr/>
          <p:nvPr userDrawn="1"/>
        </p:nvSpPr>
        <p:spPr>
          <a:xfrm>
            <a:off x="0" y="6235701"/>
            <a:ext cx="12192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D48DAC81-462F-48C9-B786-39DBF3C21549}"/>
              </a:ext>
            </a:extLst>
          </p:cNvPr>
          <p:cNvSpPr>
            <a:spLocks noGrp="1"/>
          </p:cNvSpPr>
          <p:nvPr>
            <p:ph type="title"/>
          </p:nvPr>
        </p:nvSpPr>
        <p:spPr>
          <a:xfrm>
            <a:off x="2857500" y="2152650"/>
            <a:ext cx="8489950" cy="1714500"/>
          </a:xfrm>
        </p:spPr>
        <p:txBody>
          <a:bodyPr anchor="t"/>
          <a:lstStyle>
            <a:lvl1pPr>
              <a:defRPr sz="6000">
                <a:solidFill>
                  <a:schemeClr val="bg1"/>
                </a:solidFill>
              </a:defRPr>
            </a:lvl1pPr>
          </a:lstStyle>
          <a:p>
            <a:r>
              <a:rPr lang="nb-NO" smtClean="0"/>
              <a:t>Klikk for å redigere tittelstil</a:t>
            </a:r>
            <a:endParaRPr lang="nb-NO" dirty="0"/>
          </a:p>
        </p:txBody>
      </p:sp>
      <p:sp>
        <p:nvSpPr>
          <p:cNvPr id="3" name="Plassholder for tekst 2">
            <a:extLst>
              <a:ext uri="{FF2B5EF4-FFF2-40B4-BE49-F238E27FC236}">
                <a16:creationId xmlns:a16="http://schemas.microsoft.com/office/drawing/2014/main" id="{86D0BA42-C396-4339-A7B4-AB16775F0306}"/>
              </a:ext>
            </a:extLst>
          </p:cNvPr>
          <p:cNvSpPr>
            <a:spLocks noGrp="1"/>
          </p:cNvSpPr>
          <p:nvPr>
            <p:ph type="body" idx="1"/>
          </p:nvPr>
        </p:nvSpPr>
        <p:spPr>
          <a:xfrm>
            <a:off x="2857500" y="3867151"/>
            <a:ext cx="8489950" cy="1543049"/>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4" name="Plassholder for dato 3">
            <a:extLst>
              <a:ext uri="{FF2B5EF4-FFF2-40B4-BE49-F238E27FC236}">
                <a16:creationId xmlns:a16="http://schemas.microsoft.com/office/drawing/2014/main" id="{F4B12781-1603-46FF-B595-7D528357BE3F}"/>
              </a:ext>
            </a:extLst>
          </p:cNvPr>
          <p:cNvSpPr>
            <a:spLocks noGrp="1"/>
          </p:cNvSpPr>
          <p:nvPr>
            <p:ph type="dt" sz="half" idx="10"/>
          </p:nvPr>
        </p:nvSpPr>
        <p:spPr/>
        <p:txBody>
          <a:bodyPr/>
          <a:lstStyle/>
          <a:p>
            <a:fld id="{AFF1A613-FA5A-434F-B524-1FE5AF103CAB}" type="datetimeFigureOut">
              <a:rPr lang="nb-NO" smtClean="0"/>
              <a:t>21.04.2020</a:t>
            </a:fld>
            <a:endParaRPr lang="nb-NO"/>
          </a:p>
        </p:txBody>
      </p:sp>
      <p:sp>
        <p:nvSpPr>
          <p:cNvPr id="5" name="Plassholder for bunntekst 4">
            <a:extLst>
              <a:ext uri="{FF2B5EF4-FFF2-40B4-BE49-F238E27FC236}">
                <a16:creationId xmlns:a16="http://schemas.microsoft.com/office/drawing/2014/main" id="{238F5D29-7B52-4AAB-A2FE-4822D3B489A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76558AD-F78A-42DB-8CA7-76473C0D122C}"/>
              </a:ext>
            </a:extLst>
          </p:cNvPr>
          <p:cNvSpPr>
            <a:spLocks noGrp="1"/>
          </p:cNvSpPr>
          <p:nvPr>
            <p:ph type="sldNum" sz="quarter" idx="12"/>
          </p:nvPr>
        </p:nvSpPr>
        <p:spPr/>
        <p:txBody>
          <a:bodyPr/>
          <a:lstStyle/>
          <a:p>
            <a:fld id="{3562C5FD-3CAB-485B-B139-47B7989B2DB2}" type="slidenum">
              <a:rPr lang="nb-NO" smtClean="0"/>
              <a:t>‹#›</a:t>
            </a:fld>
            <a:endParaRPr lang="nb-NO"/>
          </a:p>
        </p:txBody>
      </p:sp>
      <p:pic>
        <p:nvPicPr>
          <p:cNvPr id="8" name="Bilde 7">
            <a:extLst>
              <a:ext uri="{FF2B5EF4-FFF2-40B4-BE49-F238E27FC236}">
                <a16:creationId xmlns:a16="http://schemas.microsoft.com/office/drawing/2014/main" id="{C14F4B35-D2F9-48FF-9F2A-267F0ED0C41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317681" y="6404041"/>
            <a:ext cx="2036119" cy="269742"/>
          </a:xfrm>
          <a:prstGeom prst="rect">
            <a:avLst/>
          </a:prstGeom>
        </p:spPr>
      </p:pic>
    </p:spTree>
    <p:extLst>
      <p:ext uri="{BB962C8B-B14F-4D97-AF65-F5344CB8AC3E}">
        <p14:creationId xmlns:p14="http://schemas.microsoft.com/office/powerpoint/2010/main" val="2477264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eloverskrif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B93CD69-DEE9-422B-94F6-A57C75D42157}"/>
              </a:ext>
            </a:extLst>
          </p:cNvPr>
          <p:cNvSpPr/>
          <p:nvPr userDrawn="1"/>
        </p:nvSpPr>
        <p:spPr>
          <a:xfrm>
            <a:off x="0" y="6235701"/>
            <a:ext cx="12192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D48DAC81-462F-48C9-B786-39DBF3C21549}"/>
              </a:ext>
            </a:extLst>
          </p:cNvPr>
          <p:cNvSpPr>
            <a:spLocks noGrp="1"/>
          </p:cNvSpPr>
          <p:nvPr>
            <p:ph type="title"/>
          </p:nvPr>
        </p:nvSpPr>
        <p:spPr>
          <a:xfrm>
            <a:off x="2857500" y="2152650"/>
            <a:ext cx="8489950" cy="1714500"/>
          </a:xfrm>
        </p:spPr>
        <p:txBody>
          <a:bodyPr anchor="t"/>
          <a:lstStyle>
            <a:lvl1pPr>
              <a:defRPr sz="6000">
                <a:solidFill>
                  <a:schemeClr val="bg1"/>
                </a:solidFill>
              </a:defRPr>
            </a:lvl1pPr>
          </a:lstStyle>
          <a:p>
            <a:r>
              <a:rPr lang="nb-NO" smtClean="0"/>
              <a:t>Klikk for å redigere tittelstil</a:t>
            </a:r>
            <a:endParaRPr lang="nb-NO" dirty="0"/>
          </a:p>
        </p:txBody>
      </p:sp>
      <p:sp>
        <p:nvSpPr>
          <p:cNvPr id="3" name="Plassholder for tekst 2">
            <a:extLst>
              <a:ext uri="{FF2B5EF4-FFF2-40B4-BE49-F238E27FC236}">
                <a16:creationId xmlns:a16="http://schemas.microsoft.com/office/drawing/2014/main" id="{86D0BA42-C396-4339-A7B4-AB16775F0306}"/>
              </a:ext>
            </a:extLst>
          </p:cNvPr>
          <p:cNvSpPr>
            <a:spLocks noGrp="1"/>
          </p:cNvSpPr>
          <p:nvPr>
            <p:ph type="body" idx="1"/>
          </p:nvPr>
        </p:nvSpPr>
        <p:spPr>
          <a:xfrm>
            <a:off x="2857500" y="3867151"/>
            <a:ext cx="8489950" cy="1543049"/>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4" name="Plassholder for dato 3">
            <a:extLst>
              <a:ext uri="{FF2B5EF4-FFF2-40B4-BE49-F238E27FC236}">
                <a16:creationId xmlns:a16="http://schemas.microsoft.com/office/drawing/2014/main" id="{F4B12781-1603-46FF-B595-7D528357BE3F}"/>
              </a:ext>
            </a:extLst>
          </p:cNvPr>
          <p:cNvSpPr>
            <a:spLocks noGrp="1"/>
          </p:cNvSpPr>
          <p:nvPr>
            <p:ph type="dt" sz="half" idx="10"/>
          </p:nvPr>
        </p:nvSpPr>
        <p:spPr/>
        <p:txBody>
          <a:bodyPr/>
          <a:lstStyle/>
          <a:p>
            <a:fld id="{AFF1A613-FA5A-434F-B524-1FE5AF103CAB}" type="datetimeFigureOut">
              <a:rPr lang="nb-NO" smtClean="0"/>
              <a:t>21.04.2020</a:t>
            </a:fld>
            <a:endParaRPr lang="nb-NO"/>
          </a:p>
        </p:txBody>
      </p:sp>
      <p:sp>
        <p:nvSpPr>
          <p:cNvPr id="5" name="Plassholder for bunntekst 4">
            <a:extLst>
              <a:ext uri="{FF2B5EF4-FFF2-40B4-BE49-F238E27FC236}">
                <a16:creationId xmlns:a16="http://schemas.microsoft.com/office/drawing/2014/main" id="{238F5D29-7B52-4AAB-A2FE-4822D3B489A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76558AD-F78A-42DB-8CA7-76473C0D122C}"/>
              </a:ext>
            </a:extLst>
          </p:cNvPr>
          <p:cNvSpPr>
            <a:spLocks noGrp="1"/>
          </p:cNvSpPr>
          <p:nvPr>
            <p:ph type="sldNum" sz="quarter" idx="12"/>
          </p:nvPr>
        </p:nvSpPr>
        <p:spPr/>
        <p:txBody>
          <a:bodyPr/>
          <a:lstStyle/>
          <a:p>
            <a:fld id="{3562C5FD-3CAB-485B-B139-47B7989B2DB2}" type="slidenum">
              <a:rPr lang="nb-NO" smtClean="0"/>
              <a:t>‹#›</a:t>
            </a:fld>
            <a:endParaRPr lang="nb-NO"/>
          </a:p>
        </p:txBody>
      </p:sp>
      <p:pic>
        <p:nvPicPr>
          <p:cNvPr id="8" name="Bilde 7">
            <a:extLst>
              <a:ext uri="{FF2B5EF4-FFF2-40B4-BE49-F238E27FC236}">
                <a16:creationId xmlns:a16="http://schemas.microsoft.com/office/drawing/2014/main" id="{C14F4B35-D2F9-48FF-9F2A-267F0ED0C41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317681" y="6404041"/>
            <a:ext cx="2036119" cy="269742"/>
          </a:xfrm>
          <a:prstGeom prst="rect">
            <a:avLst/>
          </a:prstGeom>
        </p:spPr>
      </p:pic>
    </p:spTree>
    <p:extLst>
      <p:ext uri="{BB962C8B-B14F-4D97-AF65-F5344CB8AC3E}">
        <p14:creationId xmlns:p14="http://schemas.microsoft.com/office/powerpoint/2010/main" val="818017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eloverskrif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B93CD69-DEE9-422B-94F6-A57C75D42157}"/>
              </a:ext>
            </a:extLst>
          </p:cNvPr>
          <p:cNvSpPr/>
          <p:nvPr userDrawn="1"/>
        </p:nvSpPr>
        <p:spPr>
          <a:xfrm>
            <a:off x="0" y="6235701"/>
            <a:ext cx="12192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D48DAC81-462F-48C9-B786-39DBF3C21549}"/>
              </a:ext>
            </a:extLst>
          </p:cNvPr>
          <p:cNvSpPr>
            <a:spLocks noGrp="1"/>
          </p:cNvSpPr>
          <p:nvPr>
            <p:ph type="title"/>
          </p:nvPr>
        </p:nvSpPr>
        <p:spPr>
          <a:xfrm>
            <a:off x="2857500" y="2152650"/>
            <a:ext cx="8489950" cy="1714500"/>
          </a:xfrm>
        </p:spPr>
        <p:txBody>
          <a:bodyPr anchor="t"/>
          <a:lstStyle>
            <a:lvl1pPr>
              <a:defRPr sz="6000">
                <a:solidFill>
                  <a:schemeClr val="bg1"/>
                </a:solidFill>
              </a:defRPr>
            </a:lvl1pPr>
          </a:lstStyle>
          <a:p>
            <a:r>
              <a:rPr lang="nb-NO" smtClean="0"/>
              <a:t>Klikk for å redigere tittelstil</a:t>
            </a:r>
            <a:endParaRPr lang="nb-NO" dirty="0"/>
          </a:p>
        </p:txBody>
      </p:sp>
      <p:sp>
        <p:nvSpPr>
          <p:cNvPr id="3" name="Plassholder for tekst 2">
            <a:extLst>
              <a:ext uri="{FF2B5EF4-FFF2-40B4-BE49-F238E27FC236}">
                <a16:creationId xmlns:a16="http://schemas.microsoft.com/office/drawing/2014/main" id="{86D0BA42-C396-4339-A7B4-AB16775F0306}"/>
              </a:ext>
            </a:extLst>
          </p:cNvPr>
          <p:cNvSpPr>
            <a:spLocks noGrp="1"/>
          </p:cNvSpPr>
          <p:nvPr>
            <p:ph type="body" idx="1"/>
          </p:nvPr>
        </p:nvSpPr>
        <p:spPr>
          <a:xfrm>
            <a:off x="2857500" y="3867151"/>
            <a:ext cx="8489950" cy="1543049"/>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4" name="Plassholder for dato 3">
            <a:extLst>
              <a:ext uri="{FF2B5EF4-FFF2-40B4-BE49-F238E27FC236}">
                <a16:creationId xmlns:a16="http://schemas.microsoft.com/office/drawing/2014/main" id="{F4B12781-1603-46FF-B595-7D528357BE3F}"/>
              </a:ext>
            </a:extLst>
          </p:cNvPr>
          <p:cNvSpPr>
            <a:spLocks noGrp="1"/>
          </p:cNvSpPr>
          <p:nvPr>
            <p:ph type="dt" sz="half" idx="10"/>
          </p:nvPr>
        </p:nvSpPr>
        <p:spPr/>
        <p:txBody>
          <a:bodyPr/>
          <a:lstStyle/>
          <a:p>
            <a:fld id="{AFF1A613-FA5A-434F-B524-1FE5AF103CAB}" type="datetimeFigureOut">
              <a:rPr lang="nb-NO" smtClean="0"/>
              <a:t>21.04.2020</a:t>
            </a:fld>
            <a:endParaRPr lang="nb-NO"/>
          </a:p>
        </p:txBody>
      </p:sp>
      <p:sp>
        <p:nvSpPr>
          <p:cNvPr id="5" name="Plassholder for bunntekst 4">
            <a:extLst>
              <a:ext uri="{FF2B5EF4-FFF2-40B4-BE49-F238E27FC236}">
                <a16:creationId xmlns:a16="http://schemas.microsoft.com/office/drawing/2014/main" id="{238F5D29-7B52-4AAB-A2FE-4822D3B489A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76558AD-F78A-42DB-8CA7-76473C0D122C}"/>
              </a:ext>
            </a:extLst>
          </p:cNvPr>
          <p:cNvSpPr>
            <a:spLocks noGrp="1"/>
          </p:cNvSpPr>
          <p:nvPr>
            <p:ph type="sldNum" sz="quarter" idx="12"/>
          </p:nvPr>
        </p:nvSpPr>
        <p:spPr/>
        <p:txBody>
          <a:bodyPr/>
          <a:lstStyle/>
          <a:p>
            <a:fld id="{3562C5FD-3CAB-485B-B139-47B7989B2DB2}" type="slidenum">
              <a:rPr lang="nb-NO" smtClean="0"/>
              <a:t>‹#›</a:t>
            </a:fld>
            <a:endParaRPr lang="nb-NO"/>
          </a:p>
        </p:txBody>
      </p:sp>
      <p:pic>
        <p:nvPicPr>
          <p:cNvPr id="8" name="Bilde 7">
            <a:extLst>
              <a:ext uri="{FF2B5EF4-FFF2-40B4-BE49-F238E27FC236}">
                <a16:creationId xmlns:a16="http://schemas.microsoft.com/office/drawing/2014/main" id="{C14F4B35-D2F9-48FF-9F2A-267F0ED0C41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317681" y="6404041"/>
            <a:ext cx="2036119" cy="269742"/>
          </a:xfrm>
          <a:prstGeom prst="rect">
            <a:avLst/>
          </a:prstGeom>
        </p:spPr>
      </p:pic>
    </p:spTree>
    <p:extLst>
      <p:ext uri="{BB962C8B-B14F-4D97-AF65-F5344CB8AC3E}">
        <p14:creationId xmlns:p14="http://schemas.microsoft.com/office/powerpoint/2010/main" val="418984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eloverskrift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B93CD69-DEE9-422B-94F6-A57C75D42157}"/>
              </a:ext>
            </a:extLst>
          </p:cNvPr>
          <p:cNvSpPr/>
          <p:nvPr userDrawn="1"/>
        </p:nvSpPr>
        <p:spPr>
          <a:xfrm>
            <a:off x="0" y="6235701"/>
            <a:ext cx="12192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D48DAC81-462F-48C9-B786-39DBF3C21549}"/>
              </a:ext>
            </a:extLst>
          </p:cNvPr>
          <p:cNvSpPr>
            <a:spLocks noGrp="1"/>
          </p:cNvSpPr>
          <p:nvPr>
            <p:ph type="title"/>
          </p:nvPr>
        </p:nvSpPr>
        <p:spPr>
          <a:xfrm>
            <a:off x="2857500" y="2152650"/>
            <a:ext cx="8489950" cy="1714500"/>
          </a:xfrm>
        </p:spPr>
        <p:txBody>
          <a:bodyPr anchor="t"/>
          <a:lstStyle>
            <a:lvl1pPr>
              <a:defRPr sz="6000">
                <a:solidFill>
                  <a:schemeClr val="bg1"/>
                </a:solidFill>
              </a:defRPr>
            </a:lvl1pPr>
          </a:lstStyle>
          <a:p>
            <a:r>
              <a:rPr lang="nb-NO" smtClean="0"/>
              <a:t>Klikk for å redigere tittelstil</a:t>
            </a:r>
            <a:endParaRPr lang="nb-NO" dirty="0"/>
          </a:p>
        </p:txBody>
      </p:sp>
      <p:sp>
        <p:nvSpPr>
          <p:cNvPr id="3" name="Plassholder for tekst 2">
            <a:extLst>
              <a:ext uri="{FF2B5EF4-FFF2-40B4-BE49-F238E27FC236}">
                <a16:creationId xmlns:a16="http://schemas.microsoft.com/office/drawing/2014/main" id="{86D0BA42-C396-4339-A7B4-AB16775F0306}"/>
              </a:ext>
            </a:extLst>
          </p:cNvPr>
          <p:cNvSpPr>
            <a:spLocks noGrp="1"/>
          </p:cNvSpPr>
          <p:nvPr>
            <p:ph type="body" idx="1"/>
          </p:nvPr>
        </p:nvSpPr>
        <p:spPr>
          <a:xfrm>
            <a:off x="2857500" y="3867151"/>
            <a:ext cx="8489950" cy="1543049"/>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4" name="Plassholder for dato 3">
            <a:extLst>
              <a:ext uri="{FF2B5EF4-FFF2-40B4-BE49-F238E27FC236}">
                <a16:creationId xmlns:a16="http://schemas.microsoft.com/office/drawing/2014/main" id="{F4B12781-1603-46FF-B595-7D528357BE3F}"/>
              </a:ext>
            </a:extLst>
          </p:cNvPr>
          <p:cNvSpPr>
            <a:spLocks noGrp="1"/>
          </p:cNvSpPr>
          <p:nvPr>
            <p:ph type="dt" sz="half" idx="10"/>
          </p:nvPr>
        </p:nvSpPr>
        <p:spPr/>
        <p:txBody>
          <a:bodyPr/>
          <a:lstStyle/>
          <a:p>
            <a:fld id="{AFF1A613-FA5A-434F-B524-1FE5AF103CAB}" type="datetimeFigureOut">
              <a:rPr lang="nb-NO" smtClean="0"/>
              <a:t>21.04.2020</a:t>
            </a:fld>
            <a:endParaRPr lang="nb-NO"/>
          </a:p>
        </p:txBody>
      </p:sp>
      <p:sp>
        <p:nvSpPr>
          <p:cNvPr id="5" name="Plassholder for bunntekst 4">
            <a:extLst>
              <a:ext uri="{FF2B5EF4-FFF2-40B4-BE49-F238E27FC236}">
                <a16:creationId xmlns:a16="http://schemas.microsoft.com/office/drawing/2014/main" id="{238F5D29-7B52-4AAB-A2FE-4822D3B489A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76558AD-F78A-42DB-8CA7-76473C0D122C}"/>
              </a:ext>
            </a:extLst>
          </p:cNvPr>
          <p:cNvSpPr>
            <a:spLocks noGrp="1"/>
          </p:cNvSpPr>
          <p:nvPr>
            <p:ph type="sldNum" sz="quarter" idx="12"/>
          </p:nvPr>
        </p:nvSpPr>
        <p:spPr/>
        <p:txBody>
          <a:bodyPr/>
          <a:lstStyle/>
          <a:p>
            <a:fld id="{3562C5FD-3CAB-485B-B139-47B7989B2DB2}" type="slidenum">
              <a:rPr lang="nb-NO" smtClean="0"/>
              <a:t>‹#›</a:t>
            </a:fld>
            <a:endParaRPr lang="nb-NO"/>
          </a:p>
        </p:txBody>
      </p:sp>
      <p:pic>
        <p:nvPicPr>
          <p:cNvPr id="8" name="Bilde 7">
            <a:extLst>
              <a:ext uri="{FF2B5EF4-FFF2-40B4-BE49-F238E27FC236}">
                <a16:creationId xmlns:a16="http://schemas.microsoft.com/office/drawing/2014/main" id="{C14F4B35-D2F9-48FF-9F2A-267F0ED0C41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317681" y="6404041"/>
            <a:ext cx="2036119" cy="269742"/>
          </a:xfrm>
          <a:prstGeom prst="rect">
            <a:avLst/>
          </a:prstGeom>
        </p:spPr>
      </p:pic>
    </p:spTree>
    <p:extLst>
      <p:ext uri="{BB962C8B-B14F-4D97-AF65-F5344CB8AC3E}">
        <p14:creationId xmlns:p14="http://schemas.microsoft.com/office/powerpoint/2010/main" val="399064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med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EC085C-AF28-42B0-BF2E-4C2BD3E8A7B2}"/>
              </a:ext>
            </a:extLst>
          </p:cNvPr>
          <p:cNvSpPr>
            <a:spLocks noGrp="1"/>
          </p:cNvSpPr>
          <p:nvPr>
            <p:ph type="title"/>
          </p:nvPr>
        </p:nvSpPr>
        <p:spPr>
          <a:xfrm>
            <a:off x="839788" y="457200"/>
            <a:ext cx="6826250" cy="1600200"/>
          </a:xfrm>
        </p:spPr>
        <p:txBody>
          <a:bodyPr anchor="t">
            <a:normAutofit/>
          </a:bodyPr>
          <a:lstStyle>
            <a:lvl1pPr>
              <a:defRPr sz="4400"/>
            </a:lvl1pPr>
          </a:lstStyle>
          <a:p>
            <a:r>
              <a:rPr lang="nb-NO" smtClean="0"/>
              <a:t>Klikk for å redigere tittelstil</a:t>
            </a:r>
            <a:endParaRPr lang="nb-NO" dirty="0"/>
          </a:p>
        </p:txBody>
      </p:sp>
      <p:sp>
        <p:nvSpPr>
          <p:cNvPr id="3" name="Plassholder for innhold 2">
            <a:extLst>
              <a:ext uri="{FF2B5EF4-FFF2-40B4-BE49-F238E27FC236}">
                <a16:creationId xmlns:a16="http://schemas.microsoft.com/office/drawing/2014/main" id="{6BF2A1D6-8113-4D5E-B1D4-60D76A03A92A}"/>
              </a:ext>
            </a:extLst>
          </p:cNvPr>
          <p:cNvSpPr>
            <a:spLocks noGrp="1"/>
          </p:cNvSpPr>
          <p:nvPr>
            <p:ph idx="1"/>
          </p:nvPr>
        </p:nvSpPr>
        <p:spPr>
          <a:xfrm>
            <a:off x="838200" y="2057399"/>
            <a:ext cx="6826250" cy="3803651"/>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dato 4">
            <a:extLst>
              <a:ext uri="{FF2B5EF4-FFF2-40B4-BE49-F238E27FC236}">
                <a16:creationId xmlns:a16="http://schemas.microsoft.com/office/drawing/2014/main" id="{5DA62DED-BB3F-428C-B340-DB731F8FC344}"/>
              </a:ext>
            </a:extLst>
          </p:cNvPr>
          <p:cNvSpPr>
            <a:spLocks noGrp="1"/>
          </p:cNvSpPr>
          <p:nvPr>
            <p:ph type="dt" sz="half" idx="10"/>
          </p:nvPr>
        </p:nvSpPr>
        <p:spPr/>
        <p:txBody>
          <a:bodyPr/>
          <a:lstStyle/>
          <a:p>
            <a:fld id="{AFF1A613-FA5A-434F-B524-1FE5AF103CAB}" type="datetimeFigureOut">
              <a:rPr lang="nb-NO" smtClean="0"/>
              <a:t>21.04.2020</a:t>
            </a:fld>
            <a:endParaRPr lang="nb-NO"/>
          </a:p>
        </p:txBody>
      </p:sp>
      <p:sp>
        <p:nvSpPr>
          <p:cNvPr id="6" name="Plassholder for bunntekst 5">
            <a:extLst>
              <a:ext uri="{FF2B5EF4-FFF2-40B4-BE49-F238E27FC236}">
                <a16:creationId xmlns:a16="http://schemas.microsoft.com/office/drawing/2014/main" id="{4E061EAD-BF13-4981-A306-C6CC732E8A4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3E9E71E-B6F0-4265-817E-6ED027EB1B5F}"/>
              </a:ext>
            </a:extLst>
          </p:cNvPr>
          <p:cNvSpPr>
            <a:spLocks noGrp="1"/>
          </p:cNvSpPr>
          <p:nvPr>
            <p:ph type="sldNum" sz="quarter" idx="12"/>
          </p:nvPr>
        </p:nvSpPr>
        <p:spPr/>
        <p:txBody>
          <a:bodyPr/>
          <a:lstStyle/>
          <a:p>
            <a:fld id="{3562C5FD-3CAB-485B-B139-47B7989B2DB2}" type="slidenum">
              <a:rPr lang="nb-NO" smtClean="0"/>
              <a:t>‹#›</a:t>
            </a:fld>
            <a:endParaRPr lang="nb-NO"/>
          </a:p>
        </p:txBody>
      </p:sp>
    </p:spTree>
    <p:extLst>
      <p:ext uri="{BB962C8B-B14F-4D97-AF65-F5344CB8AC3E}">
        <p14:creationId xmlns:p14="http://schemas.microsoft.com/office/powerpoint/2010/main" val="3956471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90B565-7BF9-4917-B2EB-D4F356827C09}"/>
              </a:ext>
            </a:extLst>
          </p:cNvPr>
          <p:cNvSpPr>
            <a:spLocks noGrp="1"/>
          </p:cNvSpPr>
          <p:nvPr>
            <p:ph type="title"/>
          </p:nvPr>
        </p:nvSpPr>
        <p:spPr/>
        <p:txBody>
          <a:bodyPr/>
          <a:lstStyle/>
          <a:p>
            <a:r>
              <a:rPr lang="nb-NO" smtClean="0"/>
              <a:t>Klikk for å redigere tittelstil</a:t>
            </a:r>
            <a:endParaRPr lang="nb-NO" dirty="0"/>
          </a:p>
        </p:txBody>
      </p:sp>
      <p:sp>
        <p:nvSpPr>
          <p:cNvPr id="3" name="Plassholder for innhold 2">
            <a:extLst>
              <a:ext uri="{FF2B5EF4-FFF2-40B4-BE49-F238E27FC236}">
                <a16:creationId xmlns:a16="http://schemas.microsoft.com/office/drawing/2014/main" id="{29EE8DF1-0A6C-48E9-AF6B-E517931E152E}"/>
              </a:ext>
            </a:extLst>
          </p:cNvPr>
          <p:cNvSpPr>
            <a:spLocks noGrp="1"/>
          </p:cNvSpPr>
          <p:nvPr>
            <p:ph sz="half" idx="1"/>
          </p:nvPr>
        </p:nvSpPr>
        <p:spPr>
          <a:xfrm>
            <a:off x="838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innhold 3">
            <a:extLst>
              <a:ext uri="{FF2B5EF4-FFF2-40B4-BE49-F238E27FC236}">
                <a16:creationId xmlns:a16="http://schemas.microsoft.com/office/drawing/2014/main" id="{274BDB87-0C3E-4DF3-B851-696F7DC8E545}"/>
              </a:ext>
            </a:extLst>
          </p:cNvPr>
          <p:cNvSpPr>
            <a:spLocks noGrp="1"/>
          </p:cNvSpPr>
          <p:nvPr>
            <p:ph sz="half" idx="2"/>
          </p:nvPr>
        </p:nvSpPr>
        <p:spPr>
          <a:xfrm>
            <a:off x="6172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a:extLst>
              <a:ext uri="{FF2B5EF4-FFF2-40B4-BE49-F238E27FC236}">
                <a16:creationId xmlns:a16="http://schemas.microsoft.com/office/drawing/2014/main" id="{5983C0A6-EAEC-48EE-BD2B-FF49992939ED}"/>
              </a:ext>
            </a:extLst>
          </p:cNvPr>
          <p:cNvSpPr>
            <a:spLocks noGrp="1"/>
          </p:cNvSpPr>
          <p:nvPr>
            <p:ph type="dt" sz="half" idx="10"/>
          </p:nvPr>
        </p:nvSpPr>
        <p:spPr/>
        <p:txBody>
          <a:bodyPr/>
          <a:lstStyle/>
          <a:p>
            <a:fld id="{AFF1A613-FA5A-434F-B524-1FE5AF103CAB}" type="datetimeFigureOut">
              <a:rPr lang="nb-NO" smtClean="0"/>
              <a:t>21.04.2020</a:t>
            </a:fld>
            <a:endParaRPr lang="nb-NO"/>
          </a:p>
        </p:txBody>
      </p:sp>
      <p:sp>
        <p:nvSpPr>
          <p:cNvPr id="6" name="Plassholder for bunntekst 5">
            <a:extLst>
              <a:ext uri="{FF2B5EF4-FFF2-40B4-BE49-F238E27FC236}">
                <a16:creationId xmlns:a16="http://schemas.microsoft.com/office/drawing/2014/main" id="{7C045679-37D1-4727-A602-37D33B34ED9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E81B9D9-3184-4D57-AD03-AF51AB5DE9EF}"/>
              </a:ext>
            </a:extLst>
          </p:cNvPr>
          <p:cNvSpPr>
            <a:spLocks noGrp="1"/>
          </p:cNvSpPr>
          <p:nvPr>
            <p:ph type="sldNum" sz="quarter" idx="12"/>
          </p:nvPr>
        </p:nvSpPr>
        <p:spPr/>
        <p:txBody>
          <a:bodyPr/>
          <a:lstStyle/>
          <a:p>
            <a:fld id="{3562C5FD-3CAB-485B-B139-47B7989B2DB2}" type="slidenum">
              <a:rPr lang="nb-NO" smtClean="0"/>
              <a:t>‹#›</a:t>
            </a:fld>
            <a:endParaRPr lang="nb-NO"/>
          </a:p>
        </p:txBody>
      </p:sp>
    </p:spTree>
    <p:extLst>
      <p:ext uri="{BB962C8B-B14F-4D97-AF65-F5344CB8AC3E}">
        <p14:creationId xmlns:p14="http://schemas.microsoft.com/office/powerpoint/2010/main" val="2928876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2291919-115B-437A-A38B-AFDCE7D29264}"/>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2D9CBA94-6024-4564-8673-AAC0BC422ECC}"/>
              </a:ext>
            </a:extLst>
          </p:cNvPr>
          <p:cNvSpPr>
            <a:spLocks noGrp="1"/>
          </p:cNvSpPr>
          <p:nvPr>
            <p:ph type="body" idx="1"/>
          </p:nvPr>
        </p:nvSpPr>
        <p:spPr>
          <a:xfrm>
            <a:off x="838200" y="1825625"/>
            <a:ext cx="10515600" cy="4321175"/>
          </a:xfrm>
          <a:prstGeom prst="rect">
            <a:avLst/>
          </a:prstGeom>
        </p:spPr>
        <p:txBody>
          <a:bodyPr vert="horz" lIns="91440" tIns="45720" rIns="91440" bIns="4572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2B082BAD-DC75-4E46-880A-189B8AB10E3B}"/>
              </a:ext>
            </a:extLst>
          </p:cNvPr>
          <p:cNvSpPr>
            <a:spLocks noGrp="1"/>
          </p:cNvSpPr>
          <p:nvPr>
            <p:ph type="dt" sz="half" idx="2"/>
          </p:nvPr>
        </p:nvSpPr>
        <p:spPr>
          <a:xfrm>
            <a:off x="838200" y="6356350"/>
            <a:ext cx="1860550" cy="365125"/>
          </a:xfrm>
          <a:prstGeom prst="rect">
            <a:avLst/>
          </a:prstGeom>
        </p:spPr>
        <p:txBody>
          <a:bodyPr vert="horz" lIns="91440" tIns="45720" rIns="91440" bIns="45720" rtlCol="0" anchor="ctr"/>
          <a:lstStyle>
            <a:lvl1pPr algn="l">
              <a:defRPr sz="1200" b="1">
                <a:solidFill>
                  <a:srgbClr val="003283"/>
                </a:solidFill>
              </a:defRPr>
            </a:lvl1pPr>
          </a:lstStyle>
          <a:p>
            <a:fld id="{AFF1A613-FA5A-434F-B524-1FE5AF103CAB}" type="datetimeFigureOut">
              <a:rPr lang="nb-NO" smtClean="0"/>
              <a:pPr/>
              <a:t>21.04.2020</a:t>
            </a:fld>
            <a:endParaRPr lang="nb-NO" dirty="0"/>
          </a:p>
        </p:txBody>
      </p:sp>
      <p:sp>
        <p:nvSpPr>
          <p:cNvPr id="5" name="Plassholder for bunntekst 4">
            <a:extLst>
              <a:ext uri="{FF2B5EF4-FFF2-40B4-BE49-F238E27FC236}">
                <a16:creationId xmlns:a16="http://schemas.microsoft.com/office/drawing/2014/main" id="{7CDB94D7-D02D-4A1F-B995-226F4D2C6CD7}"/>
              </a:ext>
            </a:extLst>
          </p:cNvPr>
          <p:cNvSpPr>
            <a:spLocks noGrp="1"/>
          </p:cNvSpPr>
          <p:nvPr>
            <p:ph type="ftr" sz="quarter" idx="3"/>
          </p:nvPr>
        </p:nvSpPr>
        <p:spPr>
          <a:xfrm>
            <a:off x="2967681" y="6356350"/>
            <a:ext cx="4868219"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6" name="Plassholder for lysbildenummer 5">
            <a:extLst>
              <a:ext uri="{FF2B5EF4-FFF2-40B4-BE49-F238E27FC236}">
                <a16:creationId xmlns:a16="http://schemas.microsoft.com/office/drawing/2014/main" id="{496CD985-B341-4C2B-8F70-4C02F418AD43}"/>
              </a:ext>
            </a:extLst>
          </p:cNvPr>
          <p:cNvSpPr>
            <a:spLocks noGrp="1"/>
          </p:cNvSpPr>
          <p:nvPr>
            <p:ph type="sldNum" sz="quarter" idx="4"/>
          </p:nvPr>
        </p:nvSpPr>
        <p:spPr>
          <a:xfrm>
            <a:off x="8104831" y="6356350"/>
            <a:ext cx="943919" cy="365125"/>
          </a:xfrm>
          <a:prstGeom prst="rect">
            <a:avLst/>
          </a:prstGeom>
        </p:spPr>
        <p:txBody>
          <a:bodyPr vert="horz" lIns="91440" tIns="45720" rIns="91440" bIns="45720" rtlCol="0" anchor="ctr"/>
          <a:lstStyle>
            <a:lvl1pPr algn="r">
              <a:defRPr sz="1200" b="1">
                <a:solidFill>
                  <a:srgbClr val="003283"/>
                </a:solidFill>
              </a:defRPr>
            </a:lvl1pPr>
          </a:lstStyle>
          <a:p>
            <a:fld id="{3562C5FD-3CAB-485B-B139-47B7989B2DB2}" type="slidenum">
              <a:rPr lang="nb-NO" smtClean="0"/>
              <a:pPr/>
              <a:t>‹#›</a:t>
            </a:fld>
            <a:endParaRPr lang="nb-NO"/>
          </a:p>
        </p:txBody>
      </p:sp>
      <p:pic>
        <p:nvPicPr>
          <p:cNvPr id="8" name="Bilde 7">
            <a:extLst>
              <a:ext uri="{FF2B5EF4-FFF2-40B4-BE49-F238E27FC236}">
                <a16:creationId xmlns:a16="http://schemas.microsoft.com/office/drawing/2014/main" id="{196395D2-3F7C-452E-BF80-64B524FB9043}"/>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9317681" y="6404041"/>
            <a:ext cx="2036119" cy="269742"/>
          </a:xfrm>
          <a:prstGeom prst="rect">
            <a:avLst/>
          </a:prstGeom>
        </p:spPr>
      </p:pic>
    </p:spTree>
    <p:extLst>
      <p:ext uri="{BB962C8B-B14F-4D97-AF65-F5344CB8AC3E}">
        <p14:creationId xmlns:p14="http://schemas.microsoft.com/office/powerpoint/2010/main" val="2765580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3659" r:id="rId5"/>
    <p:sldLayoutId id="2147483660" r:id="rId6"/>
    <p:sldLayoutId id="2147483661" r:id="rId7"/>
    <p:sldLayoutId id="2147483656" r:id="rId8"/>
    <p:sldLayoutId id="2147483652" r:id="rId9"/>
    <p:sldLayoutId id="2147483657" r:id="rId10"/>
  </p:sldLayoutIdLst>
  <p:txStyles>
    <p:titleStyle>
      <a:lvl1pPr algn="l" defTabSz="914400" rtl="0" eaLnBrk="1" latinLnBrk="0" hangingPunct="1">
        <a:lnSpc>
          <a:spcPct val="90000"/>
        </a:lnSpc>
        <a:spcBef>
          <a:spcPct val="0"/>
        </a:spcBef>
        <a:buNone/>
        <a:defRPr sz="4400" b="1" kern="1200">
          <a:solidFill>
            <a:srgbClr val="003283"/>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0328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328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328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328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328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hyperlink" Target="http://ek.siv.no/docs/pub/dok23974.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ek.siv.no/docs/pub/dok23971.pdf" TargetMode="External"/><Relationship Id="rId4" Type="http://schemas.openxmlformats.org/officeDocument/2006/relationships/hyperlink" Target="http://ton-web-01/eknet/docs/pub/dok23972.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mailto:kols@siv.no" TargetMode="Externa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hyperlink" Target="http://www.siv.no/"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iv.n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A84AF6-FF8F-42C4-B66A-31934B693C0F}"/>
              </a:ext>
            </a:extLst>
          </p:cNvPr>
          <p:cNvSpPr>
            <a:spLocks noGrp="1"/>
          </p:cNvSpPr>
          <p:nvPr>
            <p:ph type="ctrTitle"/>
          </p:nvPr>
        </p:nvSpPr>
        <p:spPr/>
        <p:txBody>
          <a:bodyPr/>
          <a:lstStyle/>
          <a:p>
            <a:pPr algn="ctr"/>
            <a:r>
              <a:rPr lang="nb-NO" altLang="nb-NO" dirty="0"/>
              <a:t>KOLS-mappe</a:t>
            </a:r>
            <a:endParaRPr lang="nb-NO" dirty="0"/>
          </a:p>
        </p:txBody>
      </p:sp>
      <p:sp>
        <p:nvSpPr>
          <p:cNvPr id="3" name="Undertittel 2">
            <a:extLst>
              <a:ext uri="{FF2B5EF4-FFF2-40B4-BE49-F238E27FC236}">
                <a16:creationId xmlns:a16="http://schemas.microsoft.com/office/drawing/2014/main" id="{2DC0C335-2C21-48AC-8200-F9BD010BF6E2}"/>
              </a:ext>
            </a:extLst>
          </p:cNvPr>
          <p:cNvSpPr>
            <a:spLocks noGrp="1"/>
          </p:cNvSpPr>
          <p:nvPr>
            <p:ph type="subTitle" idx="1"/>
          </p:nvPr>
        </p:nvSpPr>
        <p:spPr/>
        <p:txBody>
          <a:bodyPr/>
          <a:lstStyle/>
          <a:p>
            <a:pPr algn="ctr"/>
            <a:r>
              <a:rPr lang="nb-NO" altLang="nb-NO" dirty="0"/>
              <a:t>Introduksjon om bruk av mappen</a:t>
            </a:r>
          </a:p>
          <a:p>
            <a:pPr algn="ctr"/>
            <a:endParaRPr lang="nb-NO" dirty="0"/>
          </a:p>
        </p:txBody>
      </p:sp>
      <p:sp>
        <p:nvSpPr>
          <p:cNvPr id="4" name="TekstSylinder 3"/>
          <p:cNvSpPr txBox="1"/>
          <p:nvPr/>
        </p:nvSpPr>
        <p:spPr>
          <a:xfrm>
            <a:off x="987136" y="6224155"/>
            <a:ext cx="4675909" cy="369332"/>
          </a:xfrm>
          <a:prstGeom prst="rect">
            <a:avLst/>
          </a:prstGeom>
          <a:noFill/>
        </p:spPr>
        <p:txBody>
          <a:bodyPr wrap="square" rtlCol="0">
            <a:spAutoFit/>
          </a:bodyPr>
          <a:lstStyle/>
          <a:p>
            <a:r>
              <a:rPr lang="nb-NO" dirty="0" smtClean="0"/>
              <a:t>Standard presentasjon, pr mars 2020</a:t>
            </a:r>
            <a:endParaRPr lang="nb-NO" dirty="0"/>
          </a:p>
        </p:txBody>
      </p:sp>
    </p:spTree>
    <p:extLst>
      <p:ext uri="{BB962C8B-B14F-4D97-AF65-F5344CB8AC3E}">
        <p14:creationId xmlns:p14="http://schemas.microsoft.com/office/powerpoint/2010/main" val="4096700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stretch>
            <a:fillRect/>
          </a:stretch>
        </p:blipFill>
        <p:spPr>
          <a:xfrm>
            <a:off x="-30224" y="-219405"/>
            <a:ext cx="5934203" cy="6912768"/>
          </a:xfrm>
          <a:prstGeom prst="rect">
            <a:avLst/>
          </a:prstGeom>
        </p:spPr>
      </p:pic>
      <p:sp>
        <p:nvSpPr>
          <p:cNvPr id="2" name="Tittel 1"/>
          <p:cNvSpPr>
            <a:spLocks noGrp="1"/>
          </p:cNvSpPr>
          <p:nvPr>
            <p:ph type="title"/>
          </p:nvPr>
        </p:nvSpPr>
        <p:spPr/>
        <p:txBody>
          <a:bodyPr/>
          <a:lstStyle/>
          <a:p>
            <a:endParaRPr lang="nb-NO" dirty="0"/>
          </a:p>
        </p:txBody>
      </p:sp>
      <p:sp>
        <p:nvSpPr>
          <p:cNvPr id="3" name="Plassholder for innhold 2"/>
          <p:cNvSpPr>
            <a:spLocks noGrp="1"/>
          </p:cNvSpPr>
          <p:nvPr>
            <p:ph idx="1"/>
          </p:nvPr>
        </p:nvSpPr>
        <p:spPr/>
        <p:txBody>
          <a:bodyPr/>
          <a:lstStyle/>
          <a:p>
            <a:endParaRPr lang="nb-NO"/>
          </a:p>
        </p:txBody>
      </p:sp>
      <p:pic>
        <p:nvPicPr>
          <p:cNvPr id="5" name="Bilde 4"/>
          <p:cNvPicPr>
            <a:picLocks noChangeAspect="1"/>
          </p:cNvPicPr>
          <p:nvPr/>
        </p:nvPicPr>
        <p:blipFill>
          <a:blip r:embed="rId4"/>
          <a:stretch>
            <a:fillRect/>
          </a:stretch>
        </p:blipFill>
        <p:spPr>
          <a:xfrm>
            <a:off x="5903979" y="-219405"/>
            <a:ext cx="6266925" cy="4676047"/>
          </a:xfrm>
          <a:prstGeom prst="rect">
            <a:avLst/>
          </a:prstGeom>
        </p:spPr>
      </p:pic>
    </p:spTree>
    <p:extLst>
      <p:ext uri="{BB962C8B-B14F-4D97-AF65-F5344CB8AC3E}">
        <p14:creationId xmlns:p14="http://schemas.microsoft.com/office/powerpoint/2010/main" val="3865968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a:p>
        </p:txBody>
      </p:sp>
      <p:pic>
        <p:nvPicPr>
          <p:cNvPr id="4" name="Bilde 3"/>
          <p:cNvPicPr>
            <a:picLocks noChangeAspect="1"/>
          </p:cNvPicPr>
          <p:nvPr/>
        </p:nvPicPr>
        <p:blipFill>
          <a:blip r:embed="rId3"/>
          <a:stretch>
            <a:fillRect/>
          </a:stretch>
        </p:blipFill>
        <p:spPr>
          <a:xfrm>
            <a:off x="1" y="-219406"/>
            <a:ext cx="7653249" cy="6954739"/>
          </a:xfrm>
          <a:prstGeom prst="rect">
            <a:avLst/>
          </a:prstGeom>
        </p:spPr>
      </p:pic>
    </p:spTree>
    <p:extLst>
      <p:ext uri="{BB962C8B-B14F-4D97-AF65-F5344CB8AC3E}">
        <p14:creationId xmlns:p14="http://schemas.microsoft.com/office/powerpoint/2010/main" val="3864160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a:p>
        </p:txBody>
      </p:sp>
      <p:pic>
        <p:nvPicPr>
          <p:cNvPr id="4" name="Bilde 3"/>
          <p:cNvPicPr>
            <a:picLocks noChangeAspect="1"/>
          </p:cNvPicPr>
          <p:nvPr/>
        </p:nvPicPr>
        <p:blipFill>
          <a:blip r:embed="rId3"/>
          <a:stretch>
            <a:fillRect/>
          </a:stretch>
        </p:blipFill>
        <p:spPr>
          <a:xfrm>
            <a:off x="974690" y="-6165"/>
            <a:ext cx="10168932" cy="6820902"/>
          </a:xfrm>
          <a:prstGeom prst="rect">
            <a:avLst/>
          </a:prstGeom>
        </p:spPr>
      </p:pic>
    </p:spTree>
    <p:extLst>
      <p:ext uri="{BB962C8B-B14F-4D97-AF65-F5344CB8AC3E}">
        <p14:creationId xmlns:p14="http://schemas.microsoft.com/office/powerpoint/2010/main" val="1177036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a:p>
        </p:txBody>
      </p:sp>
      <p:pic>
        <p:nvPicPr>
          <p:cNvPr id="4" name="Bilde 3"/>
          <p:cNvPicPr>
            <a:picLocks noChangeAspect="1"/>
          </p:cNvPicPr>
          <p:nvPr/>
        </p:nvPicPr>
        <p:blipFill>
          <a:blip r:embed="rId2"/>
          <a:stretch>
            <a:fillRect/>
          </a:stretch>
        </p:blipFill>
        <p:spPr>
          <a:xfrm>
            <a:off x="1125415" y="337663"/>
            <a:ext cx="9867481" cy="6229192"/>
          </a:xfrm>
          <a:prstGeom prst="rect">
            <a:avLst/>
          </a:prstGeom>
        </p:spPr>
      </p:pic>
    </p:spTree>
    <p:extLst>
      <p:ext uri="{BB962C8B-B14F-4D97-AF65-F5344CB8AC3E}">
        <p14:creationId xmlns:p14="http://schemas.microsoft.com/office/powerpoint/2010/main" val="2178858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dirty="0"/>
          </a:p>
        </p:txBody>
      </p:sp>
      <p:pic>
        <p:nvPicPr>
          <p:cNvPr id="6" name="Bilde 5"/>
          <p:cNvPicPr>
            <a:picLocks noChangeAspect="1"/>
          </p:cNvPicPr>
          <p:nvPr/>
        </p:nvPicPr>
        <p:blipFill>
          <a:blip r:embed="rId3"/>
          <a:stretch>
            <a:fillRect/>
          </a:stretch>
        </p:blipFill>
        <p:spPr>
          <a:xfrm>
            <a:off x="1105318" y="166688"/>
            <a:ext cx="9646417" cy="2536319"/>
          </a:xfrm>
          <a:prstGeom prst="rect">
            <a:avLst/>
          </a:prstGeom>
        </p:spPr>
      </p:pic>
      <p:pic>
        <p:nvPicPr>
          <p:cNvPr id="7" name="Bilde 6"/>
          <p:cNvPicPr>
            <a:picLocks noChangeAspect="1"/>
          </p:cNvPicPr>
          <p:nvPr/>
        </p:nvPicPr>
        <p:blipFill>
          <a:blip r:embed="rId4"/>
          <a:stretch>
            <a:fillRect/>
          </a:stretch>
        </p:blipFill>
        <p:spPr>
          <a:xfrm>
            <a:off x="1105318" y="2703008"/>
            <a:ext cx="9455500" cy="3908808"/>
          </a:xfrm>
          <a:prstGeom prst="rect">
            <a:avLst/>
          </a:prstGeom>
        </p:spPr>
      </p:pic>
      <p:pic>
        <p:nvPicPr>
          <p:cNvPr id="8" name="Bilde 7"/>
          <p:cNvPicPr>
            <a:picLocks noChangeAspect="1"/>
          </p:cNvPicPr>
          <p:nvPr/>
        </p:nvPicPr>
        <p:blipFill>
          <a:blip r:embed="rId5"/>
          <a:stretch>
            <a:fillRect/>
          </a:stretch>
        </p:blipFill>
        <p:spPr>
          <a:xfrm>
            <a:off x="2275688" y="5311861"/>
            <a:ext cx="7305675" cy="1419225"/>
          </a:xfrm>
          <a:prstGeom prst="rect">
            <a:avLst/>
          </a:prstGeom>
        </p:spPr>
      </p:pic>
    </p:spTree>
    <p:extLst>
      <p:ext uri="{BB962C8B-B14F-4D97-AF65-F5344CB8AC3E}">
        <p14:creationId xmlns:p14="http://schemas.microsoft.com/office/powerpoint/2010/main" val="4281585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3. Egenbehandlingsplan</a:t>
            </a:r>
            <a:endParaRPr lang="nb-NO" dirty="0"/>
          </a:p>
        </p:txBody>
      </p:sp>
      <p:sp>
        <p:nvSpPr>
          <p:cNvPr id="3" name="Plassholder for innhold 2"/>
          <p:cNvSpPr>
            <a:spLocks noGrp="1"/>
          </p:cNvSpPr>
          <p:nvPr>
            <p:ph idx="1"/>
          </p:nvPr>
        </p:nvSpPr>
        <p:spPr/>
        <p:txBody>
          <a:bodyPr/>
          <a:lstStyle/>
          <a:p>
            <a:endParaRPr lang="nb-NO" dirty="0"/>
          </a:p>
        </p:txBody>
      </p:sp>
      <p:pic>
        <p:nvPicPr>
          <p:cNvPr id="5" name="Bilde 4"/>
          <p:cNvPicPr>
            <a:picLocks noChangeAspect="1"/>
          </p:cNvPicPr>
          <p:nvPr/>
        </p:nvPicPr>
        <p:blipFill>
          <a:blip r:embed="rId3"/>
          <a:stretch>
            <a:fillRect/>
          </a:stretch>
        </p:blipFill>
        <p:spPr>
          <a:xfrm>
            <a:off x="3395663" y="939113"/>
            <a:ext cx="4644918" cy="5947461"/>
          </a:xfrm>
          <a:prstGeom prst="rect">
            <a:avLst/>
          </a:prstGeom>
        </p:spPr>
      </p:pic>
      <p:sp>
        <p:nvSpPr>
          <p:cNvPr id="6" name="TekstSylinder 5"/>
          <p:cNvSpPr txBox="1"/>
          <p:nvPr/>
        </p:nvSpPr>
        <p:spPr>
          <a:xfrm>
            <a:off x="581531" y="1247775"/>
            <a:ext cx="2709333" cy="1625600"/>
          </a:xfrm>
          <a:prstGeom prst="rect">
            <a:avLst/>
          </a:prstGeom>
        </p:spPr>
        <p:txBody>
          <a:bodyPr vert="horz" wrap="square" lIns="91440" tIns="45720" rIns="91440" bIns="45720" rtlCol="0" anchor="t">
            <a:normAutofit fontScale="92500" lnSpcReduction="20000"/>
          </a:bodyPr>
          <a:lstStyle/>
          <a:p>
            <a:pPr algn="l"/>
            <a:r>
              <a:rPr lang="nb-NO" dirty="0" smtClean="0"/>
              <a:t>Grønn sone = stabil fase. </a:t>
            </a:r>
          </a:p>
          <a:p>
            <a:pPr algn="l"/>
            <a:endParaRPr lang="nb-NO" dirty="0"/>
          </a:p>
          <a:p>
            <a:pPr algn="l"/>
            <a:r>
              <a:rPr lang="nb-NO" dirty="0" smtClean="0"/>
              <a:t>Her fortsetter man behandlingen som normalt. </a:t>
            </a:r>
            <a:endParaRPr lang="nb-NO" dirty="0"/>
          </a:p>
          <a:p>
            <a:pPr algn="l"/>
            <a:endParaRPr lang="nb-NO" dirty="0" smtClean="0"/>
          </a:p>
          <a:p>
            <a:pPr algn="l"/>
            <a:r>
              <a:rPr lang="nb-NO" dirty="0" smtClean="0"/>
              <a:t>Se tips i den grønne boksen for egenbehandling. </a:t>
            </a:r>
          </a:p>
        </p:txBody>
      </p:sp>
      <p:sp>
        <p:nvSpPr>
          <p:cNvPr id="8" name="TekstSylinder 7"/>
          <p:cNvSpPr txBox="1"/>
          <p:nvPr/>
        </p:nvSpPr>
        <p:spPr>
          <a:xfrm>
            <a:off x="8382458" y="2553731"/>
            <a:ext cx="3024200" cy="2047864"/>
          </a:xfrm>
          <a:prstGeom prst="rect">
            <a:avLst/>
          </a:prstGeom>
        </p:spPr>
        <p:txBody>
          <a:bodyPr vert="horz" wrap="square" lIns="91440" tIns="45720" rIns="91440" bIns="45720" rtlCol="0" anchor="t">
            <a:normAutofit fontScale="92500"/>
          </a:bodyPr>
          <a:lstStyle/>
          <a:p>
            <a:pPr algn="l"/>
            <a:r>
              <a:rPr lang="nb-NO" sz="1600" dirty="0" smtClean="0"/>
              <a:t>Gul sone = begynnende forverring.</a:t>
            </a:r>
          </a:p>
          <a:p>
            <a:pPr algn="l"/>
            <a:endParaRPr lang="nb-NO" sz="1600" dirty="0"/>
          </a:p>
          <a:p>
            <a:pPr algn="l"/>
            <a:r>
              <a:rPr lang="nb-NO" sz="1600" dirty="0" smtClean="0"/>
              <a:t>Her er det viktig å komme raskt i gang med behandling. (Eksempler på forordninger fra lege)</a:t>
            </a:r>
          </a:p>
          <a:p>
            <a:pPr algn="l"/>
            <a:endParaRPr lang="nb-NO" sz="1600" dirty="0"/>
          </a:p>
          <a:p>
            <a:pPr algn="l"/>
            <a:r>
              <a:rPr lang="nb-NO" sz="1600" dirty="0" smtClean="0"/>
              <a:t>Se tips i den gule boksen for egenbehandling.</a:t>
            </a:r>
          </a:p>
        </p:txBody>
      </p:sp>
      <p:sp>
        <p:nvSpPr>
          <p:cNvPr id="9" name="TekstSylinder 8"/>
          <p:cNvSpPr txBox="1"/>
          <p:nvPr/>
        </p:nvSpPr>
        <p:spPr>
          <a:xfrm>
            <a:off x="581531" y="4970109"/>
            <a:ext cx="2540000" cy="1546578"/>
          </a:xfrm>
          <a:prstGeom prst="rect">
            <a:avLst/>
          </a:prstGeom>
        </p:spPr>
        <p:txBody>
          <a:bodyPr vert="horz" wrap="square" lIns="91440" tIns="45720" rIns="91440" bIns="45720" rtlCol="0" anchor="t">
            <a:normAutofit/>
          </a:bodyPr>
          <a:lstStyle/>
          <a:p>
            <a:pPr algn="l"/>
            <a:r>
              <a:rPr lang="nb-NO" dirty="0" smtClean="0"/>
              <a:t>Rød sone = alvorlig forverring</a:t>
            </a:r>
          </a:p>
          <a:p>
            <a:pPr algn="l"/>
            <a:endParaRPr lang="nb-NO" dirty="0"/>
          </a:p>
          <a:p>
            <a:pPr algn="l"/>
            <a:r>
              <a:rPr lang="nb-NO" dirty="0" smtClean="0"/>
              <a:t>Her skal fastlege kontaktes for en kontroll.</a:t>
            </a:r>
          </a:p>
        </p:txBody>
      </p:sp>
      <p:cxnSp>
        <p:nvCxnSpPr>
          <p:cNvPr id="19" name="Rett pilkobling 18"/>
          <p:cNvCxnSpPr/>
          <p:nvPr/>
        </p:nvCxnSpPr>
        <p:spPr>
          <a:xfrm flipH="1">
            <a:off x="7526609" y="1316824"/>
            <a:ext cx="939728" cy="373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Høyre klammeparentes 21"/>
          <p:cNvSpPr/>
          <p:nvPr/>
        </p:nvSpPr>
        <p:spPr>
          <a:xfrm>
            <a:off x="2900255" y="1316824"/>
            <a:ext cx="442551" cy="1314001"/>
          </a:xfrm>
          <a:prstGeom prst="rightBrace">
            <a:avLst>
              <a:gd name="adj1" fmla="val 8333"/>
              <a:gd name="adj2" fmla="val 52540"/>
            </a:avLst>
          </a:prstGeom>
          <a:ln w="2222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24" name="Høyre klammeparentes 23"/>
          <p:cNvSpPr/>
          <p:nvPr/>
        </p:nvSpPr>
        <p:spPr>
          <a:xfrm rot="10800000">
            <a:off x="8023784" y="2642387"/>
            <a:ext cx="442551" cy="2094144"/>
          </a:xfrm>
          <a:prstGeom prst="rightBrace">
            <a:avLst>
              <a:gd name="adj1" fmla="val 8333"/>
              <a:gd name="adj2" fmla="val 52540"/>
            </a:avLst>
          </a:prstGeom>
          <a:ln w="2222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25" name="Høyre klammeparentes 24"/>
          <p:cNvSpPr/>
          <p:nvPr/>
        </p:nvSpPr>
        <p:spPr>
          <a:xfrm>
            <a:off x="2924769" y="4996754"/>
            <a:ext cx="442551" cy="1314001"/>
          </a:xfrm>
          <a:prstGeom prst="rightBrace">
            <a:avLst>
              <a:gd name="adj1" fmla="val 8333"/>
              <a:gd name="adj2" fmla="val 52540"/>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26" name="TekstSylinder 25"/>
          <p:cNvSpPr txBox="1"/>
          <p:nvPr/>
        </p:nvSpPr>
        <p:spPr>
          <a:xfrm>
            <a:off x="8382458" y="1004610"/>
            <a:ext cx="2971342" cy="451128"/>
          </a:xfrm>
          <a:prstGeom prst="rect">
            <a:avLst/>
          </a:prstGeom>
        </p:spPr>
        <p:txBody>
          <a:bodyPr vert="horz" wrap="square" lIns="91440" tIns="45720" rIns="91440" bIns="45720" rtlCol="0" anchor="t">
            <a:normAutofit/>
          </a:bodyPr>
          <a:lstStyle/>
          <a:p>
            <a:pPr algn="l"/>
            <a:r>
              <a:rPr lang="nb-NO" dirty="0" smtClean="0">
                <a:solidFill>
                  <a:srgbClr val="FF0000"/>
                </a:solidFill>
              </a:rPr>
              <a:t>Husk influensavaksine årlig!</a:t>
            </a:r>
          </a:p>
        </p:txBody>
      </p:sp>
      <p:pic>
        <p:nvPicPr>
          <p:cNvPr id="4" name="Bilde 3"/>
          <p:cNvPicPr>
            <a:picLocks noChangeAspect="1"/>
          </p:cNvPicPr>
          <p:nvPr/>
        </p:nvPicPr>
        <p:blipFill>
          <a:blip r:embed="rId4"/>
          <a:stretch>
            <a:fillRect/>
          </a:stretch>
        </p:blipFill>
        <p:spPr>
          <a:xfrm>
            <a:off x="3420177" y="6299826"/>
            <a:ext cx="4603607" cy="552108"/>
          </a:xfrm>
          <a:prstGeom prst="rect">
            <a:avLst/>
          </a:prstGeom>
        </p:spPr>
      </p:pic>
    </p:spTree>
    <p:extLst>
      <p:ext uri="{BB962C8B-B14F-4D97-AF65-F5344CB8AC3E}">
        <p14:creationId xmlns:p14="http://schemas.microsoft.com/office/powerpoint/2010/main" val="395658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4. Medisinsk teknisk utstyr *</a:t>
            </a:r>
            <a:endParaRPr lang="nb-NO" dirty="0"/>
          </a:p>
        </p:txBody>
      </p:sp>
      <p:sp>
        <p:nvSpPr>
          <p:cNvPr id="3" name="Plassholder for innhold 2"/>
          <p:cNvSpPr>
            <a:spLocks noGrp="1"/>
          </p:cNvSpPr>
          <p:nvPr>
            <p:ph idx="1"/>
          </p:nvPr>
        </p:nvSpPr>
        <p:spPr/>
        <p:txBody>
          <a:bodyPr>
            <a:normAutofit lnSpcReduction="10000"/>
          </a:bodyPr>
          <a:lstStyle/>
          <a:p>
            <a:pPr marL="0" indent="0">
              <a:buNone/>
            </a:pPr>
            <a:r>
              <a:rPr lang="nb-NO" dirty="0" smtClean="0"/>
              <a:t>*Vil </a:t>
            </a:r>
            <a:r>
              <a:rPr lang="nb-NO" dirty="0"/>
              <a:t>kun finnes i mappen dersom det er aktuelt for </a:t>
            </a:r>
            <a:r>
              <a:rPr lang="nb-NO" dirty="0" smtClean="0"/>
              <a:t>pasienten</a:t>
            </a:r>
          </a:p>
          <a:p>
            <a:pPr marL="0" indent="0">
              <a:buNone/>
            </a:pPr>
            <a:endParaRPr lang="nb-NO" dirty="0" smtClean="0"/>
          </a:p>
          <a:p>
            <a:pPr marL="0" indent="0">
              <a:buNone/>
            </a:pPr>
            <a:r>
              <a:rPr lang="nb-NO" dirty="0" smtClean="0"/>
              <a:t>Eksempler:</a:t>
            </a:r>
          </a:p>
          <a:p>
            <a:pPr marL="0" indent="0">
              <a:buNone/>
            </a:pPr>
            <a:endParaRPr lang="nb-NO" dirty="0"/>
          </a:p>
          <a:p>
            <a:pPr marL="0" indent="0">
              <a:buNone/>
            </a:pPr>
            <a:r>
              <a:rPr lang="nb-NO" dirty="0" smtClean="0">
                <a:hlinkClick r:id="rId3"/>
              </a:rPr>
              <a:t>Informasjon til deg om oksygenbehandling ved KOLS</a:t>
            </a:r>
            <a:endParaRPr lang="nb-NO" dirty="0" smtClean="0"/>
          </a:p>
          <a:p>
            <a:pPr marL="0" indent="0">
              <a:buNone/>
            </a:pPr>
            <a:endParaRPr lang="nb-NO" dirty="0"/>
          </a:p>
          <a:p>
            <a:pPr marL="0" indent="0">
              <a:buNone/>
            </a:pPr>
            <a:r>
              <a:rPr lang="nb-NO" dirty="0" smtClean="0">
                <a:hlinkClick r:id="rId4"/>
              </a:rPr>
              <a:t>Informasjon til deg om maskebehandling</a:t>
            </a:r>
            <a:endParaRPr lang="nb-NO" dirty="0" smtClean="0"/>
          </a:p>
          <a:p>
            <a:pPr marL="0" indent="0">
              <a:buNone/>
            </a:pPr>
            <a:endParaRPr lang="nb-NO" dirty="0"/>
          </a:p>
          <a:p>
            <a:pPr marL="0" indent="0">
              <a:buNone/>
            </a:pPr>
            <a:r>
              <a:rPr lang="nb-NO" dirty="0" smtClean="0">
                <a:hlinkClick r:id="rId5"/>
              </a:rPr>
              <a:t>Informasjon til deg om bruk og rengjøring av forstøverapparat</a:t>
            </a:r>
            <a:endParaRPr lang="nb-NO" dirty="0"/>
          </a:p>
        </p:txBody>
      </p:sp>
    </p:spTree>
    <p:extLst>
      <p:ext uri="{BB962C8B-B14F-4D97-AF65-F5344CB8AC3E}">
        <p14:creationId xmlns:p14="http://schemas.microsoft.com/office/powerpoint/2010/main" val="42318673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5. Fysisk aktivitet og </a:t>
            </a:r>
            <a:r>
              <a:rPr lang="nb-NO" dirty="0" smtClean="0"/>
              <a:t>pusteteknikker </a:t>
            </a:r>
            <a:endParaRPr lang="nb-NO" sz="2667" dirty="0"/>
          </a:p>
        </p:txBody>
      </p:sp>
      <p:sp>
        <p:nvSpPr>
          <p:cNvPr id="3" name="Plassholder for innhold 2"/>
          <p:cNvSpPr>
            <a:spLocks noGrp="1"/>
          </p:cNvSpPr>
          <p:nvPr>
            <p:ph idx="1"/>
          </p:nvPr>
        </p:nvSpPr>
        <p:spPr/>
        <p:txBody>
          <a:bodyPr/>
          <a:lstStyle/>
          <a:p>
            <a:endParaRPr lang="nb-NO"/>
          </a:p>
        </p:txBody>
      </p:sp>
      <p:pic>
        <p:nvPicPr>
          <p:cNvPr id="4" name="Bilde 3"/>
          <p:cNvPicPr>
            <a:picLocks noChangeAspect="1"/>
          </p:cNvPicPr>
          <p:nvPr/>
        </p:nvPicPr>
        <p:blipFill>
          <a:blip r:embed="rId3"/>
          <a:stretch>
            <a:fillRect/>
          </a:stretch>
        </p:blipFill>
        <p:spPr>
          <a:xfrm>
            <a:off x="143339" y="1124745"/>
            <a:ext cx="5759880" cy="5280585"/>
          </a:xfrm>
          <a:prstGeom prst="rect">
            <a:avLst/>
          </a:prstGeom>
        </p:spPr>
      </p:pic>
      <p:pic>
        <p:nvPicPr>
          <p:cNvPr id="5" name="Bilde 4"/>
          <p:cNvPicPr>
            <a:picLocks noChangeAspect="1"/>
          </p:cNvPicPr>
          <p:nvPr/>
        </p:nvPicPr>
        <p:blipFill>
          <a:blip r:embed="rId4"/>
          <a:stretch>
            <a:fillRect/>
          </a:stretch>
        </p:blipFill>
        <p:spPr>
          <a:xfrm>
            <a:off x="5903219" y="1124744"/>
            <a:ext cx="6075163" cy="5280585"/>
          </a:xfrm>
          <a:prstGeom prst="rect">
            <a:avLst/>
          </a:prstGeom>
        </p:spPr>
      </p:pic>
    </p:spTree>
    <p:extLst>
      <p:ext uri="{BB962C8B-B14F-4D97-AF65-F5344CB8AC3E}">
        <p14:creationId xmlns:p14="http://schemas.microsoft.com/office/powerpoint/2010/main" val="2181632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5. Fysisk aktivitet og pusteteknikker </a:t>
            </a:r>
            <a:r>
              <a:rPr lang="nb-NO" sz="1867" dirty="0"/>
              <a:t>forts.</a:t>
            </a:r>
            <a:endParaRPr lang="nb-NO" dirty="0"/>
          </a:p>
        </p:txBody>
      </p:sp>
      <p:sp>
        <p:nvSpPr>
          <p:cNvPr id="3" name="Plassholder for innhold 2"/>
          <p:cNvSpPr>
            <a:spLocks noGrp="1"/>
          </p:cNvSpPr>
          <p:nvPr>
            <p:ph idx="1"/>
          </p:nvPr>
        </p:nvSpPr>
        <p:spPr/>
        <p:txBody>
          <a:bodyPr/>
          <a:lstStyle/>
          <a:p>
            <a:endParaRPr lang="nb-NO"/>
          </a:p>
        </p:txBody>
      </p:sp>
      <p:pic>
        <p:nvPicPr>
          <p:cNvPr id="4" name="Bilde 3"/>
          <p:cNvPicPr>
            <a:picLocks noChangeAspect="1"/>
          </p:cNvPicPr>
          <p:nvPr/>
        </p:nvPicPr>
        <p:blipFill>
          <a:blip r:embed="rId3"/>
          <a:stretch>
            <a:fillRect/>
          </a:stretch>
        </p:blipFill>
        <p:spPr>
          <a:xfrm>
            <a:off x="143339" y="1377671"/>
            <a:ext cx="5262059" cy="5465828"/>
          </a:xfrm>
          <a:prstGeom prst="rect">
            <a:avLst/>
          </a:prstGeom>
        </p:spPr>
      </p:pic>
      <p:pic>
        <p:nvPicPr>
          <p:cNvPr id="5" name="Bilde 4"/>
          <p:cNvPicPr>
            <a:picLocks noChangeAspect="1"/>
          </p:cNvPicPr>
          <p:nvPr/>
        </p:nvPicPr>
        <p:blipFill>
          <a:blip r:embed="rId4"/>
          <a:stretch>
            <a:fillRect/>
          </a:stretch>
        </p:blipFill>
        <p:spPr>
          <a:xfrm>
            <a:off x="5319914" y="1371600"/>
            <a:ext cx="6319636" cy="2345432"/>
          </a:xfrm>
          <a:prstGeom prst="rect">
            <a:avLst/>
          </a:prstGeom>
        </p:spPr>
      </p:pic>
    </p:spTree>
    <p:extLst>
      <p:ext uri="{BB962C8B-B14F-4D97-AF65-F5344CB8AC3E}">
        <p14:creationId xmlns:p14="http://schemas.microsoft.com/office/powerpoint/2010/main" val="3411372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5. Fysisk aktivitet og pusteteknikker </a:t>
            </a:r>
            <a:r>
              <a:rPr lang="nb-NO" sz="1867" dirty="0"/>
              <a:t>forts.</a:t>
            </a:r>
            <a:endParaRPr lang="nb-NO" dirty="0"/>
          </a:p>
        </p:txBody>
      </p:sp>
      <p:sp>
        <p:nvSpPr>
          <p:cNvPr id="3" name="Plassholder for innhold 2"/>
          <p:cNvSpPr>
            <a:spLocks noGrp="1"/>
          </p:cNvSpPr>
          <p:nvPr>
            <p:ph idx="1"/>
          </p:nvPr>
        </p:nvSpPr>
        <p:spPr/>
        <p:txBody>
          <a:bodyPr/>
          <a:lstStyle/>
          <a:p>
            <a:endParaRPr lang="nb-NO"/>
          </a:p>
        </p:txBody>
      </p:sp>
      <p:pic>
        <p:nvPicPr>
          <p:cNvPr id="4" name="Bilde 3"/>
          <p:cNvPicPr>
            <a:picLocks noChangeAspect="1"/>
          </p:cNvPicPr>
          <p:nvPr/>
        </p:nvPicPr>
        <p:blipFill>
          <a:blip r:embed="rId3"/>
          <a:stretch>
            <a:fillRect/>
          </a:stretch>
        </p:blipFill>
        <p:spPr>
          <a:xfrm>
            <a:off x="143339" y="990599"/>
            <a:ext cx="5856651" cy="5908419"/>
          </a:xfrm>
          <a:prstGeom prst="rect">
            <a:avLst/>
          </a:prstGeom>
        </p:spPr>
      </p:pic>
      <p:pic>
        <p:nvPicPr>
          <p:cNvPr id="5" name="Bilde 4"/>
          <p:cNvPicPr>
            <a:picLocks noChangeAspect="1"/>
          </p:cNvPicPr>
          <p:nvPr/>
        </p:nvPicPr>
        <p:blipFill>
          <a:blip r:embed="rId4"/>
          <a:stretch>
            <a:fillRect/>
          </a:stretch>
        </p:blipFill>
        <p:spPr>
          <a:xfrm>
            <a:off x="5999990" y="990599"/>
            <a:ext cx="5999989" cy="5823205"/>
          </a:xfrm>
          <a:prstGeom prst="rect">
            <a:avLst/>
          </a:prstGeom>
        </p:spPr>
      </p:pic>
    </p:spTree>
    <p:extLst>
      <p:ext uri="{BB962C8B-B14F-4D97-AF65-F5344CB8AC3E}">
        <p14:creationId xmlns:p14="http://schemas.microsoft.com/office/powerpoint/2010/main" val="2457068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Tips til deg som skal holde undervisningen:</a:t>
            </a:r>
            <a:endParaRPr lang="nb-NO" dirty="0"/>
          </a:p>
        </p:txBody>
      </p:sp>
      <p:sp>
        <p:nvSpPr>
          <p:cNvPr id="3" name="Plassholder for innhold 2"/>
          <p:cNvSpPr>
            <a:spLocks noGrp="1"/>
          </p:cNvSpPr>
          <p:nvPr>
            <p:ph idx="1"/>
          </p:nvPr>
        </p:nvSpPr>
        <p:spPr>
          <a:xfrm>
            <a:off x="838200" y="1825626"/>
            <a:ext cx="10515600" cy="3907910"/>
          </a:xfrm>
        </p:spPr>
        <p:txBody>
          <a:bodyPr>
            <a:normAutofit/>
          </a:bodyPr>
          <a:lstStyle/>
          <a:p>
            <a:pPr marL="0" indent="0">
              <a:buNone/>
            </a:pPr>
            <a:r>
              <a:rPr lang="nb-NO" sz="1467" dirty="0"/>
              <a:t>Dette bildet er skjult når du har fremvisningsmodus</a:t>
            </a:r>
          </a:p>
          <a:p>
            <a:pPr marL="0" indent="0">
              <a:buNone/>
            </a:pPr>
            <a:endParaRPr lang="nb-NO" sz="1467" dirty="0"/>
          </a:p>
          <a:p>
            <a:r>
              <a:rPr lang="nb-NO" sz="1467" dirty="0"/>
              <a:t>Ha en eller flere </a:t>
            </a:r>
            <a:r>
              <a:rPr lang="nb-NO" sz="1467" dirty="0" smtClean="0"/>
              <a:t>KOLS-mapper </a:t>
            </a:r>
            <a:r>
              <a:rPr lang="nb-NO" sz="1467" dirty="0"/>
              <a:t>tilgjengelig når du holder undervisning. Det er lettere å forstå det man ser.</a:t>
            </a:r>
          </a:p>
          <a:p>
            <a:endParaRPr lang="nb-NO" sz="1467" dirty="0"/>
          </a:p>
          <a:p>
            <a:r>
              <a:rPr lang="nb-NO" sz="1467" dirty="0"/>
              <a:t>Vektlegg hensikten med mappen (bilde </a:t>
            </a:r>
            <a:r>
              <a:rPr lang="nb-NO" sz="1467" dirty="0" smtClean="0"/>
              <a:t>5)</a:t>
            </a:r>
            <a:endParaRPr lang="nb-NO" sz="1467" dirty="0"/>
          </a:p>
          <a:p>
            <a:endParaRPr lang="nb-NO" sz="1467" dirty="0"/>
          </a:p>
          <a:p>
            <a:r>
              <a:rPr lang="nb-NO" sz="1467" dirty="0"/>
              <a:t>Bruk gjerne eksempler som man kjenner igjen fra egen arbeidsdag, eksempler på pasienter som kan ha nytte av mappen, osv., der det er naturlig</a:t>
            </a:r>
            <a:r>
              <a:rPr lang="nb-NO" sz="1467" dirty="0" smtClean="0"/>
              <a:t>.</a:t>
            </a:r>
          </a:p>
          <a:p>
            <a:endParaRPr lang="nb-NO" sz="1467" dirty="0"/>
          </a:p>
          <a:p>
            <a:r>
              <a:rPr lang="nb-NO" sz="1467" dirty="0" smtClean="0"/>
              <a:t>Bruk egne ord og setninger, gjør innholdet til «ditt», bare få med det som er vesentlig av innholdet.</a:t>
            </a:r>
          </a:p>
          <a:p>
            <a:endParaRPr lang="nb-NO" sz="1467" dirty="0"/>
          </a:p>
          <a:p>
            <a:pPr marL="0" indent="0">
              <a:buNone/>
            </a:pPr>
            <a:r>
              <a:rPr lang="nb-NO" sz="1200" dirty="0" smtClean="0"/>
              <a:t>Kontaktinfo for denne presentasjonen: Anne Karima Lindberg, prosjektleder og rådgiver, medisinsk </a:t>
            </a:r>
            <a:r>
              <a:rPr lang="nb-NO" sz="1200" dirty="0" err="1" smtClean="0"/>
              <a:t>sykepleieavd</a:t>
            </a:r>
            <a:r>
              <a:rPr lang="nb-NO" sz="1200" dirty="0" smtClean="0"/>
              <a:t>., Sykehuset i </a:t>
            </a:r>
            <a:r>
              <a:rPr lang="nb-NO" sz="1200" dirty="0"/>
              <a:t>V</a:t>
            </a:r>
            <a:r>
              <a:rPr lang="nb-NO" sz="1200" dirty="0" smtClean="0"/>
              <a:t>estfold, </a:t>
            </a:r>
            <a:r>
              <a:rPr lang="nb-NO" sz="1200" dirty="0" err="1" smtClean="0"/>
              <a:t>tlf</a:t>
            </a:r>
            <a:r>
              <a:rPr lang="nb-NO" sz="1200" dirty="0" smtClean="0"/>
              <a:t> 92087340 (pr. februar 2020)</a:t>
            </a:r>
          </a:p>
          <a:p>
            <a:endParaRPr lang="nb-NO" sz="1467" dirty="0"/>
          </a:p>
          <a:p>
            <a:endParaRPr lang="nb-NO" sz="1467" dirty="0"/>
          </a:p>
        </p:txBody>
      </p:sp>
    </p:spTree>
    <p:extLst>
      <p:ext uri="{BB962C8B-B14F-4D97-AF65-F5344CB8AC3E}">
        <p14:creationId xmlns:p14="http://schemas.microsoft.com/office/powerpoint/2010/main" val="3279632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6. Lungerehabiliteringskurs ved </a:t>
            </a:r>
            <a:r>
              <a:rPr lang="nb-NO" dirty="0" err="1" smtClean="0"/>
              <a:t>SiV</a:t>
            </a:r>
            <a:endParaRPr lang="nb-NO" dirty="0"/>
          </a:p>
        </p:txBody>
      </p:sp>
      <p:sp>
        <p:nvSpPr>
          <p:cNvPr id="3" name="Plassholder for innhold 2"/>
          <p:cNvSpPr>
            <a:spLocks noGrp="1"/>
          </p:cNvSpPr>
          <p:nvPr>
            <p:ph idx="1"/>
          </p:nvPr>
        </p:nvSpPr>
        <p:spPr/>
        <p:txBody>
          <a:bodyPr/>
          <a:lstStyle/>
          <a:p>
            <a:endParaRPr lang="nb-NO"/>
          </a:p>
        </p:txBody>
      </p:sp>
      <p:pic>
        <p:nvPicPr>
          <p:cNvPr id="4" name="Bilde 3"/>
          <p:cNvPicPr>
            <a:picLocks noChangeAspect="1"/>
          </p:cNvPicPr>
          <p:nvPr/>
        </p:nvPicPr>
        <p:blipFill>
          <a:blip r:embed="rId3"/>
          <a:stretch>
            <a:fillRect/>
          </a:stretch>
        </p:blipFill>
        <p:spPr>
          <a:xfrm>
            <a:off x="3791744" y="990601"/>
            <a:ext cx="4032448" cy="5893577"/>
          </a:xfrm>
          <a:prstGeom prst="rect">
            <a:avLst/>
          </a:prstGeom>
        </p:spPr>
      </p:pic>
    </p:spTree>
    <p:extLst>
      <p:ext uri="{BB962C8B-B14F-4D97-AF65-F5344CB8AC3E}">
        <p14:creationId xmlns:p14="http://schemas.microsoft.com/office/powerpoint/2010/main" val="5373568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7. CAT/MMRC-scoringer</a:t>
            </a:r>
            <a:endParaRPr lang="nb-NO" dirty="0"/>
          </a:p>
        </p:txBody>
      </p:sp>
      <p:sp>
        <p:nvSpPr>
          <p:cNvPr id="3" name="Plassholder for innhold 2"/>
          <p:cNvSpPr>
            <a:spLocks noGrp="1"/>
          </p:cNvSpPr>
          <p:nvPr>
            <p:ph idx="1"/>
          </p:nvPr>
        </p:nvSpPr>
        <p:spPr/>
        <p:txBody>
          <a:bodyPr/>
          <a:lstStyle/>
          <a:p>
            <a:endParaRPr lang="nb-NO"/>
          </a:p>
        </p:txBody>
      </p:sp>
      <p:pic>
        <p:nvPicPr>
          <p:cNvPr id="4" name="Bilde 3"/>
          <p:cNvPicPr>
            <a:picLocks noChangeAspect="1"/>
          </p:cNvPicPr>
          <p:nvPr/>
        </p:nvPicPr>
        <p:blipFill>
          <a:blip r:embed="rId3"/>
          <a:stretch>
            <a:fillRect/>
          </a:stretch>
        </p:blipFill>
        <p:spPr>
          <a:xfrm>
            <a:off x="1422401" y="987299"/>
            <a:ext cx="4196820" cy="5870701"/>
          </a:xfrm>
          <a:prstGeom prst="rect">
            <a:avLst/>
          </a:prstGeom>
        </p:spPr>
      </p:pic>
      <p:pic>
        <p:nvPicPr>
          <p:cNvPr id="5" name="Bilde 4"/>
          <p:cNvPicPr>
            <a:picLocks noChangeAspect="1"/>
          </p:cNvPicPr>
          <p:nvPr/>
        </p:nvPicPr>
        <p:blipFill>
          <a:blip r:embed="rId4"/>
          <a:stretch>
            <a:fillRect/>
          </a:stretch>
        </p:blipFill>
        <p:spPr>
          <a:xfrm>
            <a:off x="6864086" y="986587"/>
            <a:ext cx="4362757" cy="5871413"/>
          </a:xfrm>
          <a:prstGeom prst="rect">
            <a:avLst/>
          </a:prstGeom>
        </p:spPr>
      </p:pic>
    </p:spTree>
    <p:extLst>
      <p:ext uri="{BB962C8B-B14F-4D97-AF65-F5344CB8AC3E}">
        <p14:creationId xmlns:p14="http://schemas.microsoft.com/office/powerpoint/2010/main" val="42633293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8. Informasjon fra kommunen</a:t>
            </a:r>
            <a:endParaRPr lang="nb-NO" dirty="0"/>
          </a:p>
        </p:txBody>
      </p:sp>
      <p:sp>
        <p:nvSpPr>
          <p:cNvPr id="3" name="Plassholder for innhold 2"/>
          <p:cNvSpPr>
            <a:spLocks noGrp="1"/>
          </p:cNvSpPr>
          <p:nvPr>
            <p:ph idx="1"/>
          </p:nvPr>
        </p:nvSpPr>
        <p:spPr/>
        <p:txBody>
          <a:bodyPr/>
          <a:lstStyle/>
          <a:p>
            <a:pPr marL="0" indent="0">
              <a:buNone/>
            </a:pPr>
            <a:endParaRPr lang="nb-NO" dirty="0"/>
          </a:p>
        </p:txBody>
      </p:sp>
    </p:spTree>
    <p:extLst>
      <p:ext uri="{BB962C8B-B14F-4D97-AF65-F5344CB8AC3E}">
        <p14:creationId xmlns:p14="http://schemas.microsoft.com/office/powerpoint/2010/main" val="2587403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Tips:</a:t>
            </a:r>
            <a:endParaRPr lang="nb-NO" dirty="0"/>
          </a:p>
        </p:txBody>
      </p:sp>
      <p:sp>
        <p:nvSpPr>
          <p:cNvPr id="3" name="Plassholder for innhold 2"/>
          <p:cNvSpPr>
            <a:spLocks noGrp="1"/>
          </p:cNvSpPr>
          <p:nvPr>
            <p:ph idx="1"/>
          </p:nvPr>
        </p:nvSpPr>
        <p:spPr/>
        <p:txBody>
          <a:bodyPr>
            <a:normAutofit fontScale="92500" lnSpcReduction="20000"/>
          </a:bodyPr>
          <a:lstStyle/>
          <a:p>
            <a:r>
              <a:rPr lang="nb-NO" dirty="0"/>
              <a:t>Gå alltid gjennom innholdet </a:t>
            </a:r>
            <a:r>
              <a:rPr lang="nb-NO" u="sng" dirty="0"/>
              <a:t>sammen</a:t>
            </a:r>
            <a:r>
              <a:rPr lang="nb-NO" dirty="0"/>
              <a:t> med pasienten, </a:t>
            </a:r>
            <a:r>
              <a:rPr lang="nb-NO" dirty="0" smtClean="0"/>
              <a:t>når </a:t>
            </a:r>
            <a:r>
              <a:rPr lang="nb-NO" dirty="0"/>
              <a:t>tilstanden </a:t>
            </a:r>
            <a:r>
              <a:rPr lang="nb-NO" dirty="0" smtClean="0"/>
              <a:t>er stabil. </a:t>
            </a:r>
          </a:p>
          <a:p>
            <a:endParaRPr lang="nb-NO" dirty="0"/>
          </a:p>
          <a:p>
            <a:r>
              <a:rPr lang="nb-NO" dirty="0" smtClean="0"/>
              <a:t>Når det skal utarbeides Egenbehandlingsplan hos fastlege, bør det bestilles dobbelttime (av/for pasienten).</a:t>
            </a:r>
          </a:p>
          <a:p>
            <a:pPr marL="0" indent="0">
              <a:buNone/>
            </a:pPr>
            <a:endParaRPr lang="nb-NO" dirty="0"/>
          </a:p>
          <a:p>
            <a:r>
              <a:rPr lang="nb-NO" dirty="0" smtClean="0"/>
              <a:t>Informer pasienten om at egenbehandlingsplanen kan og skal endres ved behov. Kan redusere frustrasjon over at f.eks. fastlege endrer det lungespesialist har forordnet.</a:t>
            </a:r>
          </a:p>
          <a:p>
            <a:endParaRPr lang="nb-NO" dirty="0"/>
          </a:p>
          <a:p>
            <a:r>
              <a:rPr lang="nb-NO" dirty="0" smtClean="0"/>
              <a:t>Hensikten med mappen blir tydeligere for pasienten hvis mappen blir etterspurt av helsepersonell</a:t>
            </a:r>
          </a:p>
          <a:p>
            <a:endParaRPr lang="nb-NO" dirty="0"/>
          </a:p>
        </p:txBody>
      </p:sp>
    </p:spTree>
    <p:extLst>
      <p:ext uri="{BB962C8B-B14F-4D97-AF65-F5344CB8AC3E}">
        <p14:creationId xmlns:p14="http://schemas.microsoft.com/office/powerpoint/2010/main" val="891556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descr="Start Your Holiday Season With Elf On The Shelf®"/>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1139261">
            <a:off x="469574" y="1064906"/>
            <a:ext cx="5793904" cy="3630846"/>
          </a:xfrm>
        </p:spPr>
      </p:pic>
      <p:pic>
        <p:nvPicPr>
          <p:cNvPr id="5" name="Plassholder for innhold 3"/>
          <p:cNvPicPr>
            <a:picLocks noChangeAspect="1"/>
          </p:cNvPicPr>
          <p:nvPr/>
        </p:nvPicPr>
        <p:blipFill>
          <a:blip r:embed="rId4"/>
          <a:stretch>
            <a:fillRect/>
          </a:stretch>
        </p:blipFill>
        <p:spPr>
          <a:xfrm>
            <a:off x="6480081" y="542328"/>
            <a:ext cx="4712966" cy="4676002"/>
          </a:xfrm>
          <a:prstGeom prst="rect">
            <a:avLst/>
          </a:prstGeom>
        </p:spPr>
      </p:pic>
      <p:sp>
        <p:nvSpPr>
          <p:cNvPr id="3" name="TekstSylinder 2"/>
          <p:cNvSpPr txBox="1"/>
          <p:nvPr/>
        </p:nvSpPr>
        <p:spPr>
          <a:xfrm>
            <a:off x="2587336" y="5663045"/>
            <a:ext cx="3740728" cy="646331"/>
          </a:xfrm>
          <a:prstGeom prst="rect">
            <a:avLst/>
          </a:prstGeom>
          <a:noFill/>
        </p:spPr>
        <p:txBody>
          <a:bodyPr wrap="square" rtlCol="0">
            <a:spAutoFit/>
          </a:bodyPr>
          <a:lstStyle/>
          <a:p>
            <a:r>
              <a:rPr lang="nb-NO" dirty="0" smtClean="0"/>
              <a:t>For spørsmål, ta gjerne kontakt via </a:t>
            </a:r>
            <a:r>
              <a:rPr lang="nb-NO" dirty="0" smtClean="0">
                <a:hlinkClick r:id="rId5"/>
              </a:rPr>
              <a:t>kols@siv.no</a:t>
            </a:r>
            <a:r>
              <a:rPr lang="nb-NO" dirty="0" smtClean="0"/>
              <a:t> </a:t>
            </a:r>
            <a:r>
              <a:rPr lang="nb-NO" dirty="0" smtClean="0">
                <a:sym typeface="Wingdings" panose="05000000000000000000" pitchFamily="2" charset="2"/>
              </a:rPr>
              <a:t></a:t>
            </a:r>
            <a:endParaRPr lang="nb-NO" dirty="0"/>
          </a:p>
        </p:txBody>
      </p:sp>
    </p:spTree>
    <p:extLst>
      <p:ext uri="{BB962C8B-B14F-4D97-AF65-F5344CB8AC3E}">
        <p14:creationId xmlns:p14="http://schemas.microsoft.com/office/powerpoint/2010/main" val="20729242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Produktinformasjon:</a:t>
            </a:r>
            <a:endParaRPr lang="nb-NO" dirty="0"/>
          </a:p>
        </p:txBody>
      </p:sp>
      <p:sp>
        <p:nvSpPr>
          <p:cNvPr id="3" name="Plassholder for innhold 2"/>
          <p:cNvSpPr>
            <a:spLocks noGrp="1"/>
          </p:cNvSpPr>
          <p:nvPr>
            <p:ph idx="1"/>
          </p:nvPr>
        </p:nvSpPr>
        <p:spPr/>
        <p:txBody>
          <a:bodyPr/>
          <a:lstStyle/>
          <a:p>
            <a:pPr marL="0" indent="0">
              <a:buNone/>
            </a:pPr>
            <a:r>
              <a:rPr lang="nb-NO" dirty="0" smtClean="0"/>
              <a:t>Pr. mars 2020:</a:t>
            </a:r>
          </a:p>
          <a:p>
            <a:pPr marL="0" indent="0">
              <a:buNone/>
            </a:pPr>
            <a:endParaRPr lang="nb-NO" dirty="0"/>
          </a:p>
          <a:p>
            <a:pPr marL="0" indent="0">
              <a:buNone/>
            </a:pPr>
            <a:r>
              <a:rPr lang="nb-NO" dirty="0"/>
              <a:t>Mappe: Ringperm PP </a:t>
            </a:r>
            <a:r>
              <a:rPr lang="nb-NO" dirty="0" err="1"/>
              <a:t>jewel</a:t>
            </a:r>
            <a:r>
              <a:rPr lang="nb-NO" dirty="0"/>
              <a:t> Tone 2R blå  fra Staples (31,20)</a:t>
            </a:r>
          </a:p>
          <a:p>
            <a:pPr marL="0" indent="0">
              <a:buNone/>
            </a:pPr>
            <a:r>
              <a:rPr lang="nb-NO" dirty="0"/>
              <a:t>Skilleark: </a:t>
            </a:r>
            <a:r>
              <a:rPr lang="nb-NO" dirty="0" err="1"/>
              <a:t>Lyreco</a:t>
            </a:r>
            <a:r>
              <a:rPr lang="nb-NO" dirty="0"/>
              <a:t> (8.96 pr. stk</a:t>
            </a:r>
            <a:r>
              <a:rPr lang="nb-NO" dirty="0" smtClean="0"/>
              <a:t>.)</a:t>
            </a:r>
          </a:p>
          <a:p>
            <a:pPr marL="0" indent="0">
              <a:buNone/>
            </a:pPr>
            <a:endParaRPr lang="nb-NO" dirty="0"/>
          </a:p>
          <a:p>
            <a:pPr marL="0" indent="0">
              <a:buNone/>
            </a:pPr>
            <a:r>
              <a:rPr lang="nb-NO" dirty="0" smtClean="0"/>
              <a:t>Klistrelapp: </a:t>
            </a:r>
            <a:r>
              <a:rPr lang="nb-NO" dirty="0" err="1" smtClean="0"/>
              <a:t>trykkefil</a:t>
            </a:r>
            <a:r>
              <a:rPr lang="nb-NO" dirty="0" smtClean="0"/>
              <a:t> ligger samme sted som innhold til mappen, på </a:t>
            </a:r>
            <a:r>
              <a:rPr lang="nb-NO" dirty="0" smtClean="0">
                <a:hlinkClick r:id="rId3"/>
              </a:rPr>
              <a:t>www.siv.no</a:t>
            </a:r>
            <a:r>
              <a:rPr lang="nb-NO" dirty="0" smtClean="0"/>
              <a:t> </a:t>
            </a:r>
            <a:endParaRPr lang="nb-NO" dirty="0"/>
          </a:p>
          <a:p>
            <a:endParaRPr lang="nb-NO" dirty="0"/>
          </a:p>
        </p:txBody>
      </p:sp>
    </p:spTree>
    <p:extLst>
      <p:ext uri="{BB962C8B-B14F-4D97-AF65-F5344CB8AC3E}">
        <p14:creationId xmlns:p14="http://schemas.microsoft.com/office/powerpoint/2010/main" val="3323682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Innledning:</a:t>
            </a:r>
            <a:endParaRPr lang="nb-NO" dirty="0"/>
          </a:p>
        </p:txBody>
      </p:sp>
      <p:sp>
        <p:nvSpPr>
          <p:cNvPr id="3" name="Plassholder for innhold 2"/>
          <p:cNvSpPr>
            <a:spLocks noGrp="1"/>
          </p:cNvSpPr>
          <p:nvPr>
            <p:ph idx="1"/>
          </p:nvPr>
        </p:nvSpPr>
        <p:spPr/>
        <p:txBody>
          <a:bodyPr>
            <a:normAutofit lnSpcReduction="10000"/>
          </a:bodyPr>
          <a:lstStyle/>
          <a:p>
            <a:r>
              <a:rPr lang="nb-NO" dirty="0" smtClean="0"/>
              <a:t>KOLS-mappen er et hjelpemiddel for pasientens egenmestring av sykdom, og et verktøy for helsepersonell rundt KOLS-pasienten. </a:t>
            </a:r>
          </a:p>
          <a:p>
            <a:pPr marL="0" indent="0">
              <a:buNone/>
            </a:pPr>
            <a:endParaRPr lang="nb-NO" dirty="0" smtClean="0"/>
          </a:p>
          <a:p>
            <a:r>
              <a:rPr lang="nb-NO" dirty="0" smtClean="0"/>
              <a:t>Den er utviklet som en del av pasientforløp for KOLS ved Sykehuset i Vestfold HF, i samarbeid med representanter for kommunene og brukerrepresentanter.</a:t>
            </a:r>
          </a:p>
          <a:p>
            <a:pPr marL="0" indent="0">
              <a:buNone/>
            </a:pPr>
            <a:endParaRPr lang="nb-NO" dirty="0" smtClean="0"/>
          </a:p>
          <a:p>
            <a:r>
              <a:rPr lang="nb-NO" dirty="0"/>
              <a:t>Alt innhold til KOLS-mappen er tilgjengelig på </a:t>
            </a:r>
            <a:r>
              <a:rPr lang="nb-NO" dirty="0">
                <a:hlinkClick r:id="rId3"/>
              </a:rPr>
              <a:t>www.siv.no</a:t>
            </a:r>
            <a:r>
              <a:rPr lang="nb-NO" dirty="0"/>
              <a:t>. </a:t>
            </a:r>
          </a:p>
          <a:p>
            <a:r>
              <a:rPr lang="nb-NO" dirty="0" smtClean="0"/>
              <a:t>Mer informasjon om KOLS-forløpet finnes på </a:t>
            </a:r>
            <a:r>
              <a:rPr lang="nb-NO" dirty="0" smtClean="0">
                <a:hlinkClick r:id="rId3"/>
              </a:rPr>
              <a:t>www.siv.no</a:t>
            </a:r>
            <a:r>
              <a:rPr lang="nb-NO" dirty="0" smtClean="0"/>
              <a:t>. </a:t>
            </a:r>
          </a:p>
          <a:p>
            <a:pPr marL="0" indent="0">
              <a:buNone/>
            </a:pPr>
            <a:r>
              <a:rPr lang="nb-NO" dirty="0" smtClean="0"/>
              <a:t>	</a:t>
            </a:r>
            <a:endParaRPr lang="nb-NO" dirty="0"/>
          </a:p>
        </p:txBody>
      </p:sp>
    </p:spTree>
    <p:extLst>
      <p:ext uri="{BB962C8B-B14F-4D97-AF65-F5344CB8AC3E}">
        <p14:creationId xmlns:p14="http://schemas.microsoft.com/office/powerpoint/2010/main" val="70364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a:p>
        </p:txBody>
      </p:sp>
      <p:pic>
        <p:nvPicPr>
          <p:cNvPr id="5" name="Bilde 4"/>
          <p:cNvPicPr>
            <a:picLocks noChangeAspect="1"/>
          </p:cNvPicPr>
          <p:nvPr/>
        </p:nvPicPr>
        <p:blipFill>
          <a:blip r:embed="rId3"/>
          <a:stretch>
            <a:fillRect/>
          </a:stretch>
        </p:blipFill>
        <p:spPr>
          <a:xfrm>
            <a:off x="1089211" y="94637"/>
            <a:ext cx="9816353" cy="6805455"/>
          </a:xfrm>
          <a:prstGeom prst="rect">
            <a:avLst/>
          </a:prstGeom>
        </p:spPr>
      </p:pic>
    </p:spTree>
    <p:extLst>
      <p:ext uri="{BB962C8B-B14F-4D97-AF65-F5344CB8AC3E}">
        <p14:creationId xmlns:p14="http://schemas.microsoft.com/office/powerpoint/2010/main" val="3027108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KOLS-mappe:</a:t>
            </a:r>
            <a:endParaRPr lang="nb-NO" dirty="0"/>
          </a:p>
        </p:txBody>
      </p:sp>
      <p:sp>
        <p:nvSpPr>
          <p:cNvPr id="3" name="Plassholder for innhold 2"/>
          <p:cNvSpPr>
            <a:spLocks noGrp="1"/>
          </p:cNvSpPr>
          <p:nvPr>
            <p:ph idx="1"/>
          </p:nvPr>
        </p:nvSpPr>
        <p:spPr/>
        <p:txBody>
          <a:bodyPr/>
          <a:lstStyle/>
          <a:p>
            <a:pPr marL="0" indent="0">
              <a:buNone/>
              <a:defRPr/>
            </a:pPr>
            <a:r>
              <a:rPr lang="nb-NO" dirty="0">
                <a:solidFill>
                  <a:srgbClr val="000000"/>
                </a:solidFill>
              </a:rPr>
              <a:t>Målet med mappen:</a:t>
            </a:r>
          </a:p>
          <a:p>
            <a:pPr marL="0" indent="0">
              <a:buNone/>
              <a:defRPr/>
            </a:pPr>
            <a:endParaRPr lang="nb-NO" dirty="0">
              <a:solidFill>
                <a:srgbClr val="000000"/>
              </a:solidFill>
            </a:endParaRPr>
          </a:p>
          <a:p>
            <a:pPr lvl="0">
              <a:buFontTx/>
              <a:buChar char="-"/>
              <a:defRPr/>
            </a:pPr>
            <a:r>
              <a:rPr lang="nb-NO" dirty="0">
                <a:solidFill>
                  <a:srgbClr val="000000"/>
                </a:solidFill>
              </a:rPr>
              <a:t>redusere antall </a:t>
            </a:r>
            <a:r>
              <a:rPr lang="nb-NO" dirty="0" smtClean="0">
                <a:solidFill>
                  <a:srgbClr val="000000"/>
                </a:solidFill>
              </a:rPr>
              <a:t>forverringer</a:t>
            </a:r>
            <a:endParaRPr lang="nb-NO" dirty="0">
              <a:solidFill>
                <a:srgbClr val="000000"/>
              </a:solidFill>
            </a:endParaRPr>
          </a:p>
          <a:p>
            <a:pPr lvl="0">
              <a:buFontTx/>
              <a:buChar char="-"/>
              <a:defRPr/>
            </a:pPr>
            <a:r>
              <a:rPr lang="nb-NO" dirty="0">
                <a:solidFill>
                  <a:srgbClr val="000000"/>
                </a:solidFill>
              </a:rPr>
              <a:t>bremse videreutvikling av sykdommen</a:t>
            </a:r>
          </a:p>
          <a:p>
            <a:pPr lvl="0">
              <a:buFontTx/>
              <a:buChar char="-"/>
              <a:defRPr/>
            </a:pPr>
            <a:r>
              <a:rPr lang="nb-NO" dirty="0">
                <a:solidFill>
                  <a:srgbClr val="000000"/>
                </a:solidFill>
              </a:rPr>
              <a:t>øke livskvaliteten</a:t>
            </a:r>
          </a:p>
          <a:p>
            <a:pPr lvl="0">
              <a:buFontTx/>
              <a:buChar char="-"/>
              <a:defRPr/>
            </a:pPr>
            <a:r>
              <a:rPr lang="nb-NO" dirty="0" smtClean="0">
                <a:solidFill>
                  <a:srgbClr val="000000"/>
                </a:solidFill>
              </a:rPr>
              <a:t>redusere antall </a:t>
            </a:r>
            <a:r>
              <a:rPr lang="nb-NO" dirty="0">
                <a:solidFill>
                  <a:srgbClr val="000000"/>
                </a:solidFill>
              </a:rPr>
              <a:t>sykehusinnleggelser</a:t>
            </a:r>
          </a:p>
          <a:p>
            <a:pPr marL="0" indent="0">
              <a:buNone/>
            </a:pPr>
            <a:endParaRPr lang="nb-NO" dirty="0"/>
          </a:p>
        </p:txBody>
      </p:sp>
    </p:spTree>
    <p:extLst>
      <p:ext uri="{BB962C8B-B14F-4D97-AF65-F5344CB8AC3E}">
        <p14:creationId xmlns:p14="http://schemas.microsoft.com/office/powerpoint/2010/main" val="3545832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nb-NO" altLang="nb-NO" dirty="0" smtClean="0"/>
              <a:t>Hva er en KOLS-mappe?</a:t>
            </a:r>
          </a:p>
        </p:txBody>
      </p:sp>
      <p:pic>
        <p:nvPicPr>
          <p:cNvPr id="4" name="Bilde 3"/>
          <p:cNvPicPr>
            <a:picLocks noChangeAspect="1"/>
          </p:cNvPicPr>
          <p:nvPr/>
        </p:nvPicPr>
        <p:blipFill>
          <a:blip r:embed="rId3"/>
          <a:stretch>
            <a:fillRect/>
          </a:stretch>
        </p:blipFill>
        <p:spPr>
          <a:xfrm rot="20919980">
            <a:off x="818141" y="1396469"/>
            <a:ext cx="4246863" cy="4998727"/>
          </a:xfrm>
          <a:prstGeom prst="rect">
            <a:avLst/>
          </a:prstGeom>
        </p:spPr>
      </p:pic>
      <p:sp>
        <p:nvSpPr>
          <p:cNvPr id="5" name="Plassholder for innhold 2"/>
          <p:cNvSpPr>
            <a:spLocks noGrp="1"/>
          </p:cNvSpPr>
          <p:nvPr>
            <p:ph idx="1"/>
          </p:nvPr>
        </p:nvSpPr>
        <p:spPr>
          <a:xfrm>
            <a:off x="6096000" y="1174835"/>
            <a:ext cx="5883876" cy="4871738"/>
          </a:xfrm>
        </p:spPr>
        <p:txBody>
          <a:bodyPr>
            <a:normAutofit fontScale="92500" lnSpcReduction="10000"/>
          </a:bodyPr>
          <a:lstStyle/>
          <a:p>
            <a:pPr>
              <a:defRPr/>
            </a:pPr>
            <a:r>
              <a:rPr lang="nb-NO" dirty="0" smtClean="0"/>
              <a:t>Informasjon om pasient og deres sykdom</a:t>
            </a:r>
          </a:p>
          <a:p>
            <a:pPr>
              <a:defRPr/>
            </a:pPr>
            <a:endParaRPr lang="nb-NO" dirty="0" smtClean="0"/>
          </a:p>
          <a:p>
            <a:pPr>
              <a:defRPr/>
            </a:pPr>
            <a:r>
              <a:rPr lang="nb-NO" dirty="0" smtClean="0"/>
              <a:t>Individuell egenbehandlingsplan</a:t>
            </a:r>
          </a:p>
          <a:p>
            <a:pPr marL="0" indent="0">
              <a:buNone/>
              <a:defRPr/>
            </a:pPr>
            <a:endParaRPr lang="nb-NO" dirty="0" smtClean="0"/>
          </a:p>
          <a:p>
            <a:pPr>
              <a:defRPr/>
            </a:pPr>
            <a:r>
              <a:rPr lang="nb-NO" dirty="0" smtClean="0"/>
              <a:t>Forslag til treningsøvelser</a:t>
            </a:r>
          </a:p>
          <a:p>
            <a:pPr>
              <a:defRPr/>
            </a:pPr>
            <a:endParaRPr lang="nb-NO" dirty="0"/>
          </a:p>
          <a:p>
            <a:pPr>
              <a:defRPr/>
            </a:pPr>
            <a:r>
              <a:rPr lang="nb-NO" dirty="0" smtClean="0"/>
              <a:t>Scoringsverktøy</a:t>
            </a:r>
          </a:p>
          <a:p>
            <a:pPr>
              <a:defRPr/>
            </a:pPr>
            <a:endParaRPr lang="nb-NO" dirty="0"/>
          </a:p>
          <a:p>
            <a:pPr>
              <a:defRPr/>
            </a:pPr>
            <a:r>
              <a:rPr lang="nb-NO" dirty="0" smtClean="0"/>
              <a:t>Informasjon og veiledning i bruk av medisin teknisk utstyr</a:t>
            </a:r>
          </a:p>
          <a:p>
            <a:pPr>
              <a:defRPr/>
            </a:pPr>
            <a:endParaRPr lang="nb-NO" dirty="0"/>
          </a:p>
          <a:p>
            <a:pPr>
              <a:defRPr/>
            </a:pPr>
            <a:endParaRPr lang="nb-NO" dirty="0" smtClean="0"/>
          </a:p>
        </p:txBody>
      </p:sp>
    </p:spTree>
    <p:extLst>
      <p:ext uri="{BB962C8B-B14F-4D97-AF65-F5344CB8AC3E}">
        <p14:creationId xmlns:p14="http://schemas.microsoft.com/office/powerpoint/2010/main" val="1764084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Innhold i mappen:</a:t>
            </a:r>
            <a:endParaRPr lang="nb-NO" dirty="0"/>
          </a:p>
        </p:txBody>
      </p:sp>
      <p:sp>
        <p:nvSpPr>
          <p:cNvPr id="3" name="Plassholder for innhold 2"/>
          <p:cNvSpPr>
            <a:spLocks noGrp="1"/>
          </p:cNvSpPr>
          <p:nvPr>
            <p:ph idx="1"/>
          </p:nvPr>
        </p:nvSpPr>
        <p:spPr/>
        <p:txBody>
          <a:bodyPr/>
          <a:lstStyle/>
          <a:p>
            <a:endParaRPr lang="nb-NO" dirty="0"/>
          </a:p>
        </p:txBody>
      </p:sp>
      <p:pic>
        <p:nvPicPr>
          <p:cNvPr id="5" name="Bilde 4"/>
          <p:cNvPicPr>
            <a:picLocks noChangeAspect="1"/>
          </p:cNvPicPr>
          <p:nvPr/>
        </p:nvPicPr>
        <p:blipFill>
          <a:blip r:embed="rId3"/>
          <a:stretch>
            <a:fillRect/>
          </a:stretch>
        </p:blipFill>
        <p:spPr>
          <a:xfrm>
            <a:off x="5863071" y="143639"/>
            <a:ext cx="5391150" cy="6714361"/>
          </a:xfrm>
          <a:prstGeom prst="rect">
            <a:avLst/>
          </a:prstGeom>
        </p:spPr>
      </p:pic>
    </p:spTree>
    <p:extLst>
      <p:ext uri="{BB962C8B-B14F-4D97-AF65-F5344CB8AC3E}">
        <p14:creationId xmlns:p14="http://schemas.microsoft.com/office/powerpoint/2010/main" val="2836558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1. Informasjon om KOLS-mappen:</a:t>
            </a:r>
            <a:endParaRPr lang="nb-NO" dirty="0"/>
          </a:p>
        </p:txBody>
      </p:sp>
      <p:sp>
        <p:nvSpPr>
          <p:cNvPr id="3" name="Plassholder for innhold 2"/>
          <p:cNvSpPr>
            <a:spLocks noGrp="1"/>
          </p:cNvSpPr>
          <p:nvPr>
            <p:ph idx="1"/>
          </p:nvPr>
        </p:nvSpPr>
        <p:spPr/>
        <p:txBody>
          <a:bodyPr/>
          <a:lstStyle/>
          <a:p>
            <a:endParaRPr lang="nb-NO" dirty="0"/>
          </a:p>
        </p:txBody>
      </p:sp>
      <p:pic>
        <p:nvPicPr>
          <p:cNvPr id="4" name="Bilde 3"/>
          <p:cNvPicPr>
            <a:picLocks noChangeAspect="1"/>
          </p:cNvPicPr>
          <p:nvPr/>
        </p:nvPicPr>
        <p:blipFill>
          <a:blip r:embed="rId3"/>
          <a:stretch>
            <a:fillRect/>
          </a:stretch>
        </p:blipFill>
        <p:spPr>
          <a:xfrm>
            <a:off x="2543606" y="970327"/>
            <a:ext cx="6240695" cy="5819047"/>
          </a:xfrm>
          <a:prstGeom prst="rect">
            <a:avLst/>
          </a:prstGeom>
        </p:spPr>
      </p:pic>
    </p:spTree>
    <p:extLst>
      <p:ext uri="{BB962C8B-B14F-4D97-AF65-F5344CB8AC3E}">
        <p14:creationId xmlns:p14="http://schemas.microsoft.com/office/powerpoint/2010/main" val="3262418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2. Informasjon/sjekkliste om din normaltilstand:</a:t>
            </a:r>
            <a:endParaRPr lang="nb-NO" dirty="0"/>
          </a:p>
        </p:txBody>
      </p:sp>
      <p:sp>
        <p:nvSpPr>
          <p:cNvPr id="3" name="Plassholder for innhold 2"/>
          <p:cNvSpPr>
            <a:spLocks noGrp="1"/>
          </p:cNvSpPr>
          <p:nvPr>
            <p:ph idx="1"/>
          </p:nvPr>
        </p:nvSpPr>
        <p:spPr/>
        <p:txBody>
          <a:bodyPr/>
          <a:lstStyle/>
          <a:p>
            <a:endParaRPr lang="nb-NO"/>
          </a:p>
        </p:txBody>
      </p:sp>
      <p:pic>
        <p:nvPicPr>
          <p:cNvPr id="5" name="Bilde 4"/>
          <p:cNvPicPr>
            <a:picLocks noChangeAspect="1"/>
          </p:cNvPicPr>
          <p:nvPr/>
        </p:nvPicPr>
        <p:blipFill>
          <a:blip r:embed="rId3"/>
          <a:stretch>
            <a:fillRect/>
          </a:stretch>
        </p:blipFill>
        <p:spPr>
          <a:xfrm>
            <a:off x="0" y="1482290"/>
            <a:ext cx="6624736" cy="4742685"/>
          </a:xfrm>
          <a:prstGeom prst="rect">
            <a:avLst/>
          </a:prstGeom>
        </p:spPr>
      </p:pic>
      <p:pic>
        <p:nvPicPr>
          <p:cNvPr id="6" name="Bilde 5"/>
          <p:cNvPicPr>
            <a:picLocks noChangeAspect="1"/>
          </p:cNvPicPr>
          <p:nvPr/>
        </p:nvPicPr>
        <p:blipFill>
          <a:blip r:embed="rId4"/>
          <a:stretch>
            <a:fillRect/>
          </a:stretch>
        </p:blipFill>
        <p:spPr>
          <a:xfrm>
            <a:off x="6624736" y="1242625"/>
            <a:ext cx="5423925" cy="5084212"/>
          </a:xfrm>
          <a:prstGeom prst="rect">
            <a:avLst/>
          </a:prstGeom>
        </p:spPr>
      </p:pic>
    </p:spTree>
    <p:extLst>
      <p:ext uri="{BB962C8B-B14F-4D97-AF65-F5344CB8AC3E}">
        <p14:creationId xmlns:p14="http://schemas.microsoft.com/office/powerpoint/2010/main" val="1855362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kehuset i Vestfold - Overordnet.potx" id="{9582FF33-79AF-433E-8045-22DEE2058658}" vid="{3001DD85-3B63-422D-AD29-62EAD6A35F9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Sykehuset i Vestfold - Overordnet</Template>
  <TotalTime>744</TotalTime>
  <Words>2241</Words>
  <Application>Microsoft Office PowerPoint</Application>
  <PresentationFormat>Widescreen</PresentationFormat>
  <Paragraphs>189</Paragraphs>
  <Slides>25</Slides>
  <Notes>23</Notes>
  <HiddenSlides>2</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25</vt:i4>
      </vt:variant>
    </vt:vector>
  </HeadingPairs>
  <TitlesOfParts>
    <vt:vector size="30" baseType="lpstr">
      <vt:lpstr>ＭＳ Ｐゴシック</vt:lpstr>
      <vt:lpstr>Arial</vt:lpstr>
      <vt:lpstr>Calibri</vt:lpstr>
      <vt:lpstr>Wingdings</vt:lpstr>
      <vt:lpstr>Office-tema</vt:lpstr>
      <vt:lpstr>KOLS-mappe</vt:lpstr>
      <vt:lpstr>Tips til deg som skal holde undervisningen:</vt:lpstr>
      <vt:lpstr>Innledning:</vt:lpstr>
      <vt:lpstr>PowerPoint-presentasjon</vt:lpstr>
      <vt:lpstr>KOLS-mappe:</vt:lpstr>
      <vt:lpstr>Hva er en KOLS-mappe?</vt:lpstr>
      <vt:lpstr>Innhold i mappen:</vt:lpstr>
      <vt:lpstr>1. Informasjon om KOLS-mappen:</vt:lpstr>
      <vt:lpstr>2. Informasjon/sjekkliste om din normaltilstand:</vt:lpstr>
      <vt:lpstr>PowerPoint-presentasjon</vt:lpstr>
      <vt:lpstr>PowerPoint-presentasjon</vt:lpstr>
      <vt:lpstr>PowerPoint-presentasjon</vt:lpstr>
      <vt:lpstr>PowerPoint-presentasjon</vt:lpstr>
      <vt:lpstr>PowerPoint-presentasjon</vt:lpstr>
      <vt:lpstr>3. Egenbehandlingsplan</vt:lpstr>
      <vt:lpstr>4. Medisinsk teknisk utstyr *</vt:lpstr>
      <vt:lpstr>5. Fysisk aktivitet og pusteteknikker </vt:lpstr>
      <vt:lpstr>5. Fysisk aktivitet og pusteteknikker forts.</vt:lpstr>
      <vt:lpstr>5. Fysisk aktivitet og pusteteknikker forts.</vt:lpstr>
      <vt:lpstr>6. Lungerehabiliteringskurs ved SiV</vt:lpstr>
      <vt:lpstr>7. CAT/MMRC-scoringer</vt:lpstr>
      <vt:lpstr>8. Informasjon fra kommunen</vt:lpstr>
      <vt:lpstr>Tips:</vt:lpstr>
      <vt:lpstr>PowerPoint-presentasjon</vt:lpstr>
      <vt:lpstr>Produktinformasjon: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KOLS-mappe</dc:title>
  <dc:creator>Anne Karima Selim Lindberg</dc:creator>
  <cp:lastModifiedBy>Pia Wangen Flesche</cp:lastModifiedBy>
  <cp:revision>67</cp:revision>
  <dcterms:created xsi:type="dcterms:W3CDTF">2020-02-17T09:46:50Z</dcterms:created>
  <dcterms:modified xsi:type="dcterms:W3CDTF">2020-04-21T09:36:42Z</dcterms:modified>
</cp:coreProperties>
</file>