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80" r:id="rId4"/>
    <p:sldId id="273" r:id="rId5"/>
    <p:sldId id="276" r:id="rId6"/>
    <p:sldId id="288" r:id="rId7"/>
    <p:sldId id="281" r:id="rId8"/>
    <p:sldId id="268" r:id="rId9"/>
    <p:sldId id="284" r:id="rId10"/>
    <p:sldId id="285" r:id="rId11"/>
    <p:sldId id="286" r:id="rId12"/>
    <p:sldId id="274" r:id="rId13"/>
    <p:sldId id="275" r:id="rId14"/>
    <p:sldId id="277" r:id="rId15"/>
    <p:sldId id="289" r:id="rId16"/>
    <p:sldId id="278" r:id="rId17"/>
    <p:sldId id="287" r:id="rId18"/>
    <p:sldId id="27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8562" autoAdjust="0"/>
  </p:normalViewPr>
  <p:slideViewPr>
    <p:cSldViewPr snapToGrid="0">
      <p:cViewPr>
        <p:scale>
          <a:sx n="82" d="100"/>
          <a:sy n="82" d="100"/>
        </p:scale>
        <p:origin x="-10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2251-6089-41A1-AD11-E567BBBC2AF2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EABC0-F599-4FA6-ABFE-4D86A12EF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12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26048-E8BA-4371-B797-127AEEE8617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12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En barndom varer gjennom generasjoner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344BD-04A1-4B82-9323-9755A95C065F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19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ABC0-F599-4FA6-ABFE-4D86A12EF22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37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ABC0-F599-4FA6-ABFE-4D86A12EF22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656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ABC0-F599-4FA6-ABFE-4D86A12EF22C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ABC0-F599-4FA6-ABFE-4D86A12EF22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07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344BD-04A1-4B82-9323-9755A95C065F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8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ABC0-F599-4FA6-ABFE-4D86A12EF22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85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ABC0-F599-4FA6-ABFE-4D86A12EF22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7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56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41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69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3303588"/>
            <a:ext cx="12192000" cy="827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0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676400"/>
            <a:ext cx="12192000" cy="1511300"/>
          </a:xfrm>
          <a:prstGeom prst="rect">
            <a:avLst/>
          </a:prstGeom>
          <a:solidFill>
            <a:srgbClr val="C0C2C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6908" y="3429000"/>
            <a:ext cx="9097108" cy="687388"/>
          </a:xfrm>
        </p:spPr>
        <p:txBody>
          <a:bodyPr/>
          <a:lstStyle>
            <a:lvl1pPr marL="0" indent="0" algn="r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0AB94FB-23AF-4E1B-A89E-047ABFFF2AF4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479432" y="6477000"/>
            <a:ext cx="7928708" cy="179388"/>
          </a:xfrm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08139" y="6477000"/>
            <a:ext cx="1107830" cy="179388"/>
          </a:xfrm>
        </p:spPr>
        <p:txBody>
          <a:bodyPr/>
          <a:lstStyle>
            <a:lvl1pPr>
              <a:defRPr/>
            </a:lvl1pPr>
          </a:lstStyle>
          <a:p>
            <a:fld id="{0B5E6607-2068-4E92-A77F-E2E168647309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04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3231" y="1676401"/>
            <a:ext cx="9097108" cy="1497013"/>
          </a:xfrm>
        </p:spPr>
        <p:txBody>
          <a:bodyPr/>
          <a:lstStyle>
            <a:lvl1pPr algn="r">
              <a:defRPr sz="2800" smtClean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pic>
        <p:nvPicPr>
          <p:cNvPr id="60426" name="Picture 13" descr="SkedsmoK_Logo_sor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094" y="450850"/>
            <a:ext cx="97106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719142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B00F7-D537-4544-9E77-052836CA7415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F3A8E-3A11-40BC-8225-684622F26E95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97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A1CC9-7699-4A0D-9F6F-19BF33579FF1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26EB6-9CE9-4F00-9F56-8E8B0923E53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8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5093" y="1295400"/>
            <a:ext cx="522067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340" y="1295400"/>
            <a:ext cx="522263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65D90-0292-46DD-81AA-98B22F1C5969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83504-6105-4DEB-A400-78A62CE0106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2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DE4DA-5FAF-4A9B-BB56-4A164D44FAA6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760D7-DB81-4F3C-AFF8-3DF26CB86F52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0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B211A-CB20-42C5-8F29-8432D82C7E3E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4722F-8E0A-4F74-B315-430A8A90B6B9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9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608A-E0BD-45A2-84E6-83AFB1E4527F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82BF4-DACF-435A-8220-1833CD2E156A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2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148BF-2460-48A8-949A-8F47D900F9BE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B1421-6369-4053-A957-C6E1DC54BFBF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2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94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CF55C-2D30-4EC4-A766-F6521250747E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BE65D-7840-40E3-AB9F-1508C3DDCB3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6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97D1E-5750-4F21-ACA9-EB07A518B30E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89343-D363-443C-9F86-A8D93FF4063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00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8738" y="139700"/>
            <a:ext cx="2657231" cy="61087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5094" y="139700"/>
            <a:ext cx="7786076" cy="61087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7AD25-88C0-43EE-AD42-5ED981083D51}" type="datetime1">
              <a:rPr lang="nb-NO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8D1C4-0823-407D-97FB-4BA120B6AAE7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1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71503" cy="6858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4859999" y="0"/>
            <a:ext cx="7331999" cy="6858000"/>
          </a:xfrm>
          <a:prstGeom prst="rect">
            <a:avLst/>
          </a:prstGeom>
          <a:solidFill>
            <a:srgbClr val="67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07446" y="2309493"/>
            <a:ext cx="6475845" cy="114083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20145" y="3987047"/>
            <a:ext cx="6151420" cy="608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7" y="476838"/>
            <a:ext cx="1686791" cy="74795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56" y="3645743"/>
            <a:ext cx="2392217" cy="6053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2" y="3961331"/>
            <a:ext cx="5644896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2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71503" cy="6858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4859999" y="0"/>
            <a:ext cx="7331999" cy="6858000"/>
          </a:xfrm>
          <a:prstGeom prst="rect">
            <a:avLst/>
          </a:prstGeom>
          <a:solidFill>
            <a:srgbClr val="67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07446" y="2309493"/>
            <a:ext cx="6475845" cy="114083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20145" y="3987047"/>
            <a:ext cx="6151420" cy="608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7" y="476838"/>
            <a:ext cx="1686791" cy="74795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56" y="3645743"/>
            <a:ext cx="2392217" cy="6053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2" y="3987047"/>
            <a:ext cx="5644896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6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194"/>
            <a:ext cx="4885137" cy="6877194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4859999" y="0"/>
            <a:ext cx="7331999" cy="6858000"/>
          </a:xfrm>
          <a:prstGeom prst="rect">
            <a:avLst/>
          </a:prstGeom>
          <a:solidFill>
            <a:srgbClr val="67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07446" y="2309493"/>
            <a:ext cx="6475845" cy="114083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20145" y="3987047"/>
            <a:ext cx="6151420" cy="608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7" y="476838"/>
            <a:ext cx="1686791" cy="74795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56" y="3645743"/>
            <a:ext cx="2392217" cy="6053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2" y="3961331"/>
            <a:ext cx="5644896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4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" y="0"/>
            <a:ext cx="4871503" cy="6858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4859999" y="0"/>
            <a:ext cx="7331999" cy="6858000"/>
          </a:xfrm>
          <a:prstGeom prst="rect">
            <a:avLst/>
          </a:prstGeom>
          <a:solidFill>
            <a:srgbClr val="67B34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07446" y="2309493"/>
            <a:ext cx="6475845" cy="114083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20145" y="3987047"/>
            <a:ext cx="6151420" cy="608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7" y="476838"/>
            <a:ext cx="1686791" cy="74795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" y="3961331"/>
            <a:ext cx="5364480" cy="3700272"/>
          </a:xfrm>
          <a:prstGeom prst="rect">
            <a:avLst/>
          </a:prstGeom>
        </p:spPr>
      </p:pic>
      <p:pic>
        <p:nvPicPr>
          <p:cNvPr id="13" name="Bilde 12" descr="Profillinje rosa-gul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57" y="3645397"/>
            <a:ext cx="2392216" cy="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0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4330" y="0"/>
            <a:ext cx="7331999" cy="6858000"/>
          </a:xfrm>
          <a:prstGeom prst="rect">
            <a:avLst/>
          </a:prstGeom>
          <a:solidFill>
            <a:srgbClr val="67B3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7332001" y="0"/>
            <a:ext cx="4859999" cy="6858000"/>
          </a:xfrm>
          <a:prstGeom prst="rect">
            <a:avLst/>
          </a:prstGeom>
          <a:solidFill>
            <a:srgbClr val="67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4" y="1763834"/>
            <a:ext cx="7640038" cy="500810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7" y="476838"/>
            <a:ext cx="1686791" cy="74795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9173" y="3644656"/>
            <a:ext cx="2392217" cy="6053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5263" y="2309493"/>
            <a:ext cx="6475845" cy="114083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65263" y="3987047"/>
            <a:ext cx="6151420" cy="608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7003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4576"/>
            <a:ext cx="10515600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18251"/>
            <a:ext cx="10515600" cy="425871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1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4576"/>
            <a:ext cx="10515600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18251"/>
            <a:ext cx="10515600" cy="425871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50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4576"/>
            <a:ext cx="10515600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18251"/>
            <a:ext cx="10515600" cy="425871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10" name="Bilde 9" descr="Profillinje rosa-gu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36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4576"/>
            <a:ext cx="10515600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18251"/>
            <a:ext cx="10515600" cy="425871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10" name="Bilde 9" descr="Profillinje rosa-gu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3" y="5458677"/>
            <a:ext cx="2693268" cy="1262797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172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4576"/>
            <a:ext cx="10515600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18251"/>
            <a:ext cx="10515600" cy="425871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3" y="5477017"/>
            <a:ext cx="2693268" cy="12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4576"/>
            <a:ext cx="10515600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18251"/>
            <a:ext cx="10515600" cy="425871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3" y="5477017"/>
            <a:ext cx="2693268" cy="1244458"/>
          </a:xfrm>
          <a:prstGeom prst="rect">
            <a:avLst/>
          </a:prstGeom>
        </p:spPr>
      </p:pic>
      <p:pic>
        <p:nvPicPr>
          <p:cNvPr id="10" name="Bilde 9" descr="Profillinje rosa-gu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4576"/>
            <a:ext cx="10515600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18251"/>
            <a:ext cx="10515600" cy="425871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3" y="5477017"/>
            <a:ext cx="2693268" cy="12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2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26774"/>
            <a:ext cx="10515600" cy="117385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80013"/>
            <a:ext cx="5181600" cy="42969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80013"/>
            <a:ext cx="5181600" cy="429695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8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26774"/>
            <a:ext cx="10515600" cy="117385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80013"/>
            <a:ext cx="5181600" cy="42969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138863" y="1879600"/>
            <a:ext cx="5214937" cy="4297363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8008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3" y="5477017"/>
            <a:ext cx="2693268" cy="124445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26774"/>
            <a:ext cx="10515600" cy="117385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80013"/>
            <a:ext cx="5181600" cy="42969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80013"/>
            <a:ext cx="5181600" cy="429695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98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556592"/>
            <a:ext cx="10515600" cy="1114218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81037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634281"/>
            <a:ext cx="5157787" cy="355538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81037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634281"/>
            <a:ext cx="5183188" cy="35553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4" y="1579216"/>
            <a:ext cx="2547179" cy="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91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3" y="5477017"/>
            <a:ext cx="2693268" cy="12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705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23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6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8A95-039E-CA48-B121-BA9AE00C8161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8C2-7A3E-694A-9FB0-0936601E47A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79" y="409057"/>
            <a:ext cx="1328396" cy="5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4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" y="325369"/>
            <a:ext cx="11782839" cy="87331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1972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" y="325369"/>
            <a:ext cx="11782839" cy="87331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8191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0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8" y="325369"/>
            <a:ext cx="11725182" cy="87331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5260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826" cy="69045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10" y="3914910"/>
            <a:ext cx="2547179" cy="6446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54" y="2577765"/>
            <a:ext cx="4792717" cy="10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40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826" cy="69045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10" y="3914910"/>
            <a:ext cx="2547179" cy="64461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918833" y="2491951"/>
            <a:ext cx="10515600" cy="1325563"/>
          </a:xfrm>
        </p:spPr>
        <p:txBody>
          <a:bodyPr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9475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58" y="2394223"/>
            <a:ext cx="2547179" cy="6446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52" y="1223368"/>
            <a:ext cx="3994560" cy="8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96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58" y="2394223"/>
            <a:ext cx="2547179" cy="64461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005014" y="1050757"/>
            <a:ext cx="5100054" cy="1325563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928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52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40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5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10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3E44-BB0A-4EB3-985B-4C2DD62EF6A5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678F-0D67-4350-9B32-81CD8C90F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6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094" y="1295400"/>
            <a:ext cx="1063087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5093" y="6477000"/>
            <a:ext cx="15943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E0153F-DC03-40A5-BFC1-B2B312711240}" type="datetime1">
              <a:rPr lang="nb-NO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1385" y="6477000"/>
            <a:ext cx="792870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>
                <a:solidFill>
                  <a:srgbClr val="000000"/>
                </a:solidFill>
              </a:rPr>
              <a:t>Skedsmo Kommune, Helse- og sosialsektoren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08140" y="6477000"/>
            <a:ext cx="110587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B750419-F798-4A1A-8EBB-AB3AC115496A}" type="slidenum">
              <a:rPr lang="nb-NO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bIns="54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80808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5094" y="139700"/>
            <a:ext cx="10630876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164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lr>
          <a:srgbClr val="C0001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182688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178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208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4780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352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3924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49688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C178A95-039E-CA48-B121-BA9AE00C8161}" type="datetimeFigureOut">
              <a:rPr lang="nb-NO" smtClean="0"/>
              <a:pPr/>
              <a:t>06.12.2017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C2858C2-7A3E-694A-9FB0-0936601E47A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1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retningslinjer/parorendeveileder" TargetMode="External"/><Relationship Id="rId2" Type="http://schemas.openxmlformats.org/officeDocument/2006/relationships/hyperlink" Target="https://lovdata.no/dokument/NL/lov/2011-06-24-30?q=p&#229;r&#248;rende" TargetMode="Externa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helsedirektoratet.no/retningslinjer/parorendeveiled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Barn som pårørende- kommunenes erfaringer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22" y="3814846"/>
            <a:ext cx="6624955" cy="123014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1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nb-NO" sz="4800" b="1" dirty="0"/>
              <a:t>R</a:t>
            </a:r>
            <a:r>
              <a:rPr lang="nb-NO" sz="4800" b="1" dirty="0" smtClean="0"/>
              <a:t>utine i </a:t>
            </a:r>
            <a:r>
              <a:rPr lang="nb-NO" sz="4800" b="1" dirty="0"/>
              <a:t>S</a:t>
            </a:r>
            <a:r>
              <a:rPr lang="nb-NO" sz="4800" b="1" dirty="0" smtClean="0"/>
              <a:t>kedsmo kommune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494252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Systematisk informasjonsutveksling mellom </a:t>
            </a:r>
            <a:r>
              <a:rPr lang="nb-NO" dirty="0" smtClean="0"/>
              <a:t>1. og </a:t>
            </a:r>
            <a:r>
              <a:rPr lang="nb-NO" dirty="0"/>
              <a:t>2</a:t>
            </a:r>
            <a:r>
              <a:rPr lang="nb-NO" dirty="0" smtClean="0"/>
              <a:t>. linje tjenesten</a:t>
            </a:r>
          </a:p>
          <a:p>
            <a:r>
              <a:rPr lang="nb-NO" dirty="0" smtClean="0"/>
              <a:t>Lage prosedyre for flyt etter mottatt melding</a:t>
            </a:r>
            <a:endParaRPr lang="nb-NO" dirty="0"/>
          </a:p>
          <a:p>
            <a:r>
              <a:rPr lang="nb-NO" dirty="0" smtClean="0"/>
              <a:t>Gjelder for pasienter med barn som er i kontakt med kommunehelsetjenesten</a:t>
            </a:r>
          </a:p>
          <a:p>
            <a:r>
              <a:rPr lang="nb-NO" dirty="0" smtClean="0"/>
              <a:t>Miniseminar høsten 2017 </a:t>
            </a:r>
          </a:p>
          <a:p>
            <a:r>
              <a:rPr lang="nb-NO" dirty="0" smtClean="0"/>
              <a:t>Arbeidet med prosedyren er forankret i kommunens Tverrsektoriell styringsgruppe</a:t>
            </a:r>
          </a:p>
          <a:p>
            <a:r>
              <a:rPr lang="nb-NO" dirty="0" smtClean="0"/>
              <a:t>Nedsatt en arbeidsgruppe på tvers av avdelinger</a:t>
            </a:r>
          </a:p>
          <a:p>
            <a:pPr lvl="1"/>
            <a:r>
              <a:rPr lang="nb-NO" dirty="0" smtClean="0"/>
              <a:t>Tjenestekontoret</a:t>
            </a:r>
          </a:p>
          <a:p>
            <a:pPr lvl="1"/>
            <a:r>
              <a:rPr lang="nb-NO" dirty="0" smtClean="0"/>
              <a:t>Avdeling Psykisk helse og rus</a:t>
            </a:r>
          </a:p>
          <a:p>
            <a:pPr lvl="1"/>
            <a:r>
              <a:rPr lang="nb-NO" dirty="0" smtClean="0"/>
              <a:t>Forebyggende helsetjeneste</a:t>
            </a:r>
          </a:p>
          <a:p>
            <a:pPr lvl="1"/>
            <a:r>
              <a:rPr lang="nb-NO" dirty="0" smtClean="0"/>
              <a:t>Barnehage</a:t>
            </a:r>
          </a:p>
          <a:p>
            <a:pPr lvl="1"/>
            <a:r>
              <a:rPr lang="nb-NO" dirty="0" smtClean="0"/>
              <a:t>Skole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Skedsmo kommune, Helse-  og sosialsektoren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B25E-FF36-493E-AC30-0895E52654E1}" type="datetime1">
              <a:rPr lang="nb-NO" smtClean="0"/>
              <a:t>06.12.2017</a:t>
            </a:fld>
            <a:endParaRPr lang="nb-NO"/>
          </a:p>
        </p:txBody>
      </p:sp>
      <p:pic>
        <p:nvPicPr>
          <p:cNvPr id="6" name="Bilde 5" descr="Nytt bil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3" y="97155"/>
            <a:ext cx="501967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2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165"/>
          </a:xfrm>
        </p:spPr>
        <p:txBody>
          <a:bodyPr/>
          <a:lstStyle/>
          <a:p>
            <a:r>
              <a:rPr lang="nb-NO" b="1" dirty="0" smtClean="0"/>
              <a:t> Skedsmo kommune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21684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nb-NO" sz="1400" dirty="0" smtClean="0"/>
          </a:p>
          <a:p>
            <a:pPr lvl="0"/>
            <a:r>
              <a:rPr lang="nb-NO" dirty="0" smtClean="0"/>
              <a:t>Sette fokus på Barn som pårørende</a:t>
            </a:r>
          </a:p>
          <a:p>
            <a:pPr marL="0" lvl="0" indent="0">
              <a:buNone/>
            </a:pPr>
            <a:endParaRPr lang="nb-NO" sz="900" dirty="0" smtClean="0"/>
          </a:p>
          <a:p>
            <a:pPr lvl="0"/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Miniseminar for 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nsatte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innen helse og sosial- og 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utdanningssektoren – 80 deltagere i august 2017</a:t>
            </a:r>
          </a:p>
          <a:p>
            <a:pPr lvl="1"/>
            <a:r>
              <a:rPr lang="nb-NO" dirty="0" smtClean="0"/>
              <a:t>Om </a:t>
            </a:r>
            <a:r>
              <a:rPr lang="nb-NO" dirty="0"/>
              <a:t>prosjektet «Barn som pårørende» </a:t>
            </a:r>
            <a:endParaRPr lang="nb-NO" dirty="0" smtClean="0"/>
          </a:p>
          <a:p>
            <a:pPr lvl="1"/>
            <a:r>
              <a:rPr lang="nb-NO" dirty="0" smtClean="0"/>
              <a:t>Strategi </a:t>
            </a:r>
            <a:r>
              <a:rPr lang="nb-NO" dirty="0"/>
              <a:t>for å  fange opp og følge opp risikoutsatte barn i Skedsmo kommune </a:t>
            </a:r>
            <a:endParaRPr lang="nb-NO" dirty="0" smtClean="0"/>
          </a:p>
          <a:p>
            <a:pPr marL="457200" lvl="1" indent="0">
              <a:buNone/>
            </a:pPr>
            <a:endParaRPr lang="nb-NO" sz="900" dirty="0" smtClean="0"/>
          </a:p>
          <a:p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Kurs/fagdag med Haldor </a:t>
            </a:r>
            <a:r>
              <a:rPr lang="nb-NO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Øvereide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 Hvordan snakke med barn».</a:t>
            </a:r>
          </a:p>
          <a:p>
            <a:pPr marL="0" indent="0">
              <a:buNone/>
            </a:pPr>
            <a:endParaRPr lang="nb-NO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Prosedyren implementeres og gjøres kjent.</a:t>
            </a:r>
          </a:p>
          <a:p>
            <a:pPr marL="0" indent="0">
              <a:buNone/>
            </a:pPr>
            <a:endParaRPr lang="nb-NO" sz="1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Bruke aktivt Handlingsveileder : Hvordan fange opp og følge opp utsatte barn i Skedsmo kommune og Beredskapsplan «Barn i sorg og krise» for barnehage og skole</a:t>
            </a:r>
          </a:p>
          <a:p>
            <a:pPr marL="0" indent="0">
              <a:buNone/>
            </a:pPr>
            <a:endParaRPr lang="nb-NO" sz="1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Nytt miniseminar våren 2018 for ansatte i barnehage, skole og helse- og sosialsektoren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C364-91EA-4427-BCB5-1F24CA00010B}" type="datetime1">
              <a:rPr lang="nb-NO" smtClean="0"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Skedsmo kommune, Helse-  og sosialsektoren</a:t>
            </a:r>
            <a:endParaRPr lang="nb-NO"/>
          </a:p>
        </p:txBody>
      </p:sp>
      <p:pic>
        <p:nvPicPr>
          <p:cNvPr id="6" name="Bilde 5" descr="Nytt bil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14300"/>
            <a:ext cx="493395" cy="1062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6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0F7-D537-4544-9E77-052836CA7415}" type="datetime1">
              <a:rPr lang="nb-NO" smtClean="0"/>
              <a:pPr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Skedsmo Kommune, Helse- og sosialsektoren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A8E-3A11-40BC-8225-684622F26E95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23494" r="51978" b="11132"/>
          <a:stretch/>
        </p:blipFill>
        <p:spPr bwMode="auto">
          <a:xfrm>
            <a:off x="6457950" y="80011"/>
            <a:ext cx="550925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4218" t="13995" r="23881" b="8778"/>
          <a:stretch/>
        </p:blipFill>
        <p:spPr>
          <a:xfrm>
            <a:off x="400051" y="-111895"/>
            <a:ext cx="5829300" cy="6468245"/>
          </a:xfrm>
          <a:prstGeom prst="rect">
            <a:avLst/>
          </a:prstGeom>
        </p:spPr>
      </p:pic>
      <p:pic>
        <p:nvPicPr>
          <p:cNvPr id="9" name="Bilde 8" descr="Nytt bild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80011"/>
            <a:ext cx="300037" cy="502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3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Status pilotperioden 15.08 – </a:t>
            </a:r>
            <a:r>
              <a:rPr lang="nb-NO" sz="3200" dirty="0" smtClean="0"/>
              <a:t>15.11.17</a:t>
            </a:r>
            <a:br>
              <a:rPr lang="nb-NO" sz="3200" dirty="0" smtClean="0"/>
            </a:br>
            <a:r>
              <a:rPr lang="nb-NO" sz="3200" dirty="0" smtClean="0"/>
              <a:t>Skedsmo kommune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51560" y="990600"/>
            <a:ext cx="10464410" cy="5257800"/>
          </a:xfrm>
        </p:spPr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b-NO" sz="2600" kern="1200" dirty="0">
                <a:solidFill>
                  <a:prstClr val="black"/>
                </a:solidFill>
                <a:latin typeface="Calibri" panose="020F0502020204030204"/>
              </a:rPr>
              <a:t>8 meldinger</a:t>
            </a:r>
            <a:endParaRPr lang="nb-NO" sz="26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Inkl. 11 barn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b-NO" sz="2600" kern="1200" dirty="0">
                <a:solidFill>
                  <a:prstClr val="black"/>
                </a:solidFill>
                <a:latin typeface="Calibri" panose="020F0502020204030204"/>
              </a:rPr>
              <a:t>7 elektroniske meldinger fra </a:t>
            </a:r>
            <a:r>
              <a:rPr lang="nb-NO" sz="2600" kern="1200" dirty="0" err="1">
                <a:solidFill>
                  <a:prstClr val="black"/>
                </a:solidFill>
                <a:latin typeface="Calibri" panose="020F0502020204030204"/>
              </a:rPr>
              <a:t>Ahus</a:t>
            </a:r>
            <a:endParaRPr lang="nb-NO" sz="2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fra DPS Nedre Romerike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fra kreftavdelingen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fra avdeling for blodsykdommer 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fra </a:t>
            </a:r>
            <a:r>
              <a:rPr lang="nb-NO" sz="2200" kern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nevroklinikken</a:t>
            </a:r>
            <a:endParaRPr lang="nb-NO" sz="2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b-NO" sz="2600" kern="1200" dirty="0">
                <a:solidFill>
                  <a:prstClr val="black"/>
                </a:solidFill>
                <a:latin typeface="Calibri" panose="020F0502020204030204"/>
              </a:rPr>
              <a:t>3-9 dager fra meld. ble mottatt på tjenestekontoret i kommunen til helsesøster fikk kontakt med familiene. I gjennomsnitt 6 dager.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b-NO" sz="2600" kern="1200" dirty="0">
                <a:solidFill>
                  <a:prstClr val="black"/>
                </a:solidFill>
                <a:latin typeface="Calibri" panose="020F0502020204030204"/>
              </a:rPr>
              <a:t>5 familier har takket ja til videre oppfølging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Henvist videre for oppfølging helsesøster og/eller psykisk helsetjeneste for barn og ungdom i kommunen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nb-NO" sz="2600" kern="1200" dirty="0">
                <a:solidFill>
                  <a:prstClr val="black"/>
                </a:solidFill>
                <a:latin typeface="Calibri" panose="020F0502020204030204"/>
              </a:rPr>
              <a:t>Lærer/barnehage </a:t>
            </a:r>
            <a:r>
              <a:rPr lang="nb-NO" sz="2600" kern="1200" dirty="0" smtClean="0">
                <a:solidFill>
                  <a:prstClr val="black"/>
                </a:solidFill>
                <a:latin typeface="Calibri" panose="020F0502020204030204"/>
              </a:rPr>
              <a:t>ofte allerede </a:t>
            </a:r>
            <a:r>
              <a:rPr lang="nb-NO" sz="2600" kern="1200" dirty="0">
                <a:solidFill>
                  <a:prstClr val="black"/>
                </a:solidFill>
                <a:latin typeface="Calibri" panose="020F0502020204030204"/>
              </a:rPr>
              <a:t>informert. Helsesøster har </a:t>
            </a:r>
            <a:r>
              <a:rPr lang="nb-NO" sz="2600" kern="1200" dirty="0" err="1">
                <a:solidFill>
                  <a:prstClr val="black"/>
                </a:solidFill>
                <a:latin typeface="Calibri" panose="020F0502020204030204"/>
              </a:rPr>
              <a:t>samtalet</a:t>
            </a:r>
            <a:r>
              <a:rPr lang="nb-NO" sz="2600" kern="1200" dirty="0">
                <a:solidFill>
                  <a:prstClr val="black"/>
                </a:solidFill>
                <a:latin typeface="Calibri" panose="020F0502020204030204"/>
              </a:rPr>
              <a:t> om situasjon og/eller hatt samarbeidsmøte.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0F7-D537-4544-9E77-052836CA7415}" type="datetime1">
              <a:rPr lang="nb-NO" smtClean="0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000000"/>
                </a:solidFill>
              </a:rPr>
              <a:t>Skedsmo Kommune, Helse- og sosialsektoren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A8E-3A11-40BC-8225-684622F26E95}" type="slidenum">
              <a:rPr lang="nb-NO" smtClean="0">
                <a:solidFill>
                  <a:srgbClr val="000000"/>
                </a:solidFill>
              </a:rPr>
              <a:pPr/>
              <a:t>13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1" y="139700"/>
            <a:ext cx="564104" cy="12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      Barneansvarlig i «Voksentjenestene» </a:t>
            </a:r>
            <a:br>
              <a:rPr lang="nb-NO" sz="3200" dirty="0" smtClean="0"/>
            </a:br>
            <a:r>
              <a:rPr lang="nb-NO" sz="3200" dirty="0" smtClean="0"/>
              <a:t>      i Skedsmo kommune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03513" y="1196752"/>
            <a:ext cx="8796213" cy="5184576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Barneansvarlige skal ha ansvaret for å fremme helsepersonells oppfølging av barn som pårørende. Barneansvarlig skal ikke alene stå for ivaretagelsen av barna, men skal ivareta pasientenes barn på en god måte</a:t>
            </a:r>
          </a:p>
          <a:p>
            <a:pPr marL="0" indent="0">
              <a:buNone/>
            </a:pPr>
            <a:endParaRPr lang="nb-NO" sz="800" dirty="0"/>
          </a:p>
          <a:p>
            <a:pPr lvl="0"/>
            <a:r>
              <a:rPr lang="nb-NO" sz="1800" dirty="0"/>
              <a:t>Fremme barneperspektivet</a:t>
            </a:r>
          </a:p>
          <a:p>
            <a:pPr lvl="0"/>
            <a:r>
              <a:rPr lang="nb-NO" sz="1800" dirty="0"/>
              <a:t>Informere og oppdatere helsepersonell om barn som pårørende</a:t>
            </a:r>
          </a:p>
          <a:p>
            <a:pPr lvl="0"/>
            <a:r>
              <a:rPr lang="nb-NO" sz="1800" dirty="0"/>
              <a:t>Veilede og sikre samarbeid rundt barn og familier</a:t>
            </a:r>
          </a:p>
          <a:p>
            <a:pPr marL="0" indent="0">
              <a:buNone/>
            </a:pPr>
            <a:r>
              <a:rPr lang="nb-NO" sz="1800" dirty="0"/>
              <a:t> </a:t>
            </a:r>
          </a:p>
          <a:p>
            <a:pPr marL="0" indent="0">
              <a:buNone/>
            </a:pPr>
            <a:r>
              <a:rPr lang="nb-NO" sz="2000" dirty="0"/>
              <a:t>Skedsmo kommune ønsker en barneansvarlig koordinator</a:t>
            </a:r>
          </a:p>
          <a:p>
            <a:pPr lvl="0"/>
            <a:r>
              <a:rPr lang="nb-NO" sz="1800" dirty="0"/>
              <a:t>Holde kontakt med de barneansvarlige i kommunen</a:t>
            </a:r>
          </a:p>
          <a:p>
            <a:pPr lvl="0"/>
            <a:r>
              <a:rPr lang="nb-NO" sz="1800" dirty="0"/>
              <a:t>Innkalle til nettverksmøte med barneansvarlige i kommunen x 2/år</a:t>
            </a:r>
          </a:p>
          <a:p>
            <a:pPr lvl="0"/>
            <a:r>
              <a:rPr lang="nb-NO" sz="1800" dirty="0"/>
              <a:t>Styrke det tverrfaglige samarbeidet mellom helse og omsorgstjenestene, barnehage, skole og PPA.</a:t>
            </a:r>
          </a:p>
          <a:p>
            <a:pPr lvl="0"/>
            <a:r>
              <a:rPr lang="nb-NO" sz="1800" dirty="0"/>
              <a:t>Samarbeide tett med kontaktperson i Forebyggende helsetjenester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0F7-D537-4544-9E77-052836CA7415}" type="datetime1">
              <a:rPr lang="nb-NO" smtClean="0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000000"/>
                </a:solidFill>
              </a:rPr>
              <a:t>Skedsmo Kommune, Helse- og sosialsektoren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A8E-3A11-40BC-8225-684622F26E95}" type="slidenum">
              <a:rPr lang="nb-NO" smtClean="0">
                <a:solidFill>
                  <a:srgbClr val="000000"/>
                </a:solidFill>
              </a:rPr>
              <a:pPr/>
              <a:t>14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33" y="139700"/>
            <a:ext cx="59746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Over til ordinær drift fra 01.01.2018-anbefalinger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Involver bredt, også skole og barnehage</a:t>
            </a:r>
          </a:p>
          <a:p>
            <a:r>
              <a:rPr lang="nb-NO" sz="2800" dirty="0" smtClean="0"/>
              <a:t>Lag rutiner, test, juster</a:t>
            </a:r>
          </a:p>
          <a:p>
            <a:r>
              <a:rPr lang="nb-NO" sz="2800" dirty="0" smtClean="0"/>
              <a:t>Dette har vi kompetanse på, dette greier vi </a:t>
            </a:r>
            <a:r>
              <a:rPr lang="nb-NO" sz="28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nb-NO" sz="2800" dirty="0" smtClean="0">
                <a:sym typeface="Wingdings" panose="05000000000000000000" pitchFamily="2" charset="2"/>
              </a:rPr>
              <a:t>Tidlig kontakt med familien etter vi har mottatt melding, sikre at systemet flyter</a:t>
            </a:r>
          </a:p>
          <a:p>
            <a:r>
              <a:rPr lang="nb-NO" sz="2800" dirty="0" smtClean="0">
                <a:sym typeface="Wingdings" panose="05000000000000000000" pitchFamily="2" charset="2"/>
              </a:rPr>
              <a:t>Sikre at de riktige informeres</a:t>
            </a:r>
          </a:p>
          <a:p>
            <a:r>
              <a:rPr lang="nb-NO" sz="2800" dirty="0" smtClean="0">
                <a:sym typeface="Wingdings" panose="05000000000000000000" pitchFamily="2" charset="2"/>
              </a:rPr>
              <a:t>Sett det på agendaen, plasser ansvar</a:t>
            </a:r>
          </a:p>
          <a:p>
            <a:r>
              <a:rPr lang="nb-NO" sz="2800" dirty="0" smtClean="0">
                <a:sym typeface="Wingdings" panose="05000000000000000000" pitchFamily="2" charset="2"/>
              </a:rPr>
              <a:t>Det tekniske må fortsatt jobbes med</a:t>
            </a:r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0F7-D537-4544-9E77-052836CA7415}" type="datetime1">
              <a:rPr lang="nb-NO" smtClean="0">
                <a:solidFill>
                  <a:srgbClr val="000000"/>
                </a:solidFill>
              </a:rPr>
              <a:pPr/>
              <a:t>06.12.2017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000000"/>
                </a:solidFill>
              </a:rPr>
              <a:t>Skedsmo Kommune, Helse- og sosialsektoren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A8E-3A11-40BC-8225-684622F26E95}" type="slidenum">
              <a:rPr lang="nb-NO" smtClean="0">
                <a:solidFill>
                  <a:srgbClr val="000000"/>
                </a:solidFill>
              </a:rPr>
              <a:pPr/>
              <a:t>15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5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 b="1" dirty="0" smtClean="0"/>
              <a:t>Barn som pårørende – alles ansvar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0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Gode </a:t>
            </a:r>
            <a:r>
              <a:rPr lang="nb-NO" sz="4000" b="1" dirty="0" err="1"/>
              <a:t>oppvekstvilkår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26981" y="1039243"/>
            <a:ext cx="8796213" cy="506187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sz="3200" b="1" dirty="0"/>
              <a:t>Helse- og omsorgstjenester til barn og unge -  en satsning for fremtiden</a:t>
            </a:r>
          </a:p>
          <a:p>
            <a:pPr marL="0" indent="0">
              <a:buNone/>
            </a:pPr>
            <a:endParaRPr lang="nb-NO" sz="3200" b="1" dirty="0"/>
          </a:p>
          <a:p>
            <a:r>
              <a:rPr lang="nb-NO" sz="3200" b="1" dirty="0"/>
              <a:t>Helsefremmende og forebyggende</a:t>
            </a:r>
          </a:p>
          <a:p>
            <a:pPr marL="0" indent="0">
              <a:buNone/>
            </a:pPr>
            <a:endParaRPr lang="nb-NO" sz="3200" b="1" dirty="0"/>
          </a:p>
          <a:p>
            <a:r>
              <a:rPr lang="nb-NO" sz="3200" b="1" dirty="0"/>
              <a:t>God helse gjennom livet</a:t>
            </a:r>
          </a:p>
          <a:p>
            <a:endParaRPr lang="nb-NO" sz="3200" b="1" dirty="0"/>
          </a:p>
          <a:p>
            <a:r>
              <a:rPr lang="nb-NO" sz="3200" b="1" dirty="0"/>
              <a:t>Samfunnsøkonomisk svært lønnsomt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0F7-D537-4544-9E77-052836CA7415}" type="datetime1">
              <a:rPr lang="nb-NO" smtClean="0"/>
              <a:pPr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Skedsmo Kommune, Helse- og sosialsektoren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A8E-3A11-40BC-8225-684622F26E95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5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/>
          <p:nvPr/>
        </p:nvPicPr>
        <p:blipFill rotWithShape="1">
          <a:blip r:embed="rId3"/>
          <a:srcRect l="29489" t="15029" r="26980" b="4612"/>
          <a:stretch/>
        </p:blipFill>
        <p:spPr bwMode="auto">
          <a:xfrm>
            <a:off x="0" y="0"/>
            <a:ext cx="766689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66892" y="272561"/>
            <a:ext cx="4525108" cy="63128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3200" dirty="0">
                <a:solidFill>
                  <a:prstClr val="black"/>
                </a:solidFill>
              </a:rPr>
              <a:t>Barn som </a:t>
            </a:r>
            <a:r>
              <a:rPr lang="nb-NO" sz="3200" dirty="0" smtClean="0">
                <a:solidFill>
                  <a:prstClr val="black"/>
                </a:solidFill>
              </a:rPr>
              <a:t>pårørende </a:t>
            </a:r>
            <a:r>
              <a:rPr lang="nb-NO" sz="3200" dirty="0">
                <a:solidFill>
                  <a:prstClr val="black"/>
                </a:solidFill>
              </a:rPr>
              <a:t>blir fanget opp og får hjelp og oppfølging fra </a:t>
            </a:r>
            <a:r>
              <a:rPr lang="nb-NO" sz="3200" dirty="0" smtClean="0">
                <a:solidFill>
                  <a:prstClr val="black"/>
                </a:solidFill>
              </a:rPr>
              <a:t>hjelpeapparatet,</a:t>
            </a:r>
          </a:p>
          <a:p>
            <a:pPr marL="0" lvl="0" indent="0">
              <a:buNone/>
            </a:pPr>
            <a:r>
              <a:rPr lang="nb-NO" sz="3200" dirty="0" smtClean="0">
                <a:solidFill>
                  <a:prstClr val="black"/>
                </a:solidFill>
              </a:rPr>
              <a:t>hvis </a:t>
            </a:r>
            <a:r>
              <a:rPr lang="nb-NO" sz="3200" dirty="0">
                <a:solidFill>
                  <a:prstClr val="black"/>
                </a:solidFill>
              </a:rPr>
              <a:t>de trenger det:</a:t>
            </a:r>
          </a:p>
          <a:p>
            <a:pPr marL="0" lvl="0" indent="0">
              <a:buNone/>
            </a:pPr>
            <a:endParaRPr lang="nb-NO" sz="1000" dirty="0">
              <a:solidFill>
                <a:prstClr val="black"/>
              </a:solidFill>
            </a:endParaRPr>
          </a:p>
          <a:p>
            <a:pPr lvl="1"/>
            <a:r>
              <a:rPr lang="nb-NO" sz="2800" dirty="0">
                <a:solidFill>
                  <a:prstClr val="black"/>
                </a:solidFill>
              </a:rPr>
              <a:t>sikre at nødvendig informasjon blir gitt mellom samarbeidende instanser</a:t>
            </a:r>
          </a:p>
          <a:p>
            <a:pPr lvl="1"/>
            <a:r>
              <a:rPr lang="nb-NO" sz="2800" dirty="0">
                <a:solidFill>
                  <a:prstClr val="black"/>
                </a:solidFill>
              </a:rPr>
              <a:t>sikre kjennskap til utviklede rutiner i </a:t>
            </a:r>
            <a:r>
              <a:rPr lang="nb-NO" sz="2800" dirty="0" err="1">
                <a:solidFill>
                  <a:prstClr val="black"/>
                </a:solidFill>
              </a:rPr>
              <a:t>Ahus</a:t>
            </a:r>
            <a:r>
              <a:rPr lang="nb-NO" sz="2800" dirty="0">
                <a:solidFill>
                  <a:prstClr val="black"/>
                </a:solidFill>
              </a:rPr>
              <a:t> og kommunene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9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</p:spPr>
        <p:txBody>
          <a:bodyPr>
            <a:normAutofit/>
          </a:bodyPr>
          <a:lstStyle/>
          <a:p>
            <a:r>
              <a:rPr lang="nb-NO" sz="2800" b="1" dirty="0" smtClean="0"/>
              <a:t>Systematisk informasjonsutveksling mellom sykehus og kommune når barn er pårørende og trenger oppfølging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endParaRPr lang="nb-NO" sz="1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3296652"/>
            <a:ext cx="2298032" cy="110690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579" y="2895554"/>
            <a:ext cx="2598867" cy="196520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632" y="3296652"/>
            <a:ext cx="3453063" cy="11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 med prosjekter-eksempler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dirty="0" smtClean="0">
                <a:latin typeface="Arial" panose="020B0604020202020204" pitchFamily="34" charset="0"/>
              </a:rPr>
              <a:t>Prosjektkommunene Ullensaker, Gjerdrum, Nesodden, Skedsmo, Rælingen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dirty="0">
                <a:latin typeface="Arial" panose="020B0604020202020204" pitchFamily="34" charset="0"/>
              </a:rPr>
              <a:t>-</a:t>
            </a:r>
            <a:r>
              <a:rPr lang="nb-NO" altLang="nb-NO" dirty="0" smtClean="0">
                <a:latin typeface="Arial" panose="020B0604020202020204" pitchFamily="34" charset="0"/>
              </a:rPr>
              <a:t>ulik størrelse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dirty="0" smtClean="0">
                <a:latin typeface="Arial" panose="020B0604020202020204" pitchFamily="34" charset="0"/>
              </a:rPr>
              <a:t>-ulik organisering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dirty="0" smtClean="0">
                <a:latin typeface="Arial" panose="020B0604020202020204" pitchFamily="34" charset="0"/>
              </a:rPr>
              <a:t>-ulike datasystemer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b-NO" altLang="nb-NO" sz="1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dirty="0" smtClean="0">
                <a:latin typeface="Arial" panose="020B0604020202020204" pitchFamily="34" charset="0"/>
              </a:rPr>
              <a:t>= hver kommune må finne sin egen form, </a:t>
            </a:r>
            <a:r>
              <a:rPr lang="nb-NO" altLang="nb-NO" b="1" u="sng" dirty="0" smtClean="0">
                <a:latin typeface="Arial" panose="020B0604020202020204" pitchFamily="34" charset="0"/>
              </a:rPr>
              <a:t>men</a:t>
            </a:r>
            <a:r>
              <a:rPr lang="nb-NO" altLang="nb-NO" dirty="0" smtClean="0">
                <a:latin typeface="Arial" panose="020B0604020202020204" pitchFamily="34" charset="0"/>
              </a:rPr>
              <a:t> vi kan lære og låne fra hverandre</a:t>
            </a:r>
            <a:endParaRPr lang="nb-NO" altLang="nb-N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or-far s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20" y="675397"/>
            <a:ext cx="4159317" cy="571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1263" y="1371600"/>
            <a:ext cx="10872537" cy="4805363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b-NO" sz="1800" b="1" dirty="0">
                <a:latin typeface="Calibri" panose="020F0502020204030204" pitchFamily="34" charset="0"/>
                <a:cs typeface="Calibri" panose="020F0502020204030204" pitchFamily="34" charset="0"/>
              </a:rPr>
              <a:t>Kjørt i produksjon 5.5.2017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b-NO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Elektonisk</a:t>
            </a:r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melding/epikrise med </a:t>
            </a:r>
            <a:r>
              <a:rPr lang="nb-NO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tittel: Barn som pårørende- nødvendig oppfølging i kommune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Gjelder oppfølging av barn/unge 0-18år, når forelde/omsorgspersoner/søsken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mottar helsehjelp i spesialisthelsetjenesten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Informasjon om pasient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Kort informasjon om aktuell behandling og helsetilstand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Informasjon om barn/unge 0-18år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Samtykke erklæring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å gi informasjon i dette skjemaet til aktuelle (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navngitte)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instanser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at aktuelle instanser kan gi navngitte barn/unge nødvendig oppfølging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Hvem skjemaet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er utfylt av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Kontakt for mer informasjon</a:t>
            </a:r>
          </a:p>
          <a:p>
            <a:endParaRPr lang="nb-NO" dirty="0"/>
          </a:p>
        </p:txBody>
      </p:sp>
      <p:sp>
        <p:nvSpPr>
          <p:cNvPr id="4" name="TekstSylinde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77190" y="388035"/>
            <a:ext cx="1097661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3200" b="1" dirty="0">
                <a:ea typeface="Calibri" panose="020F0502020204030204" pitchFamily="34" charset="0"/>
                <a:cs typeface="Calibri" panose="020F0502020204030204" pitchFamily="34" charset="0"/>
              </a:rPr>
              <a:t>Hva sendes </a:t>
            </a:r>
            <a:r>
              <a:rPr lang="nb-NO" altLang="nb-NO" sz="3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Tjenestekontoret/saksbehandlerkontor/Mottak og utredning </a:t>
            </a:r>
            <a:r>
              <a:rPr lang="nb-NO" altLang="nb-NO" sz="3200" b="1" dirty="0"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530-E7EF-4E66-A0BF-607966198D61}" type="datetime1">
              <a:rPr lang="nb-NO" smtClean="0"/>
              <a:t>06.12.2017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Skedsmo kommune, Helse-  og sosialsektoren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Rælingen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Kom inn i prosjektet litt sent for å sikre at Profil var med i uttesting</a:t>
            </a:r>
          </a:p>
          <a:p>
            <a:r>
              <a:rPr lang="nb-NO" dirty="0"/>
              <a:t>Saksbehandling innenfor helse og omsorg ivaretas av tjenestekontoret for helse og </a:t>
            </a:r>
            <a:r>
              <a:rPr lang="nb-NO" dirty="0" smtClean="0"/>
              <a:t>omsorg (</a:t>
            </a:r>
            <a:r>
              <a:rPr lang="nb-NO" dirty="0" err="1" smtClean="0"/>
              <a:t>THO</a:t>
            </a:r>
            <a:r>
              <a:rPr lang="nb-NO" dirty="0" smtClean="0"/>
              <a:t>), </a:t>
            </a:r>
            <a:r>
              <a:rPr lang="nb-NO" dirty="0"/>
              <a:t>inkludert koordinerende enhet, fra 2013</a:t>
            </a:r>
          </a:p>
          <a:p>
            <a:r>
              <a:rPr lang="nb-NO" dirty="0"/>
              <a:t>Forebyggende helsetjenester er organisert under enhet familie og helse </a:t>
            </a:r>
            <a:r>
              <a:rPr lang="nb-NO" dirty="0" smtClean="0"/>
              <a:t>(</a:t>
            </a:r>
            <a:r>
              <a:rPr lang="nb-NO" dirty="0" err="1" smtClean="0"/>
              <a:t>EFH</a:t>
            </a:r>
            <a:r>
              <a:rPr lang="nb-NO" dirty="0" smtClean="0"/>
              <a:t>) fra </a:t>
            </a:r>
            <a:r>
              <a:rPr lang="nb-NO" dirty="0"/>
              <a:t>2003</a:t>
            </a:r>
          </a:p>
          <a:p>
            <a:r>
              <a:rPr lang="nb-NO" dirty="0"/>
              <a:t>Ikke sektorinndeling, men enhetsleder </a:t>
            </a:r>
            <a:r>
              <a:rPr lang="nb-NO" dirty="0" err="1"/>
              <a:t>EFH</a:t>
            </a:r>
            <a:r>
              <a:rPr lang="nb-NO" dirty="0"/>
              <a:t> er i nettverk med leder for </a:t>
            </a:r>
            <a:r>
              <a:rPr lang="nb-NO" dirty="0" err="1"/>
              <a:t>THO</a:t>
            </a:r>
            <a:r>
              <a:rPr lang="nb-NO" dirty="0"/>
              <a:t>, og sitter i </a:t>
            </a:r>
            <a:r>
              <a:rPr lang="nb-NO" dirty="0" err="1"/>
              <a:t>SafiR</a:t>
            </a:r>
            <a:r>
              <a:rPr lang="nb-NO" dirty="0"/>
              <a:t>, som er tverrfaglig samarbeid med alle på tvers (skole, barnehage, kultur </a:t>
            </a:r>
            <a:r>
              <a:rPr lang="nb-NO" dirty="0" err="1"/>
              <a:t>osv</a:t>
            </a:r>
            <a:r>
              <a:rPr lang="nb-NO" dirty="0"/>
              <a:t>)</a:t>
            </a:r>
          </a:p>
          <a:p>
            <a:r>
              <a:rPr lang="nb-NO" dirty="0"/>
              <a:t>Vært fokus </a:t>
            </a:r>
            <a:r>
              <a:rPr lang="nb-NO" dirty="0" smtClean="0"/>
              <a:t>på samarbeid </a:t>
            </a:r>
            <a:r>
              <a:rPr lang="nb-NO" dirty="0"/>
              <a:t>om ulike tema</a:t>
            </a:r>
          </a:p>
          <a:p>
            <a:r>
              <a:rPr lang="nb-NO" dirty="0"/>
              <a:t>Naturlig å møtes for å lage en rutine i Kvalitetslosen, justert underveis, evaluert.</a:t>
            </a:r>
          </a:p>
        </p:txBody>
      </p:sp>
    </p:spTree>
    <p:extLst>
      <p:ext uri="{BB962C8B-B14F-4D97-AF65-F5344CB8AC3E}">
        <p14:creationId xmlns:p14="http://schemas.microsoft.com/office/powerpoint/2010/main" val="12111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8757" y="0"/>
            <a:ext cx="1166261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Formål </a:t>
            </a:r>
          </a:p>
          <a:p>
            <a:r>
              <a:rPr lang="nb-NO" dirty="0"/>
              <a:t>Sikre mottak og oppfølging av barn som pårørende i tråd med </a:t>
            </a:r>
            <a:r>
              <a:rPr lang="nb-NO" dirty="0">
                <a:hlinkClick r:id="rId2"/>
              </a:rPr>
              <a:t>gjeldende lov </a:t>
            </a:r>
            <a:r>
              <a:rPr lang="nb-NO" dirty="0"/>
              <a:t>og </a:t>
            </a:r>
            <a:r>
              <a:rPr lang="nb-NO" dirty="0">
                <a:hlinkClick r:id="rId3"/>
              </a:rPr>
              <a:t>pårørende</a:t>
            </a:r>
            <a:r>
              <a:rPr lang="nb-NO" dirty="0">
                <a:hlinkClick r:id="rId4"/>
              </a:rPr>
              <a:t>veileder</a:t>
            </a:r>
            <a:r>
              <a:rPr lang="nb-NO" dirty="0"/>
              <a:t>.</a:t>
            </a:r>
          </a:p>
          <a:p>
            <a:r>
              <a:rPr lang="nb-NO" b="1" dirty="0" smtClean="0"/>
              <a:t>Ansvar </a:t>
            </a:r>
            <a:endParaRPr lang="nb-NO" b="1" dirty="0"/>
          </a:p>
          <a:p>
            <a:r>
              <a:rPr lang="nb-NO" dirty="0"/>
              <a:t>Meldingene kommer på en </a:t>
            </a:r>
            <a:r>
              <a:rPr lang="nb-NO" dirty="0" err="1"/>
              <a:t>epikrisemal</a:t>
            </a:r>
            <a:r>
              <a:rPr lang="nb-NO" dirty="0"/>
              <a:t> (som nullmelding) med tittel </a:t>
            </a:r>
            <a:r>
              <a:rPr lang="nb-NO" i="1" dirty="0"/>
              <a:t>Barn som pårørende-melding til kommunen</a:t>
            </a:r>
            <a:r>
              <a:rPr lang="nb-NO" dirty="0"/>
              <a:t>.</a:t>
            </a:r>
          </a:p>
          <a:p>
            <a:r>
              <a:rPr lang="nb-NO" dirty="0"/>
              <a:t>Lokal rutine:</a:t>
            </a:r>
          </a:p>
          <a:p>
            <a:r>
              <a:rPr lang="nb-NO" dirty="0"/>
              <a:t>1. Tjenestekontoret for helse og omsorg (</a:t>
            </a:r>
            <a:r>
              <a:rPr lang="nb-NO" dirty="0" err="1"/>
              <a:t>THO</a:t>
            </a:r>
            <a:r>
              <a:rPr lang="nb-NO" dirty="0"/>
              <a:t>) mottar melding, vurderer den, og videreformidler til forebyggende helsetjenester (</a:t>
            </a:r>
            <a:r>
              <a:rPr lang="nb-NO" dirty="0" err="1"/>
              <a:t>FHT</a:t>
            </a:r>
            <a:r>
              <a:rPr lang="nb-NO" dirty="0"/>
              <a:t>) med opplysning løpenummer i Profil for videre oppfølging. Meldinger om barn som pårørende behandles i ordinær kontortid. Der hvor tiltak må inn akutt skal barnevernet kontaktes, i utgangspunktet av sykehuset.</a:t>
            </a:r>
          </a:p>
          <a:p>
            <a:r>
              <a:rPr lang="nb-NO" dirty="0"/>
              <a:t>Rutine for elektronisk overføring mellom Profil og </a:t>
            </a:r>
            <a:r>
              <a:rPr lang="nb-NO" dirty="0" err="1"/>
              <a:t>HsPro</a:t>
            </a:r>
            <a:r>
              <a:rPr lang="nb-NO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Når meldingen mottas i Profil, skal det opprettes journal på barnet (dersom det ikke finnes)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Melding sendes som forespørselsmelding fra Profil til helsestasjonstjenesten i Rælingen. Innholdet kopieres fra den opprinnelige epikrisemeldingen fra </a:t>
            </a:r>
            <a:r>
              <a:rPr lang="nb-NO" dirty="0" err="1"/>
              <a:t>Ahus</a:t>
            </a:r>
            <a:r>
              <a:rPr lang="nb-NO" dirty="0"/>
              <a:t> (</a:t>
            </a:r>
            <a:r>
              <a:rPr lang="nb-NO" dirty="0" err="1"/>
              <a:t>copy</a:t>
            </a:r>
            <a:r>
              <a:rPr lang="nb-NO" dirty="0"/>
              <a:t>/</a:t>
            </a:r>
            <a:r>
              <a:rPr lang="nb-NO" dirty="0" err="1"/>
              <a:t>paste</a:t>
            </a:r>
            <a:r>
              <a:rPr lang="nb-NO" dirty="0"/>
              <a:t>). Forsøk lage mer luft mellom informasjonen i teksten, for å se om det tas med videre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Meldingen påføres følgende tekst i start av melding: ‘BARN SOM PÅRØRENDE, </a:t>
            </a:r>
            <a:r>
              <a:rPr lang="nb-NO" dirty="0" err="1"/>
              <a:t>løpenr</a:t>
            </a:r>
            <a:r>
              <a:rPr lang="nb-NO" dirty="0"/>
              <a:t> </a:t>
            </a:r>
            <a:r>
              <a:rPr lang="nb-NO" dirty="0" err="1"/>
              <a:t>XXXX</a:t>
            </a:r>
            <a:r>
              <a:rPr lang="nb-NO" dirty="0"/>
              <a:t> i Profil’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Opprinnelig melding i Profil ferdigbehandles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2. Meldingsmottaker i </a:t>
            </a:r>
            <a:r>
              <a:rPr lang="nb-NO" dirty="0" err="1"/>
              <a:t>FHT</a:t>
            </a:r>
            <a:r>
              <a:rPr lang="nb-NO" dirty="0"/>
              <a:t> videreformidler til aktuell helsesøster. Forebyggende helsetjenester/</a:t>
            </a:r>
            <a:r>
              <a:rPr lang="nb-NO" dirty="0" err="1"/>
              <a:t>FHT</a:t>
            </a:r>
            <a:r>
              <a:rPr lang="nb-NO" dirty="0"/>
              <a:t> har ansvar for videre oppfølging av saken. Ved behov for IP eller koordinator i saken meldes behov til </a:t>
            </a:r>
            <a:r>
              <a:rPr lang="nb-NO" dirty="0" err="1"/>
              <a:t>THO</a:t>
            </a:r>
            <a:r>
              <a:rPr lang="nb-NO" dirty="0"/>
              <a:t> etter prosedyre for IP/koordinator.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3. Aktuell helsesøster kontakter familien/barnet i tråd med meldingens innhold, og avtaler </a:t>
            </a:r>
            <a:r>
              <a:rPr lang="nb-NO" dirty="0" err="1"/>
              <a:t>evt</a:t>
            </a:r>
            <a:r>
              <a:rPr lang="nb-NO" dirty="0"/>
              <a:t> oppfølging/andre tiltak. Vanlige rutiner for oppfølging og vurdering av påkobling av andre tjenester følges.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Forøvrig journalføres det i tråd med vanlige regelverk og rutiner for </a:t>
            </a:r>
            <a:r>
              <a:rPr lang="nb-NO" dirty="0" err="1"/>
              <a:t>henholdvis</a:t>
            </a:r>
            <a:r>
              <a:rPr lang="nb-NO" dirty="0"/>
              <a:t> Profil/</a:t>
            </a:r>
            <a:r>
              <a:rPr lang="nb-NO" dirty="0" err="1"/>
              <a:t>HsPro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7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Videre 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</a:t>
            </a:r>
            <a:r>
              <a:rPr lang="nb-NO" dirty="0" smtClean="0"/>
              <a:t> melding, fått testet systemet</a:t>
            </a:r>
          </a:p>
          <a:p>
            <a:r>
              <a:rPr lang="nb-NO" dirty="0" smtClean="0"/>
              <a:t>Avdeling psykisk helse og avhengighet har utpekt barneansvarlige, samarbeider med </a:t>
            </a:r>
            <a:r>
              <a:rPr lang="nb-NO" dirty="0" err="1" smtClean="0"/>
              <a:t>Korus</a:t>
            </a:r>
            <a:r>
              <a:rPr lang="nb-NO" dirty="0" smtClean="0"/>
              <a:t> øst om utvikling av rollen</a:t>
            </a:r>
          </a:p>
          <a:p>
            <a:r>
              <a:rPr lang="nb-NO" dirty="0" smtClean="0"/>
              <a:t>Opplæring for skole, barnehage, øvrige aktuelle ansatte i samarbeid med </a:t>
            </a:r>
            <a:r>
              <a:rPr lang="nb-NO" dirty="0" err="1" smtClean="0"/>
              <a:t>Korus</a:t>
            </a:r>
            <a:r>
              <a:rPr lang="nb-NO" dirty="0" smtClean="0"/>
              <a:t> øst i 2018</a:t>
            </a:r>
          </a:p>
          <a:p>
            <a:r>
              <a:rPr lang="nb-NO" dirty="0" smtClean="0"/>
              <a:t>Seminar med tema barn som pårørende, øke kjennskapen til rutinen</a:t>
            </a:r>
          </a:p>
          <a:p>
            <a:r>
              <a:rPr lang="nb-NO" dirty="0" smtClean="0"/>
              <a:t>Vurdere å utvide gruppetilbudet SMIL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41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dsmo_PPT_helse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E2186"/>
      </a:accent1>
      <a:accent2>
        <a:srgbClr val="006BAB"/>
      </a:accent2>
      <a:accent3>
        <a:srgbClr val="FFFFFF"/>
      </a:accent3>
      <a:accent4>
        <a:srgbClr val="000000"/>
      </a:accent4>
      <a:accent5>
        <a:srgbClr val="D3ABC3"/>
      </a:accent5>
      <a:accent6>
        <a:srgbClr val="00609B"/>
      </a:accent6>
      <a:hlink>
        <a:srgbClr val="6B6122"/>
      </a:hlink>
      <a:folHlink>
        <a:srgbClr val="4D004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10"/>
        </a:accent1>
        <a:accent2>
          <a:srgbClr val="00365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3053"/>
        </a:accent6>
        <a:hlink>
          <a:srgbClr val="C0C2C4"/>
        </a:hlink>
        <a:folHlink>
          <a:srgbClr val="9493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10"/>
        </a:accent1>
        <a:accent2>
          <a:srgbClr val="00365D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3053"/>
        </a:accent6>
        <a:hlink>
          <a:srgbClr val="C0C2C4"/>
        </a:hlink>
        <a:folHlink>
          <a:srgbClr val="9493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AD2"/>
        </a:accent1>
        <a:accent2>
          <a:srgbClr val="F3D000"/>
        </a:accent2>
        <a:accent3>
          <a:srgbClr val="FFFFFF"/>
        </a:accent3>
        <a:accent4>
          <a:srgbClr val="000000"/>
        </a:accent4>
        <a:accent5>
          <a:srgbClr val="CAE1E5"/>
        </a:accent5>
        <a:accent6>
          <a:srgbClr val="DCBC00"/>
        </a:accent6>
        <a:hlink>
          <a:srgbClr val="8BAF2E"/>
        </a:hlink>
        <a:folHlink>
          <a:srgbClr val="C337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2186"/>
        </a:accent1>
        <a:accent2>
          <a:srgbClr val="006BAB"/>
        </a:accent2>
        <a:accent3>
          <a:srgbClr val="FFFFFF"/>
        </a:accent3>
        <a:accent4>
          <a:srgbClr val="000000"/>
        </a:accent4>
        <a:accent5>
          <a:srgbClr val="D3ABC3"/>
        </a:accent5>
        <a:accent6>
          <a:srgbClr val="00609B"/>
        </a:accent6>
        <a:hlink>
          <a:srgbClr val="6B6122"/>
        </a:hlink>
        <a:folHlink>
          <a:srgbClr val="4D00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ælingen_Powerpointmal.potx" id="{A3221109-A3A5-4324-AF37-601BBF21D47E}" vid="{A4B2E889-67A3-43C2-A7D0-3F242263C8E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784</Words>
  <Application>Microsoft Office PowerPoint</Application>
  <PresentationFormat>Egendefinert</PresentationFormat>
  <Paragraphs>158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Office-tema</vt:lpstr>
      <vt:lpstr>Skedsmo_PPT_helse</vt:lpstr>
      <vt:lpstr>1_Office-tema</vt:lpstr>
      <vt:lpstr>Barn som pårørende- kommunenes erfaringer</vt:lpstr>
      <vt:lpstr>Gode oppvekstvilkår</vt:lpstr>
      <vt:lpstr>PowerPoint-presentasjon</vt:lpstr>
      <vt:lpstr>Systematisk informasjonsutveksling mellom sykehus og kommune når barn er pårørende og trenger oppfølging  </vt:lpstr>
      <vt:lpstr>Arbeid med prosjekter-eksempler</vt:lpstr>
      <vt:lpstr>Hva sendes Tjenestekontoret/saksbehandlerkontor/Mottak og utredning ?</vt:lpstr>
      <vt:lpstr>Rælingen</vt:lpstr>
      <vt:lpstr>PowerPoint-presentasjon</vt:lpstr>
      <vt:lpstr>Videre arbeid</vt:lpstr>
      <vt:lpstr>Rutine i Skedsmo kommune</vt:lpstr>
      <vt:lpstr> Skedsmo kommune</vt:lpstr>
      <vt:lpstr>PowerPoint-presentasjon</vt:lpstr>
      <vt:lpstr>Status pilotperioden 15.08 – 15.11.17 Skedsmo kommune</vt:lpstr>
      <vt:lpstr>      Barneansvarlig i «Voksentjenestene»        i Skedsmo kommune</vt:lpstr>
      <vt:lpstr>Over til ordinær drift fra 01.01.2018-anbefalinger</vt:lpstr>
      <vt:lpstr>Barn som pårørende – alles ansvar</vt:lpstr>
    </vt:vector>
  </TitlesOfParts>
  <Company>Skedsmo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Ragnhild Margrethe Ottestad</dc:creator>
  <cp:lastModifiedBy>Tove Bergh</cp:lastModifiedBy>
  <cp:revision>53</cp:revision>
  <dcterms:created xsi:type="dcterms:W3CDTF">2017-06-10T17:32:57Z</dcterms:created>
  <dcterms:modified xsi:type="dcterms:W3CDTF">2017-12-06T13:05:20Z</dcterms:modified>
</cp:coreProperties>
</file>