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00" r:id="rId2"/>
    <p:sldId id="492" r:id="rId3"/>
    <p:sldId id="493" r:id="rId4"/>
    <p:sldId id="515" r:id="rId5"/>
    <p:sldId id="512" r:id="rId6"/>
    <p:sldId id="516" r:id="rId7"/>
    <p:sldId id="489" r:id="rId8"/>
    <p:sldId id="521" r:id="rId9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B7"/>
    <a:srgbClr val="0060BB"/>
    <a:srgbClr val="FF3300"/>
    <a:srgbClr val="0099FF"/>
    <a:srgbClr val="FFFF00"/>
    <a:srgbClr val="FFCC00"/>
    <a:srgbClr val="F7F7F7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8" autoAdjust="0"/>
    <p:restoredTop sz="86449" autoAdjust="0"/>
  </p:normalViewPr>
  <p:slideViewPr>
    <p:cSldViewPr>
      <p:cViewPr>
        <p:scale>
          <a:sx n="120" d="100"/>
          <a:sy n="120" d="100"/>
        </p:scale>
        <p:origin x="-138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2435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276" y="-7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57200" y="9136063"/>
            <a:ext cx="58674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724400" y="9372600"/>
            <a:ext cx="1600200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7200" y="9372600"/>
            <a:ext cx="4267200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9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324600" y="9372600"/>
            <a:ext cx="279400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900" b="1">
                <a:latin typeface="Arial" charset="0"/>
              </a:defRPr>
            </a:lvl1pPr>
          </a:lstStyle>
          <a:p>
            <a:pPr>
              <a:defRPr/>
            </a:pPr>
            <a:fld id="{F3DC5FC3-F1D2-474D-AE00-6F35ED03A8D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pic>
        <p:nvPicPr>
          <p:cNvPr id="23558" name="Picture 8" descr="Ahus_logo_farger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52400"/>
            <a:ext cx="215265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3528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800600" y="9380538"/>
            <a:ext cx="1524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7200" y="9380538"/>
            <a:ext cx="43434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9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57200" y="9144000"/>
            <a:ext cx="5867400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9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3317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62000"/>
            <a:ext cx="4978400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4953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324600" y="9380538"/>
            <a:ext cx="280988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900" b="1">
                <a:latin typeface="Arial" charset="0"/>
              </a:defRPr>
            </a:lvl1pPr>
          </a:lstStyle>
          <a:p>
            <a:pPr>
              <a:defRPr/>
            </a:pPr>
            <a:fld id="{25CDABAE-4463-420B-9BE4-D16312E827F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pic>
        <p:nvPicPr>
          <p:cNvPr id="13320" name="Picture 10" descr="Ahus_logo_farger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"/>
            <a:ext cx="1979613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6554051"/>
      </p:ext>
    </p:extLst>
  </p:cSld>
  <p:clrMap bg1="lt1" tx1="dk1" bg2="lt2" tx2="dk2" accent1="accent1" accent2="accent2" accent3="accent3" accent4="accent4" accent5="accent5" accent6="accent6" hlink="hlink" folHlink="folHlink"/>
  <p:notesStyle>
    <a:lvl1pPr indent="93663" algn="l" rtl="0" eaLnBrk="0" fontAlgn="base" hangingPunct="0">
      <a:spcBef>
        <a:spcPct val="30000"/>
      </a:spcBef>
      <a:spcAft>
        <a:spcPct val="0"/>
      </a:spcAft>
      <a:buFont typeface="Times" pitchFamily="-111" charset="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284163" indent="96838" algn="l" rtl="0" eaLnBrk="0" fontAlgn="base" hangingPunct="0">
      <a:spcBef>
        <a:spcPct val="30000"/>
      </a:spcBef>
      <a:spcAft>
        <a:spcPct val="0"/>
      </a:spcAft>
      <a:buFont typeface="Times" pitchFamily="-111" charset="0"/>
      <a:buChar char="-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571500" indent="96838" algn="l" rtl="0" eaLnBrk="0" fontAlgn="base" hangingPunct="0">
      <a:spcBef>
        <a:spcPct val="30000"/>
      </a:spcBef>
      <a:spcAft>
        <a:spcPct val="0"/>
      </a:spcAft>
      <a:buFont typeface="Times" pitchFamily="-111" charset="0"/>
      <a:buChar char="-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858838" indent="98425" algn="l" rtl="0" eaLnBrk="0" fontAlgn="base" hangingPunct="0">
      <a:spcBef>
        <a:spcPct val="30000"/>
      </a:spcBef>
      <a:spcAft>
        <a:spcPct val="0"/>
      </a:spcAft>
      <a:buFont typeface="Times" pitchFamily="-111" charset="0"/>
      <a:buChar char="-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147763" indent="88900" algn="l" rtl="0" eaLnBrk="0" fontAlgn="base" hangingPunct="0">
      <a:spcBef>
        <a:spcPct val="30000"/>
      </a:spcBef>
      <a:spcAft>
        <a:spcPct val="0"/>
      </a:spcAft>
      <a:buFont typeface="Times" pitchFamily="-111" charset="0"/>
      <a:buChar char="-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nb-NO" altLang="nb-NO" dirty="0" smtClean="0"/>
              <a:t>Til info si noe om brosjyren, si noe om invitasjon til seminar </a:t>
            </a:r>
          </a:p>
          <a:p>
            <a:r>
              <a:rPr lang="nb-NO" altLang="nb-NO" dirty="0" smtClean="0"/>
              <a:t>Hvordan hjelpe barn og voksne til en bedre avslutning på livet</a:t>
            </a:r>
          </a:p>
        </p:txBody>
      </p:sp>
      <p:sp>
        <p:nvSpPr>
          <p:cNvPr id="14340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Times" pitchFamily="-111" charset="0"/>
              <a:buChar char="•"/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9B17614-FA88-4406-9974-91C9666A6036}" type="slidenum">
              <a:rPr lang="nb-NO" altLang="nb-NO" sz="900" smtClean="0">
                <a:latin typeface="Calibri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nb-NO" altLang="nb-NO" sz="900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Times" pitchFamily="-111" charset="0"/>
              <a:buChar char="•"/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7227169-4EE2-4C68-B157-2731FA560F95}" type="slidenum">
              <a:rPr lang="nb-NO" altLang="nb-NO" sz="9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nb-NO" altLang="nb-NO" sz="90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nb-NO" altLang="nb-NO" sz="1000" smtClean="0"/>
              <a:t>Et hovedfunn i rapporter er at sykehusene kun delvis oppfyller lovkrav. FOU rapporten peker på flere utfordringer spesialisthelsetjenesten har både med å gi tilstrekkelig informasjon og systematisk koordinert oppfølging av barna og deres familier. Familiene  etterspør mer helthetlig  sammenhengende tjenester.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Times" pitchFamily="-111" charset="0"/>
              <a:buChar char="•"/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D57E560-B567-403C-A167-D86A56A81C76}" type="slidenum">
              <a:rPr lang="nb-NO" altLang="nb-NO" sz="9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nb-NO" altLang="nb-NO" sz="90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nb-NO" altLang="nb-NO" sz="1000" smtClean="0"/>
              <a:t>Videre  peker FOU-rapporten på at mor eller fars sykdom påvirker barn, foreldres og hele  familiens livssituasjon i stor grad . FOU rapporten  viser at behovene for  informasjon og tilpasset hjelp  er betydlig, men i stor grad udekket.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Times" pitchFamily="-111" charset="0"/>
              <a:buChar char="•"/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E603C44-545B-4D66-A680-535777DC5DAE}" type="slidenum">
              <a:rPr lang="nb-NO" altLang="nb-NO" sz="9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nb-NO" altLang="nb-NO" sz="90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8" y="4715646"/>
            <a:ext cx="5438140" cy="446633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nb-NO" altLang="nb-NO" sz="1000" smtClean="0"/>
              <a:t>Et hovedfunn i rapporter er at sykehusene kun delvis oppfyller lovkrav. FOU rapporten peker på flere utfordringer spesialisthelsetjenesten har både med å gi tilstrekkelig informasjon og systematisk koordinert oppfølging av barna og deres familier. Familiene  etterspør mer helthetlig  sammenhengende tjenester.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smtClean="0"/>
          </a:p>
        </p:txBody>
      </p:sp>
      <p:sp>
        <p:nvSpPr>
          <p:cNvPr id="41988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Times" pitchFamily="-111" charset="0"/>
              <a:buChar char="•"/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9234E51-0201-4A5D-B368-11E9CF9C1121}" type="slidenum">
              <a:rPr lang="nb-NO" altLang="nb-NO" sz="9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nb-NO" altLang="nb-NO" sz="9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nb-NO" u="sng" dirty="0">
                <a:latin typeface="Calibri" panose="020F0502020204030204" pitchFamily="34" charset="0"/>
              </a:rPr>
              <a:t>Pilotkommuner:</a:t>
            </a:r>
          </a:p>
          <a:p>
            <a:pPr>
              <a:defRPr/>
            </a:pPr>
            <a:r>
              <a:rPr lang="nb-NO" dirty="0">
                <a:latin typeface="Calibri" panose="020F0502020204030204" pitchFamily="34" charset="0"/>
              </a:rPr>
              <a:t>Rælingen kommune:  Brynhild </a:t>
            </a:r>
            <a:r>
              <a:rPr lang="nb-NO" dirty="0" err="1">
                <a:latin typeface="Calibri" panose="020F0502020204030204" pitchFamily="34" charset="0"/>
              </a:rPr>
              <a:t>Belsom</a:t>
            </a:r>
            <a:r>
              <a:rPr lang="nb-NO" dirty="0">
                <a:latin typeface="Calibri" panose="020F0502020204030204" pitchFamily="34" charset="0"/>
              </a:rPr>
              <a:t>, avdelingsleder</a:t>
            </a:r>
          </a:p>
          <a:p>
            <a:pPr>
              <a:defRPr/>
            </a:pPr>
            <a:r>
              <a:rPr lang="nb-NO" dirty="0">
                <a:latin typeface="Calibri" panose="020F0502020204030204" pitchFamily="34" charset="0"/>
              </a:rPr>
              <a:t>Ullensaker kommune: Trine </a:t>
            </a:r>
            <a:r>
              <a:rPr lang="nb-NO" dirty="0" err="1">
                <a:latin typeface="Calibri" panose="020F0502020204030204" pitchFamily="34" charset="0"/>
              </a:rPr>
              <a:t>Knobel</a:t>
            </a:r>
            <a:r>
              <a:rPr lang="nb-NO" dirty="0">
                <a:latin typeface="Calibri" panose="020F0502020204030204" pitchFamily="34" charset="0"/>
              </a:rPr>
              <a:t>, samhandlingskoordinator </a:t>
            </a:r>
          </a:p>
          <a:p>
            <a:pPr>
              <a:defRPr/>
            </a:pPr>
            <a:r>
              <a:rPr lang="nb-NO" dirty="0">
                <a:latin typeface="Calibri" panose="020F0502020204030204" pitchFamily="34" charset="0"/>
              </a:rPr>
              <a:t>Gjerdrum kommune: Hanne B. </a:t>
            </a:r>
            <a:r>
              <a:rPr lang="nb-NO" dirty="0" err="1">
                <a:latin typeface="Calibri" panose="020F0502020204030204" pitchFamily="34" charset="0"/>
              </a:rPr>
              <a:t>Lilleåsen</a:t>
            </a:r>
            <a:r>
              <a:rPr lang="nb-NO" dirty="0">
                <a:latin typeface="Calibri" panose="020F0502020204030204" pitchFamily="34" charset="0"/>
              </a:rPr>
              <a:t>, avdelingsleder</a:t>
            </a:r>
          </a:p>
          <a:p>
            <a:pPr>
              <a:defRPr/>
            </a:pPr>
            <a:r>
              <a:rPr lang="nb-NO" dirty="0">
                <a:latin typeface="Calibri" panose="020F0502020204030204" pitchFamily="34" charset="0"/>
              </a:rPr>
              <a:t>Nesodden kommune: Else-Maj Bach, avdelingsleder </a:t>
            </a:r>
          </a:p>
          <a:p>
            <a:pPr>
              <a:defRPr/>
            </a:pPr>
            <a:r>
              <a:rPr lang="nb-NO" dirty="0">
                <a:latin typeface="Calibri" panose="020F0502020204030204" pitchFamily="34" charset="0"/>
              </a:rPr>
              <a:t>Skedsmo kommune: Ragnhild Ottestad, avdelingsleder </a:t>
            </a:r>
          </a:p>
          <a:p>
            <a:pPr>
              <a:defRPr/>
            </a:pPr>
            <a:endParaRPr lang="nb-NO" u="sng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nb-NO" u="sng" dirty="0">
                <a:latin typeface="Calibri" panose="020F0502020204030204" pitchFamily="34" charset="0"/>
              </a:rPr>
              <a:t>Pilot avdelinger </a:t>
            </a:r>
            <a:r>
              <a:rPr lang="nb-NO" u="sng" dirty="0" err="1">
                <a:latin typeface="Calibri" panose="020F0502020204030204" pitchFamily="34" charset="0"/>
              </a:rPr>
              <a:t>Ahus</a:t>
            </a:r>
            <a:r>
              <a:rPr lang="nb-NO" u="sng" dirty="0">
                <a:latin typeface="Calibri" panose="020F0502020204030204" pitchFamily="34" charset="0"/>
              </a:rPr>
              <a:t>:</a:t>
            </a:r>
            <a:endParaRPr lang="nb-NO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nb-NO" dirty="0">
                <a:latin typeface="Calibri" panose="020F0502020204030204" pitchFamily="34" charset="0"/>
              </a:rPr>
              <a:t>Onkologisk/hematologisk avdeling: Unn-Cathrine Buvarp (koordinerende barneansvarlig)</a:t>
            </a:r>
          </a:p>
          <a:p>
            <a:pPr>
              <a:defRPr/>
            </a:pPr>
            <a:r>
              <a:rPr lang="nb-NO" dirty="0">
                <a:latin typeface="Calibri" panose="020F0502020204030204" pitchFamily="34" charset="0"/>
              </a:rPr>
              <a:t>Nevrologisk avdeling: Hilde Rønningen (koordinerende barneansvarlig)</a:t>
            </a:r>
          </a:p>
          <a:p>
            <a:pPr>
              <a:defRPr/>
            </a:pPr>
            <a:r>
              <a:rPr lang="nb-NO" dirty="0">
                <a:latin typeface="Calibri" panose="020F0502020204030204" pitchFamily="34" charset="0"/>
              </a:rPr>
              <a:t>Follo DPS/Rus: Ann Randi Haugen (koordinerende barneansvarlig)	</a:t>
            </a:r>
          </a:p>
          <a:p>
            <a:pPr>
              <a:defRPr/>
            </a:pPr>
            <a:endParaRPr lang="nb-NO" dirty="0">
              <a:latin typeface="Calibri" panose="020F0502020204030204" pitchFamily="34" charset="0"/>
            </a:endParaRPr>
          </a:p>
          <a:p>
            <a:pPr>
              <a:defRPr/>
            </a:pPr>
            <a:endParaRPr lang="nb-NO" dirty="0">
              <a:latin typeface="Calibri" panose="020F0502020204030204" pitchFamily="34" charset="0"/>
            </a:endParaRPr>
          </a:p>
          <a:p>
            <a:pPr>
              <a:defRPr/>
            </a:pPr>
            <a:endParaRPr lang="nb-NO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b-NO" altLang="nb-NO" i="1" dirty="0" smtClean="0">
              <a:cs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nb-NO" altLang="nb-NO" i="1" dirty="0" smtClean="0">
              <a:cs typeface="Calibri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nb-NO" altLang="nb-NO" b="1" dirty="0">
                <a:cs typeface="Calibri" pitchFamily="34" charset="0"/>
              </a:rPr>
              <a:t>Noen mulige barrierer: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i="1" dirty="0" smtClean="0">
                <a:cs typeface="Calibri" pitchFamily="34" charset="0"/>
              </a:rPr>
              <a:t>Samtykke </a:t>
            </a:r>
            <a:r>
              <a:rPr lang="nb-NO" altLang="nb-NO" i="1" dirty="0">
                <a:cs typeface="Calibri" pitchFamily="34" charset="0"/>
              </a:rPr>
              <a:t>fra foreldre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i="1" dirty="0">
                <a:cs typeface="Calibri" pitchFamily="34" charset="0"/>
              </a:rPr>
              <a:t>taushetsplikt, holdninger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i="1" dirty="0">
                <a:cs typeface="Calibri" pitchFamily="34" charset="0"/>
              </a:rPr>
              <a:t>kunnskap om familiesystem, versus individ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i="1" dirty="0">
                <a:cs typeface="Calibri" pitchFamily="34" charset="0"/>
              </a:rPr>
              <a:t>kort liggetid, e-dokument må </a:t>
            </a:r>
            <a:r>
              <a:rPr lang="nb-NO" altLang="nb-NO" i="1" dirty="0" smtClean="0">
                <a:cs typeface="Calibri" pitchFamily="34" charset="0"/>
              </a:rPr>
              <a:t>implementeres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b-NO" altLang="nb-NO" i="1" dirty="0" smtClean="0">
              <a:cs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i="1" dirty="0" smtClean="0">
                <a:cs typeface="Calibri" pitchFamily="34" charset="0"/>
              </a:rPr>
              <a:t>Samhandling </a:t>
            </a:r>
            <a:r>
              <a:rPr lang="nb-NO" altLang="nb-NO" i="1" dirty="0">
                <a:cs typeface="Calibri" pitchFamily="34" charset="0"/>
              </a:rPr>
              <a:t>mellom barn- voksen siden,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i="1" dirty="0" smtClean="0">
                <a:cs typeface="Calibri" pitchFamily="34" charset="0"/>
              </a:rPr>
              <a:t> </a:t>
            </a:r>
            <a:r>
              <a:rPr lang="nb-NO" altLang="nb-NO" i="1" dirty="0">
                <a:cs typeface="Calibri" pitchFamily="34" charset="0"/>
              </a:rPr>
              <a:t>forebygging i skvis, samtykke,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b-NO" altLang="nb-NO" i="1" dirty="0" smtClean="0">
              <a:cs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i="1" dirty="0" smtClean="0">
                <a:cs typeface="Calibri" pitchFamily="34" charset="0"/>
              </a:rPr>
              <a:t>Trenger </a:t>
            </a:r>
            <a:r>
              <a:rPr lang="nb-NO" altLang="nb-NO" i="1" dirty="0">
                <a:cs typeface="Calibri" pitchFamily="34" charset="0"/>
              </a:rPr>
              <a:t>en «barneansvarlig» i voksentjenesten 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b-NO" altLang="nb-NO" i="1" dirty="0">
              <a:cs typeface="Calibri" pitchFamily="34" charset="0"/>
            </a:endParaRPr>
          </a:p>
          <a:p>
            <a:endParaRPr lang="nb-NO" altLang="en-US" dirty="0" smtClean="0">
              <a:ea typeface="Times New Roman" pitchFamily="18" charset="0"/>
              <a:cs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nb-NO" altLang="nb-NO" i="1" dirty="0" smtClean="0">
              <a:cs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4"/>
          <p:cNvSpPr>
            <a:spLocks noChangeArrowheads="1"/>
          </p:cNvSpPr>
          <p:nvPr/>
        </p:nvSpPr>
        <p:spPr bwMode="auto">
          <a:xfrm>
            <a:off x="0" y="6096000"/>
            <a:ext cx="609600" cy="762000"/>
          </a:xfrm>
          <a:prstGeom prst="rect">
            <a:avLst/>
          </a:prstGeom>
          <a:solidFill>
            <a:srgbClr val="DFEA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nb-NO" altLang="nb-NO" smtClean="0"/>
          </a:p>
        </p:txBody>
      </p:sp>
      <p:sp>
        <p:nvSpPr>
          <p:cNvPr id="5" name="Rectangle 44"/>
          <p:cNvSpPr>
            <a:spLocks noChangeArrowheads="1"/>
          </p:cNvSpPr>
          <p:nvPr/>
        </p:nvSpPr>
        <p:spPr bwMode="auto">
          <a:xfrm>
            <a:off x="0" y="1295400"/>
            <a:ext cx="9144000" cy="914400"/>
          </a:xfrm>
          <a:prstGeom prst="rect">
            <a:avLst/>
          </a:prstGeom>
          <a:solidFill>
            <a:schemeClr val="accent1">
              <a:alpha val="5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nb-NO" altLang="nb-NO" sz="2400" smtClean="0">
              <a:latin typeface="Times New Roman" pitchFamily="18" charset="0"/>
            </a:endParaRPr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914400"/>
            <a:ext cx="9144000" cy="381000"/>
          </a:xfrm>
          <a:prstGeom prst="rect">
            <a:avLst/>
          </a:prstGeom>
          <a:solidFill>
            <a:srgbClr val="DFEA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nb-NO" altLang="nb-NO" smtClean="0"/>
          </a:p>
        </p:txBody>
      </p:sp>
      <p:sp>
        <p:nvSpPr>
          <p:cNvPr id="7" name="Arc 26"/>
          <p:cNvSpPr>
            <a:spLocks/>
          </p:cNvSpPr>
          <p:nvPr/>
        </p:nvSpPr>
        <p:spPr bwMode="auto">
          <a:xfrm flipH="1">
            <a:off x="600075" y="1143000"/>
            <a:ext cx="152400" cy="1524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508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8" name="Line 28"/>
          <p:cNvSpPr>
            <a:spLocks noChangeShapeType="1"/>
          </p:cNvSpPr>
          <p:nvPr/>
        </p:nvSpPr>
        <p:spPr bwMode="auto">
          <a:xfrm>
            <a:off x="752475" y="1143000"/>
            <a:ext cx="8391525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9" name="Arc 30"/>
          <p:cNvSpPr>
            <a:spLocks/>
          </p:cNvSpPr>
          <p:nvPr/>
        </p:nvSpPr>
        <p:spPr bwMode="auto">
          <a:xfrm rot="10800000" flipH="1">
            <a:off x="447675" y="990600"/>
            <a:ext cx="152400" cy="1524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508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" name="Line 31"/>
          <p:cNvSpPr>
            <a:spLocks noChangeShapeType="1"/>
          </p:cNvSpPr>
          <p:nvPr/>
        </p:nvSpPr>
        <p:spPr bwMode="auto">
          <a:xfrm>
            <a:off x="600075" y="838200"/>
            <a:ext cx="0" cy="15240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1" name="Line 32"/>
          <p:cNvSpPr>
            <a:spLocks noChangeShapeType="1"/>
          </p:cNvSpPr>
          <p:nvPr/>
        </p:nvSpPr>
        <p:spPr bwMode="auto">
          <a:xfrm>
            <a:off x="0" y="1143000"/>
            <a:ext cx="447675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2" name="Line 27"/>
          <p:cNvSpPr>
            <a:spLocks noChangeShapeType="1"/>
          </p:cNvSpPr>
          <p:nvPr/>
        </p:nvSpPr>
        <p:spPr bwMode="auto">
          <a:xfrm>
            <a:off x="600075" y="1295400"/>
            <a:ext cx="0" cy="556260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3" name="Line 66"/>
          <p:cNvSpPr>
            <a:spLocks noChangeShapeType="1"/>
          </p:cNvSpPr>
          <p:nvPr/>
        </p:nvSpPr>
        <p:spPr bwMode="auto">
          <a:xfrm>
            <a:off x="0" y="6400800"/>
            <a:ext cx="609600" cy="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4" name="Line 67"/>
          <p:cNvSpPr>
            <a:spLocks noChangeShapeType="1"/>
          </p:cNvSpPr>
          <p:nvPr/>
        </p:nvSpPr>
        <p:spPr bwMode="auto">
          <a:xfrm>
            <a:off x="0" y="6477000"/>
            <a:ext cx="609600" cy="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5" name="Line 68"/>
          <p:cNvSpPr>
            <a:spLocks noChangeShapeType="1"/>
          </p:cNvSpPr>
          <p:nvPr/>
        </p:nvSpPr>
        <p:spPr bwMode="auto">
          <a:xfrm>
            <a:off x="0" y="6553200"/>
            <a:ext cx="609600" cy="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6" name="Line 69"/>
          <p:cNvSpPr>
            <a:spLocks noChangeShapeType="1"/>
          </p:cNvSpPr>
          <p:nvPr/>
        </p:nvSpPr>
        <p:spPr bwMode="auto">
          <a:xfrm>
            <a:off x="0" y="6629400"/>
            <a:ext cx="609600" cy="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7" name="Line 70"/>
          <p:cNvSpPr>
            <a:spLocks noChangeShapeType="1"/>
          </p:cNvSpPr>
          <p:nvPr/>
        </p:nvSpPr>
        <p:spPr bwMode="auto">
          <a:xfrm>
            <a:off x="0" y="6705600"/>
            <a:ext cx="609600" cy="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8" name="Line 71"/>
          <p:cNvSpPr>
            <a:spLocks noChangeShapeType="1"/>
          </p:cNvSpPr>
          <p:nvPr/>
        </p:nvSpPr>
        <p:spPr bwMode="auto">
          <a:xfrm>
            <a:off x="0" y="6781800"/>
            <a:ext cx="609600" cy="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9" name="Line 77"/>
          <p:cNvSpPr>
            <a:spLocks noChangeShapeType="1"/>
          </p:cNvSpPr>
          <p:nvPr/>
        </p:nvSpPr>
        <p:spPr bwMode="auto">
          <a:xfrm>
            <a:off x="0" y="6324600"/>
            <a:ext cx="609600" cy="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0" name="Line 78"/>
          <p:cNvSpPr>
            <a:spLocks noChangeShapeType="1"/>
          </p:cNvSpPr>
          <p:nvPr/>
        </p:nvSpPr>
        <p:spPr bwMode="auto">
          <a:xfrm>
            <a:off x="0" y="6324600"/>
            <a:ext cx="9144000" cy="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pic>
        <p:nvPicPr>
          <p:cNvPr id="21" name="Picture 3" descr="C:\Users\SEBE\Desktop\Ahus - 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238125"/>
            <a:ext cx="49974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01613"/>
            <a:ext cx="5492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7" descr="C:\Users\SEBE\Desktop\uoi1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6251575"/>
            <a:ext cx="187325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8525" y="1366838"/>
            <a:ext cx="7940675" cy="381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8525" y="1860550"/>
            <a:ext cx="7924800" cy="304800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24" name="Plassholder for bunntekst 2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Menneskelig nær – faglig sterk</a:t>
            </a:r>
          </a:p>
        </p:txBody>
      </p:sp>
    </p:spTree>
    <p:extLst>
      <p:ext uri="{BB962C8B-B14F-4D97-AF65-F5344CB8AC3E}">
        <p14:creationId xmlns:p14="http://schemas.microsoft.com/office/powerpoint/2010/main" val="1721377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Menneskelig nær – faglig sterk</a:t>
            </a:r>
          </a:p>
        </p:txBody>
      </p:sp>
    </p:spTree>
    <p:extLst>
      <p:ext uri="{BB962C8B-B14F-4D97-AF65-F5344CB8AC3E}">
        <p14:creationId xmlns:p14="http://schemas.microsoft.com/office/powerpoint/2010/main" val="2288438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424613" y="476250"/>
            <a:ext cx="2033587" cy="561975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23850" y="476250"/>
            <a:ext cx="5948363" cy="561975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Menneskelig nær – faglig sterk</a:t>
            </a:r>
          </a:p>
        </p:txBody>
      </p:sp>
    </p:spTree>
    <p:extLst>
      <p:ext uri="{BB962C8B-B14F-4D97-AF65-F5344CB8AC3E}">
        <p14:creationId xmlns:p14="http://schemas.microsoft.com/office/powerpoint/2010/main" val="1952731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 sz="1800"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 sz="1200">
                <a:latin typeface="Calibri" pitchFamily="34" charset="0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Menneskelig nær – faglig sterk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5106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Menneskelig nær – faglig sterk</a:t>
            </a:r>
          </a:p>
        </p:txBody>
      </p:sp>
    </p:spTree>
    <p:extLst>
      <p:ext uri="{BB962C8B-B14F-4D97-AF65-F5344CB8AC3E}">
        <p14:creationId xmlns:p14="http://schemas.microsoft.com/office/powerpoint/2010/main" val="554695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23850" y="1341438"/>
            <a:ext cx="3989388" cy="4754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465638" y="1341438"/>
            <a:ext cx="3990975" cy="4754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Menneskelig nær – faglig sterk</a:t>
            </a:r>
          </a:p>
        </p:txBody>
      </p:sp>
    </p:spTree>
    <p:extLst>
      <p:ext uri="{BB962C8B-B14F-4D97-AF65-F5344CB8AC3E}">
        <p14:creationId xmlns:p14="http://schemas.microsoft.com/office/powerpoint/2010/main" val="157998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Menneskelig nær – faglig sterk</a:t>
            </a:r>
          </a:p>
        </p:txBody>
      </p:sp>
    </p:spTree>
    <p:extLst>
      <p:ext uri="{BB962C8B-B14F-4D97-AF65-F5344CB8AC3E}">
        <p14:creationId xmlns:p14="http://schemas.microsoft.com/office/powerpoint/2010/main" val="3129299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Menneskelig nær – faglig sterk</a:t>
            </a:r>
          </a:p>
        </p:txBody>
      </p:sp>
    </p:spTree>
    <p:extLst>
      <p:ext uri="{BB962C8B-B14F-4D97-AF65-F5344CB8AC3E}">
        <p14:creationId xmlns:p14="http://schemas.microsoft.com/office/powerpoint/2010/main" val="254742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Menneskelig nær – faglig sterk</a:t>
            </a:r>
          </a:p>
        </p:txBody>
      </p:sp>
    </p:spTree>
    <p:extLst>
      <p:ext uri="{BB962C8B-B14F-4D97-AF65-F5344CB8AC3E}">
        <p14:creationId xmlns:p14="http://schemas.microsoft.com/office/powerpoint/2010/main" val="1162466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Menneskelig nær – faglig sterk</a:t>
            </a:r>
          </a:p>
        </p:txBody>
      </p:sp>
    </p:spTree>
    <p:extLst>
      <p:ext uri="{BB962C8B-B14F-4D97-AF65-F5344CB8AC3E}">
        <p14:creationId xmlns:p14="http://schemas.microsoft.com/office/powerpoint/2010/main" val="2000426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Menneskelig nær – faglig sterk</a:t>
            </a:r>
          </a:p>
        </p:txBody>
      </p:sp>
    </p:spTree>
    <p:extLst>
      <p:ext uri="{BB962C8B-B14F-4D97-AF65-F5344CB8AC3E}">
        <p14:creationId xmlns:p14="http://schemas.microsoft.com/office/powerpoint/2010/main" val="1670753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9"/>
          <p:cNvSpPr>
            <a:spLocks noChangeArrowheads="1"/>
          </p:cNvSpPr>
          <p:nvPr/>
        </p:nvSpPr>
        <p:spPr bwMode="auto">
          <a:xfrm>
            <a:off x="179388" y="6381750"/>
            <a:ext cx="8785225" cy="360363"/>
          </a:xfrm>
          <a:prstGeom prst="rect">
            <a:avLst/>
          </a:prstGeom>
          <a:solidFill>
            <a:srgbClr val="F7F7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nb-NO" altLang="nb-NO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476250"/>
            <a:ext cx="81343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tittel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314450"/>
            <a:ext cx="8132762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tekst i malen</a:t>
            </a:r>
          </a:p>
          <a:p>
            <a:pPr lvl="1"/>
            <a:r>
              <a:rPr lang="nb-NO" altLang="nb-NO" smtClean="0"/>
              <a:t>Andre nivå</a:t>
            </a:r>
          </a:p>
          <a:p>
            <a:pPr lvl="2"/>
            <a:r>
              <a:rPr lang="nb-NO" altLang="nb-NO" smtClean="0"/>
              <a:t>Tredje nivå</a:t>
            </a:r>
          </a:p>
          <a:p>
            <a:pPr lvl="3"/>
            <a:r>
              <a:rPr lang="nb-NO" altLang="nb-NO" smtClean="0"/>
              <a:t>Fjerde nivå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79613" y="6453188"/>
            <a:ext cx="56165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sz="1100" b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nb-NO"/>
              <a:t>Menneskelig nær – faglig sterk</a:t>
            </a:r>
          </a:p>
        </p:txBody>
      </p:sp>
      <p:sp>
        <p:nvSpPr>
          <p:cNvPr id="1030" name="Line 18"/>
          <p:cNvSpPr>
            <a:spLocks noChangeShapeType="1"/>
          </p:cNvSpPr>
          <p:nvPr/>
        </p:nvSpPr>
        <p:spPr bwMode="auto">
          <a:xfrm>
            <a:off x="179388" y="6308725"/>
            <a:ext cx="8785225" cy="0"/>
          </a:xfrm>
          <a:prstGeom prst="line">
            <a:avLst/>
          </a:prstGeom>
          <a:noFill/>
          <a:ln w="50800">
            <a:solidFill>
              <a:srgbClr val="DFEAF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31" name="Arc 33"/>
          <p:cNvSpPr>
            <a:spLocks/>
          </p:cNvSpPr>
          <p:nvPr/>
        </p:nvSpPr>
        <p:spPr bwMode="auto">
          <a:xfrm flipH="1">
            <a:off x="609600" y="1143000"/>
            <a:ext cx="152400" cy="1524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508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32" name="Line 35"/>
          <p:cNvSpPr>
            <a:spLocks noChangeShapeType="1"/>
          </p:cNvSpPr>
          <p:nvPr/>
        </p:nvSpPr>
        <p:spPr bwMode="auto">
          <a:xfrm>
            <a:off x="0" y="914400"/>
            <a:ext cx="91440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33" name="Line 64"/>
          <p:cNvSpPr>
            <a:spLocks noChangeShapeType="1"/>
          </p:cNvSpPr>
          <p:nvPr/>
        </p:nvSpPr>
        <p:spPr bwMode="auto">
          <a:xfrm rot="5400000">
            <a:off x="1512093" y="6561932"/>
            <a:ext cx="360363" cy="0"/>
          </a:xfrm>
          <a:prstGeom prst="line">
            <a:avLst/>
          </a:prstGeom>
          <a:noFill/>
          <a:ln w="6350">
            <a:solidFill>
              <a:srgbClr val="DFEAF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pic>
        <p:nvPicPr>
          <p:cNvPr id="1034" name="Picture 67" descr="HSØ-prikker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9950" y="6381750"/>
            <a:ext cx="33020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5" descr="C:\Users\SEBE\Desktop\200fakultet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6388100"/>
            <a:ext cx="3841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2" descr="C:\Users\SEBE\Desktop\Ahus_ø - logo.jp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467475"/>
            <a:ext cx="1989138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4" descr="C:\Users\SEBE\Desktop\UiO_Segl-preg.pn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6396038"/>
            <a:ext cx="330200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7" r:id="rId1"/>
    <p:sldLayoutId id="2147484558" r:id="rId2"/>
    <p:sldLayoutId id="2147484548" r:id="rId3"/>
    <p:sldLayoutId id="2147484549" r:id="rId4"/>
    <p:sldLayoutId id="2147484550" r:id="rId5"/>
    <p:sldLayoutId id="2147484551" r:id="rId6"/>
    <p:sldLayoutId id="2147484552" r:id="rId7"/>
    <p:sldLayoutId id="2147484553" r:id="rId8"/>
    <p:sldLayoutId id="2147484554" r:id="rId9"/>
    <p:sldLayoutId id="2147484555" r:id="rId10"/>
    <p:sldLayoutId id="2147484556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188913" indent="-188913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566738" indent="-187325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Calibri" pitchFamily="34" charset="0"/>
        </a:defRPr>
      </a:lvl2pPr>
      <a:lvl3pPr marL="952500" indent="-195263" algn="l" rtl="0" eaLnBrk="1" fontAlgn="base" hangingPunct="1">
        <a:spcBef>
          <a:spcPct val="20000"/>
        </a:spcBef>
        <a:spcAft>
          <a:spcPct val="0"/>
        </a:spcAft>
        <a:buFont typeface="Times" pitchFamily="-111" charset="0"/>
        <a:buChar char="•"/>
        <a:defRPr sz="1600">
          <a:solidFill>
            <a:schemeClr val="tx1"/>
          </a:solidFill>
          <a:latin typeface="Calibri" pitchFamily="34" charset="0"/>
        </a:defRPr>
      </a:lvl3pPr>
      <a:lvl4pPr marL="1331913" indent="-188913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Calibri" pitchFamily="34" charset="0"/>
        </a:defRPr>
      </a:lvl4pPr>
      <a:lvl5pPr marL="1716088" indent="-193675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173288" indent="-193675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2630488" indent="-193675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3087688" indent="-193675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3544888" indent="-193675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hus.no/fag-og-forskning/samhandl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ktangel 2"/>
          <p:cNvSpPr>
            <a:spLocks noChangeArrowheads="1"/>
          </p:cNvSpPr>
          <p:nvPr/>
        </p:nvSpPr>
        <p:spPr bwMode="auto">
          <a:xfrm>
            <a:off x="611188" y="1720850"/>
            <a:ext cx="74898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/>
              <a:t/>
            </a:r>
            <a:br>
              <a:rPr lang="nb-NO" altLang="nb-NO"/>
            </a:br>
            <a:endParaRPr lang="nb-NO" altLang="nb-NO"/>
          </a:p>
        </p:txBody>
      </p:sp>
      <p:sp>
        <p:nvSpPr>
          <p:cNvPr id="4099" name="Rektangel 3"/>
          <p:cNvSpPr>
            <a:spLocks noChangeArrowheads="1"/>
          </p:cNvSpPr>
          <p:nvPr/>
        </p:nvSpPr>
        <p:spPr bwMode="auto">
          <a:xfrm>
            <a:off x="495300" y="1484313"/>
            <a:ext cx="7632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b-NO" altLang="nb-NO"/>
          </a:p>
        </p:txBody>
      </p:sp>
      <p:sp>
        <p:nvSpPr>
          <p:cNvPr id="4101" name="Rektangel 1"/>
          <p:cNvSpPr>
            <a:spLocks noChangeArrowheads="1"/>
          </p:cNvSpPr>
          <p:nvPr/>
        </p:nvSpPr>
        <p:spPr bwMode="auto">
          <a:xfrm>
            <a:off x="474489" y="137188"/>
            <a:ext cx="7993062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b="1" dirty="0">
                <a:cs typeface="Calibri" pitchFamily="34" charset="0"/>
              </a:rPr>
              <a:t>Prosjekt: «Systematisk informasjonsutveksling mellom sykehus og kommune når barn er pårørende og trenger oppfølging»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b-NO" altLang="nb-NO" b="1" dirty="0">
              <a:solidFill>
                <a:srgbClr val="1F497D"/>
              </a:solidFill>
              <a:ea typeface="Times New Roman" pitchFamily="18" charset="0"/>
              <a:cs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b="1" dirty="0">
                <a:solidFill>
                  <a:srgbClr val="00B0F0"/>
                </a:solidFill>
                <a:ea typeface="Times New Roman" pitchFamily="18" charset="0"/>
                <a:cs typeface="Calibri" pitchFamily="34" charset="0"/>
              </a:rPr>
              <a:t>Systematisk samhandling, sammen når vi målet: Fange opp flere av de risikoutsatte barn/ungdom så tidlige som mulig, iverksette tiltak for å redusere risiko for negativ utvikling, og får å på plass flere beskyttelsesfaktorer for familiene. 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47664" y="2636912"/>
            <a:ext cx="5204179" cy="35863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ssholder for lysbildenumm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914400" y="6497638"/>
            <a:ext cx="304800" cy="284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4106F9C-6D3A-4C1E-8D71-8DB5F843EB45}" type="slidenum">
              <a:rPr lang="nb-NO" altLang="nb-NO" sz="800"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nb-NO" altLang="nb-NO" sz="800">
              <a:latin typeface="Arial" charset="0"/>
            </a:endParaRPr>
          </a:p>
        </p:txBody>
      </p:sp>
      <p:sp>
        <p:nvSpPr>
          <p:cNvPr id="11267" name="Tittel 1"/>
          <p:cNvSpPr>
            <a:spLocks noGrp="1"/>
          </p:cNvSpPr>
          <p:nvPr>
            <p:ph type="ctrTitle" idx="4294967295"/>
          </p:nvPr>
        </p:nvSpPr>
        <p:spPr>
          <a:xfrm>
            <a:off x="631825" y="115888"/>
            <a:ext cx="6348413" cy="500062"/>
          </a:xfrm>
        </p:spPr>
        <p:txBody>
          <a:bodyPr lIns="91440" tIns="45720" rIns="91440" bIns="45720"/>
          <a:lstStyle/>
          <a:p>
            <a:pPr algn="ctr" eaLnBrk="1" hangingPunct="1"/>
            <a:r>
              <a:rPr lang="nb-NO" altLang="nb-NO" smtClean="0">
                <a:solidFill>
                  <a:schemeClr val="tx1"/>
                </a:solidFill>
                <a:cs typeface="Times New Roman" pitchFamily="18" charset="0"/>
              </a:rPr>
              <a:t>Bakgrunnsdata</a:t>
            </a:r>
            <a:br>
              <a:rPr lang="nb-NO" altLang="nb-NO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nb-NO" altLang="nb-NO" smtClean="0">
                <a:solidFill>
                  <a:schemeClr val="tx1"/>
                </a:solidFill>
                <a:cs typeface="Times New Roman" pitchFamily="18" charset="0"/>
              </a:rPr>
              <a:t>Resultater fra multisenterstudie IS-0522 /15</a:t>
            </a:r>
          </a:p>
        </p:txBody>
      </p:sp>
      <p:pic>
        <p:nvPicPr>
          <p:cNvPr id="1126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878513"/>
            <a:ext cx="1836737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613" y="5499100"/>
            <a:ext cx="21304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988" y="6235700"/>
            <a:ext cx="2181225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4275" y="5849938"/>
            <a:ext cx="1985963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050" y="5883275"/>
            <a:ext cx="1776413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825" y="6410325"/>
            <a:ext cx="20764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5648325"/>
            <a:ext cx="17287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5" name="Rektangel 1"/>
          <p:cNvSpPr>
            <a:spLocks noChangeArrowheads="1"/>
          </p:cNvSpPr>
          <p:nvPr/>
        </p:nvSpPr>
        <p:spPr bwMode="auto">
          <a:xfrm>
            <a:off x="534988" y="1217613"/>
            <a:ext cx="5046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b-NO" altLang="nb-NO">
              <a:latin typeface="Arial" charset="0"/>
              <a:cs typeface="Arial" charset="0"/>
            </a:endParaRPr>
          </a:p>
        </p:txBody>
      </p:sp>
      <p:sp>
        <p:nvSpPr>
          <p:cNvPr id="11276" name="TekstSylinder 1"/>
          <p:cNvSpPr txBox="1">
            <a:spLocks noChangeArrowheads="1"/>
          </p:cNvSpPr>
          <p:nvPr/>
        </p:nvSpPr>
        <p:spPr bwMode="auto">
          <a:xfrm>
            <a:off x="573088" y="979488"/>
            <a:ext cx="8597900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b="1"/>
              <a:t>Hovedfunn om barn som pårørende</a:t>
            </a:r>
            <a:endParaRPr lang="nb-NO" altLang="nb-NO"/>
          </a:p>
          <a:p>
            <a:pPr eaLnBrk="1" hangingPunct="1">
              <a:spcBef>
                <a:spcPct val="0"/>
              </a:spcBef>
            </a:pPr>
            <a:r>
              <a:rPr lang="nb-NO" altLang="nb-NO" sz="1800">
                <a:cs typeface="Calibri" pitchFamily="34" charset="0"/>
              </a:rPr>
              <a:t>Spes.htj. og kommunehelsetjenesten følger bare delvis opp loven om barn som pårørende.  (Hpl.§10a, sphtjl. §3-7a)</a:t>
            </a:r>
          </a:p>
          <a:p>
            <a:pPr eaLnBrk="1" hangingPunct="1">
              <a:spcBef>
                <a:spcPct val="0"/>
              </a:spcBef>
            </a:pPr>
            <a:endParaRPr lang="nb-NO" altLang="nb-NO" sz="1800">
              <a:cs typeface="Calibri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nb-NO" altLang="nb-NO" sz="1800">
                <a:cs typeface="Calibri" pitchFamily="34" charset="0"/>
              </a:rPr>
              <a:t>Mangelfulle systemer for identifisering, kartlegging og dermed mangler også hjelp til barn og familier.</a:t>
            </a:r>
          </a:p>
          <a:p>
            <a:pPr eaLnBrk="1" hangingPunct="1">
              <a:spcBef>
                <a:spcPct val="0"/>
              </a:spcBef>
            </a:pPr>
            <a:endParaRPr lang="nb-NO" altLang="nb-NO" sz="1800">
              <a:cs typeface="Calibri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nb-NO" altLang="nb-NO" sz="1800">
                <a:cs typeface="Calibri" pitchFamily="34" charset="0"/>
              </a:rPr>
              <a:t>Mangelfullt utviklende kommunikasjons- og rapporteringssystemer for å ivareta tilbakemelding og oppfølging av hindringer med å implementere lovendringen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b-NO" altLang="nb-NO" sz="1800" b="1">
              <a:cs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sz="1800" b="1">
                <a:cs typeface="Calibri" pitchFamily="34" charset="0"/>
              </a:rPr>
              <a:t>Anbefalinger:</a:t>
            </a:r>
          </a:p>
          <a:p>
            <a:pPr eaLnBrk="1" hangingPunct="1">
              <a:spcBef>
                <a:spcPct val="0"/>
              </a:spcBef>
            </a:pPr>
            <a:r>
              <a:rPr lang="nb-NO" altLang="nb-NO" sz="1800">
                <a:cs typeface="Calibri" pitchFamily="34" charset="0"/>
              </a:rPr>
              <a:t>Sikre systematisk arbeid med å implementere lovendringen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b-NO" altLang="nb-NO" sz="1800">
              <a:cs typeface="Calibri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nb-NO" altLang="nb-NO" sz="1800">
                <a:cs typeface="Calibri" pitchFamily="34" charset="0"/>
              </a:rPr>
              <a:t>Oppfølging av familiene må gjøres i samarbeid mellom spesialisthelsetjenesten og kommunale tjenestetilbud og på tvers av voksen-og barnetjenester.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b-NO" altLang="nb-NO" sz="1800">
              <a:cs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sz="1800">
                <a:cs typeface="Calibri" pitchFamily="34" charset="0"/>
              </a:rPr>
              <a:t/>
            </a:r>
            <a:br>
              <a:rPr lang="nb-NO" altLang="nb-NO" sz="1800">
                <a:cs typeface="Calibri" pitchFamily="34" charset="0"/>
              </a:rPr>
            </a:br>
            <a:endParaRPr lang="nb-NO" alt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Plassholder for lysbildenumm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914400" y="6497638"/>
            <a:ext cx="304800" cy="284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F6C9EC0-C1B1-4096-848C-3FC43FBBDA4C}" type="slidenum">
              <a:rPr lang="nb-NO" altLang="nb-NO" sz="800"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nb-NO" altLang="nb-NO" sz="800">
              <a:latin typeface="Arial" charset="0"/>
            </a:endParaRPr>
          </a:p>
        </p:txBody>
      </p:sp>
      <p:sp>
        <p:nvSpPr>
          <p:cNvPr id="12291" name="Tittel 1"/>
          <p:cNvSpPr>
            <a:spLocks noGrp="1"/>
          </p:cNvSpPr>
          <p:nvPr>
            <p:ph type="ctrTitle" idx="4294967295"/>
          </p:nvPr>
        </p:nvSpPr>
        <p:spPr>
          <a:xfrm>
            <a:off x="822325" y="260350"/>
            <a:ext cx="6348413" cy="500063"/>
          </a:xfrm>
        </p:spPr>
        <p:txBody>
          <a:bodyPr lIns="91440" tIns="45720" rIns="91440" bIns="45720"/>
          <a:lstStyle/>
          <a:p>
            <a:pPr algn="ctr" eaLnBrk="1" hangingPunct="1"/>
            <a:r>
              <a:rPr lang="nb-NO" altLang="nb-NO" smtClean="0">
                <a:solidFill>
                  <a:schemeClr val="tx1"/>
                </a:solidFill>
                <a:cs typeface="Times New Roman" pitchFamily="18" charset="0"/>
              </a:rPr>
              <a:t>IS-0522 /15</a:t>
            </a:r>
            <a:endParaRPr lang="nb-NO" altLang="nb-NO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3450" y="6013450"/>
            <a:ext cx="183673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613" y="5499100"/>
            <a:ext cx="21304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5797550"/>
            <a:ext cx="2182812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963" y="5797550"/>
            <a:ext cx="1985962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88" y="6249988"/>
            <a:ext cx="1776412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488" y="6364288"/>
            <a:ext cx="20764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8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5797550"/>
            <a:ext cx="17287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9" name="Rektangel 1"/>
          <p:cNvSpPr>
            <a:spLocks noChangeArrowheads="1"/>
          </p:cNvSpPr>
          <p:nvPr/>
        </p:nvSpPr>
        <p:spPr bwMode="auto">
          <a:xfrm>
            <a:off x="539750" y="908050"/>
            <a:ext cx="8180388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b="1">
                <a:cs typeface="Calibri" pitchFamily="34" charset="0"/>
              </a:rPr>
              <a:t>Andre FOU hovedfunn: </a:t>
            </a:r>
            <a:br>
              <a:rPr lang="nb-NO" altLang="nb-NO" b="1">
                <a:cs typeface="Calibri" pitchFamily="34" charset="0"/>
              </a:rPr>
            </a:br>
            <a:endParaRPr lang="nb-NO" altLang="nb-NO" b="1">
              <a:cs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/>
              <a:t>Familier har stort behov for praktisk hjelp i hjemmet, men får nesten ikke slik hjelp av kommunale instanser.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b-NO" altLang="nb-NO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/>
              <a:t>Familiene etterspør nærhet og forutsigbarhet i situasjonen, slik at de vet hva som skal skje ved en forverring av sykdommen, og ha en person de kan kontakte.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b-NO" altLang="nb-NO" b="1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>
                <a:cs typeface="Calibri" pitchFamily="34" charset="0"/>
              </a:rPr>
              <a:t>Helsepersonell undervurderer barnas behov for hjelp og avlastning i hjemmet, og overvurderer tjenestene foreldre og barn faktisk mottar.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b-NO" altLang="nb-NO">
              <a:cs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>
                <a:cs typeface="Calibri" pitchFamily="34" charset="0"/>
              </a:rPr>
              <a:t>Skal en avdekke barn som pårørendes behov må en snakke med                        barn og unge på deres arena.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b-NO" alt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lassholder for lysbildenumm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914400" y="6497638"/>
            <a:ext cx="304800" cy="284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E443473-90B7-4D25-B81F-2C87117C389D}" type="slidenum">
              <a:rPr lang="nb-NO" altLang="nb-NO" sz="800"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nb-NO" altLang="nb-NO" sz="800">
              <a:latin typeface="Arial" charset="0"/>
            </a:endParaRPr>
          </a:p>
        </p:txBody>
      </p:sp>
      <p:sp>
        <p:nvSpPr>
          <p:cNvPr id="7171" name="Tittel 1"/>
          <p:cNvSpPr>
            <a:spLocks noGrp="1"/>
          </p:cNvSpPr>
          <p:nvPr>
            <p:ph type="ctrTitle" idx="4294967295"/>
          </p:nvPr>
        </p:nvSpPr>
        <p:spPr>
          <a:xfrm>
            <a:off x="684213" y="332656"/>
            <a:ext cx="8188325" cy="500062"/>
          </a:xfrm>
        </p:spPr>
        <p:txBody>
          <a:bodyPr lIns="91440" tIns="45720" rIns="91440" bIns="45720"/>
          <a:lstStyle/>
          <a:p>
            <a:pPr algn="ctr"/>
            <a:r>
              <a:rPr lang="nb-NO" altLang="nb-NO" sz="2000" dirty="0" smtClean="0"/>
              <a:t>Prosjekt </a:t>
            </a:r>
            <a:r>
              <a:rPr lang="nb-NO" altLang="nb-NO" sz="2000" dirty="0"/>
              <a:t>elektronisk samhandling med kommunene når barn er pårørende  er basert på konklusjoner fra FOU rapport (Ruud, T. m.fl. 11/2015)</a:t>
            </a:r>
            <a:endParaRPr lang="nb-NO" altLang="nb-NO" sz="2000" dirty="0" smtClean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7172" name="Rektangel 1"/>
          <p:cNvSpPr>
            <a:spLocks noChangeArrowheads="1"/>
          </p:cNvSpPr>
          <p:nvPr/>
        </p:nvSpPr>
        <p:spPr bwMode="auto">
          <a:xfrm>
            <a:off x="534988" y="1217613"/>
            <a:ext cx="5046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b-NO" altLang="nb-NO">
              <a:latin typeface="Arial" charset="0"/>
              <a:cs typeface="Arial" charset="0"/>
            </a:endParaRPr>
          </a:p>
        </p:txBody>
      </p:sp>
      <p:sp>
        <p:nvSpPr>
          <p:cNvPr id="7173" name="TekstSylinder 1"/>
          <p:cNvSpPr txBox="1">
            <a:spLocks noChangeArrowheads="1"/>
          </p:cNvSpPr>
          <p:nvPr/>
        </p:nvSpPr>
        <p:spPr bwMode="auto">
          <a:xfrm>
            <a:off x="1835150" y="4005263"/>
            <a:ext cx="68770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b-NO" altLang="nb-NO" sz="1800">
              <a:cs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sz="1800">
                <a:cs typeface="Calibri" pitchFamily="34" charset="0"/>
              </a:rPr>
              <a:t/>
            </a:r>
            <a:br>
              <a:rPr lang="nb-NO" altLang="nb-NO" sz="1800">
                <a:cs typeface="Calibri" pitchFamily="34" charset="0"/>
              </a:rPr>
            </a:br>
            <a:endParaRPr lang="nb-NO" altLang="nb-NO"/>
          </a:p>
        </p:txBody>
      </p:sp>
      <p:sp>
        <p:nvSpPr>
          <p:cNvPr id="7174" name="Rektangel 1"/>
          <p:cNvSpPr>
            <a:spLocks noChangeArrowheads="1"/>
          </p:cNvSpPr>
          <p:nvPr/>
        </p:nvSpPr>
        <p:spPr bwMode="auto">
          <a:xfrm>
            <a:off x="684213" y="1206500"/>
            <a:ext cx="6983412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b-NO" altLang="nb-NO">
                <a:latin typeface="Arial" charset="0"/>
              </a:rPr>
              <a:t>Implementering av lovverket er: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b-NO" altLang="nb-NO">
                <a:latin typeface="Arial" charset="0"/>
              </a:rPr>
              <a:t>Mangelfullt…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b-NO" altLang="nb-NO">
                <a:latin typeface="Arial" charset="0"/>
              </a:rPr>
              <a:t>Begrenset…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b-NO" altLang="nb-NO">
                <a:latin typeface="Arial" charset="0"/>
              </a:rPr>
              <a:t>Liten grad utviklet…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nb-NO" altLang="nb-NO">
              <a:latin typeface="Arial" charset="0"/>
            </a:endParaRPr>
          </a:p>
        </p:txBody>
      </p:sp>
      <p:sp>
        <p:nvSpPr>
          <p:cNvPr id="7175" name="Rektangel 2"/>
          <p:cNvSpPr>
            <a:spLocks noChangeArrowheads="1"/>
          </p:cNvSpPr>
          <p:nvPr/>
        </p:nvSpPr>
        <p:spPr bwMode="auto">
          <a:xfrm>
            <a:off x="1016000" y="3429000"/>
            <a:ext cx="6319838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b="1" dirty="0">
                <a:cs typeface="Calibri" pitchFamily="34" charset="0"/>
              </a:rPr>
              <a:t>Lovverket en felles plikt til å: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dirty="0">
                <a:cs typeface="Calibri" pitchFamily="34" charset="0"/>
              </a:rPr>
              <a:t>1. Systematisk å kartlegge om det er barn i hjemmet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i="1" dirty="0">
                <a:cs typeface="Calibri" pitchFamily="34" charset="0"/>
              </a:rPr>
              <a:t>2. Sikre tilstrekkelig informasjon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i="1" dirty="0">
                <a:cs typeface="Calibri" pitchFamily="34" charset="0"/>
              </a:rPr>
              <a:t>3. Sikre nødvendig oppfølging av familien</a:t>
            </a:r>
            <a:r>
              <a:rPr lang="nb-NO" altLang="nb-NO" dirty="0">
                <a:cs typeface="Calibri" pitchFamily="34" charset="0"/>
              </a:rPr>
              <a:t> </a:t>
            </a:r>
            <a:br>
              <a:rPr lang="nb-NO" altLang="nb-NO" dirty="0">
                <a:cs typeface="Calibri" pitchFamily="34" charset="0"/>
              </a:rPr>
            </a:br>
            <a:r>
              <a:rPr lang="nb-NO" altLang="nb-NO" dirty="0">
                <a:cs typeface="Calibri" pitchFamily="34" charset="0"/>
              </a:rPr>
              <a:t>4. Sørge for god dokumentasjon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dirty="0">
                <a:cs typeface="Calibri" pitchFamily="34" charset="0"/>
              </a:rPr>
              <a:t>Hpl.§10a/§10b, </a:t>
            </a:r>
            <a:r>
              <a:rPr lang="nb-NO" altLang="nb-NO" dirty="0" err="1">
                <a:cs typeface="Calibri" pitchFamily="34" charset="0"/>
              </a:rPr>
              <a:t>sphtj</a:t>
            </a:r>
            <a:r>
              <a:rPr lang="nb-NO" altLang="nb-NO" dirty="0">
                <a:cs typeface="Calibri" pitchFamily="34" charset="0"/>
              </a:rPr>
              <a:t>. 3-7a</a:t>
            </a:r>
            <a:br>
              <a:rPr lang="nb-NO" altLang="nb-NO" dirty="0">
                <a:cs typeface="Calibri" pitchFamily="34" charset="0"/>
              </a:rPr>
            </a:br>
            <a:endParaRPr lang="nb-NO" altLang="nb-NO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23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tel 1"/>
          <p:cNvSpPr>
            <a:spLocks noGrp="1"/>
          </p:cNvSpPr>
          <p:nvPr>
            <p:ph type="title"/>
          </p:nvPr>
        </p:nvSpPr>
        <p:spPr>
          <a:xfrm>
            <a:off x="971550" y="188913"/>
            <a:ext cx="7848600" cy="1143000"/>
          </a:xfrm>
        </p:spPr>
        <p:txBody>
          <a:bodyPr/>
          <a:lstStyle/>
          <a:p>
            <a:pPr algn="ctr"/>
            <a:r>
              <a:rPr lang="nb-NO" altLang="nb-NO" dirty="0" smtClean="0"/>
              <a:t>Forankring av prosjektet</a:t>
            </a:r>
          </a:p>
        </p:txBody>
      </p:sp>
      <p:sp>
        <p:nvSpPr>
          <p:cNvPr id="16387" name="Plassholder for innhold 2"/>
          <p:cNvSpPr>
            <a:spLocks noGrp="1"/>
          </p:cNvSpPr>
          <p:nvPr>
            <p:ph idx="1"/>
          </p:nvPr>
        </p:nvSpPr>
        <p:spPr>
          <a:xfrm>
            <a:off x="-31806" y="1340768"/>
            <a:ext cx="9175805" cy="4754563"/>
          </a:xfrm>
        </p:spPr>
        <p:txBody>
          <a:bodyPr/>
          <a:lstStyle/>
          <a:p>
            <a:pPr marL="762000" lvl="2" indent="0">
              <a:buFont typeface="Times" pitchFamily="-111" charset="0"/>
              <a:buNone/>
            </a:pPr>
            <a:endParaRPr lang="nb-NO" altLang="nb-NO" sz="2000" b="1" dirty="0" smtClean="0"/>
          </a:p>
          <a:p>
            <a:pPr marL="762000" lvl="2" indent="0">
              <a:buNone/>
            </a:pPr>
            <a:r>
              <a:rPr lang="nb-NO" altLang="nb-NO" sz="2000" b="1" smtClean="0"/>
              <a:t>Helse- </a:t>
            </a:r>
            <a:r>
              <a:rPr lang="nb-NO" altLang="nb-NO" sz="2000" b="1" dirty="0"/>
              <a:t>og omsorgsfaglig samarbeidsutvalg (SU)</a:t>
            </a:r>
          </a:p>
          <a:p>
            <a:pPr marL="762000" lvl="2" indent="0">
              <a:buNone/>
            </a:pPr>
            <a:endParaRPr lang="nb-NO" altLang="nb-NO" sz="2000" dirty="0" smtClean="0"/>
          </a:p>
          <a:p>
            <a:pPr marL="762000" lvl="2" indent="0">
              <a:buNone/>
            </a:pPr>
            <a:r>
              <a:rPr lang="nb-NO" altLang="nb-NO" sz="2000" dirty="0" smtClean="0"/>
              <a:t>Prosjektet </a:t>
            </a:r>
            <a:r>
              <a:rPr lang="nb-NO" altLang="nb-NO" sz="2000" dirty="0"/>
              <a:t>også godkjent i direktørmøte </a:t>
            </a:r>
            <a:r>
              <a:rPr lang="nb-NO" altLang="nb-NO" sz="2000" dirty="0" smtClean="0"/>
              <a:t>for samhandling med AHUS 3 samarbeidende bydeler i Oslo, Grorud, Stovner, Alna</a:t>
            </a:r>
            <a:endParaRPr lang="nb-NO" altLang="nb-NO" sz="2000" dirty="0"/>
          </a:p>
          <a:p>
            <a:pPr marL="762000" lvl="2" indent="0">
              <a:buNone/>
            </a:pPr>
            <a:endParaRPr lang="nb-NO" altLang="nb-NO" sz="2000" dirty="0" smtClean="0"/>
          </a:p>
          <a:p>
            <a:pPr marL="762000" lvl="2" indent="0">
              <a:buNone/>
            </a:pPr>
            <a:r>
              <a:rPr lang="nb-NO" altLang="nb-NO" sz="2000" dirty="0" smtClean="0"/>
              <a:t>Prosjektet godkjent i samarbeidsforum for </a:t>
            </a:r>
            <a:r>
              <a:rPr lang="nb-NO" altLang="nb-NO" sz="2000" dirty="0"/>
              <a:t>avdelings og fagsjefer (SF), </a:t>
            </a:r>
            <a:r>
              <a:rPr lang="nb-NO" altLang="nb-NO" sz="2000" dirty="0" smtClean="0"/>
              <a:t>Oslo/AHUS</a:t>
            </a:r>
            <a:endParaRPr lang="nb-NO" altLang="nb-NO" sz="2000" dirty="0"/>
          </a:p>
          <a:p>
            <a:pPr marL="762000" lvl="2" indent="0">
              <a:buNone/>
            </a:pPr>
            <a:endParaRPr lang="nb-NO" altLang="nb-NO" sz="2000" dirty="0" smtClean="0"/>
          </a:p>
          <a:p>
            <a:pPr marL="762000" lvl="2" indent="0">
              <a:buNone/>
            </a:pPr>
            <a:r>
              <a:rPr lang="nb-NO" altLang="nb-NO" sz="2000" dirty="0" smtClean="0"/>
              <a:t>Prosjektet er </a:t>
            </a:r>
            <a:r>
              <a:rPr lang="nb-NO" altLang="nb-NO" sz="2000" dirty="0"/>
              <a:t>avklart med fagforum for IKT.</a:t>
            </a:r>
          </a:p>
          <a:p>
            <a:pPr marL="762000" lvl="2" indent="0">
              <a:buFont typeface="Times" pitchFamily="-111" charset="0"/>
              <a:buNone/>
            </a:pPr>
            <a:endParaRPr lang="nb-NO" altLang="nb-NO" sz="2000" b="1" dirty="0" smtClean="0"/>
          </a:p>
          <a:p>
            <a:pPr marL="762000" lvl="2" indent="0">
              <a:buFont typeface="Times" pitchFamily="-111" charset="0"/>
              <a:buNone/>
            </a:pPr>
            <a:r>
              <a:rPr lang="nb-NO" altLang="nb-NO" sz="2000" dirty="0" smtClean="0"/>
              <a:t>For delavtale 10 Forebygging se:</a:t>
            </a:r>
          </a:p>
          <a:p>
            <a:pPr marL="762000" lvl="2" indent="0">
              <a:buFont typeface="Times" pitchFamily="-111" charset="0"/>
              <a:buNone/>
            </a:pPr>
            <a:r>
              <a:rPr lang="nb-NO" altLang="nb-NO" sz="2000" dirty="0" smtClean="0">
                <a:hlinkClick r:id="rId3"/>
              </a:rPr>
              <a:t>https://www.ahus.no/fag-og-forskning/samhandling</a:t>
            </a:r>
            <a:endParaRPr lang="nb-NO" altLang="nb-NO" sz="2000" dirty="0" smtClean="0"/>
          </a:p>
          <a:p>
            <a:pPr marL="762000" lvl="2" indent="0">
              <a:buFont typeface="Times" pitchFamily="-111" charset="0"/>
              <a:buNone/>
            </a:pPr>
            <a:endParaRPr lang="nb-NO" altLang="nb-NO" sz="2000" dirty="0" smtClean="0"/>
          </a:p>
        </p:txBody>
      </p:sp>
    </p:spTree>
    <p:extLst>
      <p:ext uri="{BB962C8B-B14F-4D97-AF65-F5344CB8AC3E}">
        <p14:creationId xmlns:p14="http://schemas.microsoft.com/office/powerpoint/2010/main" val="85828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kstSylinder 6"/>
          <p:cNvSpPr txBox="1">
            <a:spLocks noChangeArrowheads="1"/>
          </p:cNvSpPr>
          <p:nvPr/>
        </p:nvSpPr>
        <p:spPr bwMode="auto">
          <a:xfrm>
            <a:off x="4946650" y="6492875"/>
            <a:ext cx="185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6147" name="Tittel 1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15000"/>
              </a:lnSpc>
              <a:buFontTx/>
              <a:buNone/>
            </a:pPr>
            <a:endParaRPr lang="en-US" altLang="en-US" sz="2800"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148" name="Plassholder for innhold 2"/>
          <p:cNvSpPr>
            <a:spLocks/>
          </p:cNvSpPr>
          <p:nvPr/>
        </p:nvSpPr>
        <p:spPr bwMode="auto">
          <a:xfrm>
            <a:off x="1619250" y="2060575"/>
            <a:ext cx="7294563" cy="351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30000"/>
              </a:spcBef>
              <a:buFont typeface="Times" pitchFamily="-111" charset="0"/>
              <a:buNone/>
            </a:pPr>
            <a:endParaRPr lang="nb-NO" altLang="en-US" sz="1400">
              <a:latin typeface="Arial" charset="0"/>
            </a:endParaRPr>
          </a:p>
          <a:p>
            <a:pPr lvl="1">
              <a:lnSpc>
                <a:spcPct val="115000"/>
              </a:lnSpc>
              <a:buFont typeface="Arial" charset="0"/>
              <a:buNone/>
            </a:pPr>
            <a:endParaRPr lang="en-US" altLang="en-US" sz="1400">
              <a:latin typeface="Arial" charset="0"/>
            </a:endParaRPr>
          </a:p>
          <a:p>
            <a:endParaRPr lang="en-US" alt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149" name="Plassholder for lysbildenumm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914400" y="6497638"/>
            <a:ext cx="304800" cy="284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F687BCE-A301-4EAB-BAD5-7FFDDC174AA2}" type="slidenum">
              <a:rPr lang="nb-NO" altLang="nb-NO" sz="800"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nb-NO" altLang="nb-NO" sz="800">
              <a:latin typeface="Arial" charset="0"/>
            </a:endParaRPr>
          </a:p>
        </p:txBody>
      </p:sp>
      <p:sp>
        <p:nvSpPr>
          <p:cNvPr id="6150" name="TekstSylinder 1"/>
          <p:cNvSpPr txBox="1">
            <a:spLocks noChangeArrowheads="1"/>
          </p:cNvSpPr>
          <p:nvPr/>
        </p:nvSpPr>
        <p:spPr bwMode="auto">
          <a:xfrm>
            <a:off x="7938" y="7938"/>
            <a:ext cx="89281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nb-NO" altLang="nb-NO" b="1" dirty="0" smtClean="0">
                <a:ea typeface="Calibri" pitchFamily="34" charset="0"/>
                <a:cs typeface="Calibri" pitchFamily="34" charset="0"/>
              </a:rPr>
              <a:t>Prosjektet gjennomføring</a:t>
            </a:r>
            <a:endParaRPr lang="nb-NO" altLang="nb-NO" dirty="0" smtClean="0"/>
          </a:p>
        </p:txBody>
      </p:sp>
      <p:sp>
        <p:nvSpPr>
          <p:cNvPr id="6156" name="TekstSylinder 6"/>
          <p:cNvSpPr txBox="1">
            <a:spLocks noChangeArrowheads="1"/>
          </p:cNvSpPr>
          <p:nvPr/>
        </p:nvSpPr>
        <p:spPr bwMode="auto">
          <a:xfrm>
            <a:off x="323528" y="764704"/>
            <a:ext cx="8897938" cy="4690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nb-NO" altLang="nb-NO" sz="1800" dirty="0" smtClean="0">
                <a:ea typeface="Calibri" pitchFamily="34" charset="0"/>
                <a:cs typeface="Calibri" pitchFamily="34" charset="0"/>
              </a:rPr>
              <a:t>Gjennomført 3 workshop 2016</a:t>
            </a:r>
          </a:p>
          <a:p>
            <a:pPr lvl="1"/>
            <a:r>
              <a:rPr lang="nb-NO" sz="1800" dirty="0" smtClean="0"/>
              <a:t>Follo</a:t>
            </a:r>
            <a:r>
              <a:rPr lang="nb-NO" sz="1800" dirty="0"/>
              <a:t>: Tirsdag </a:t>
            </a:r>
            <a:r>
              <a:rPr lang="nb-NO" sz="1800" dirty="0" smtClean="0"/>
              <a:t>22.11 </a:t>
            </a:r>
            <a:r>
              <a:rPr lang="nb-NO" sz="1800" dirty="0"/>
              <a:t>på Moer Sykehjem i </a:t>
            </a:r>
            <a:r>
              <a:rPr lang="nb-NO" sz="1800" dirty="0" smtClean="0"/>
              <a:t>Ås</a:t>
            </a:r>
            <a:endParaRPr lang="nb-NO" sz="1800" dirty="0"/>
          </a:p>
          <a:p>
            <a:pPr lvl="1"/>
            <a:r>
              <a:rPr lang="nb-NO" sz="1800" dirty="0"/>
              <a:t>Øvre Romerike: Tirsdag </a:t>
            </a:r>
            <a:r>
              <a:rPr lang="nb-NO" sz="1800" dirty="0" smtClean="0"/>
              <a:t>29.11 Gjerdrum kulturhus</a:t>
            </a:r>
            <a:endParaRPr lang="nb-NO" sz="1800" dirty="0"/>
          </a:p>
          <a:p>
            <a:pPr lvl="1"/>
            <a:r>
              <a:rPr lang="nb-NO" sz="1800" dirty="0" smtClean="0"/>
              <a:t>Nedre </a:t>
            </a:r>
            <a:r>
              <a:rPr lang="nb-NO" sz="1800" dirty="0"/>
              <a:t>Romerike: Onsdag </a:t>
            </a:r>
            <a:r>
              <a:rPr lang="nb-NO" sz="1800" dirty="0" smtClean="0"/>
              <a:t>30.11 Rælingen rådhus</a:t>
            </a:r>
            <a:endParaRPr lang="nb-NO" altLang="nb-NO" sz="1800" dirty="0" smtClean="0">
              <a:ea typeface="Calibri" pitchFamily="34" charset="0"/>
              <a:cs typeface="Calibri" pitchFamily="34" charset="0"/>
            </a:endParaRPr>
          </a:p>
          <a:p>
            <a:pPr marL="342900" indent="-342900">
              <a:spcBef>
                <a:spcPct val="0"/>
              </a:spcBef>
              <a:defRPr/>
            </a:pPr>
            <a:endParaRPr lang="nb-NO" altLang="nb-NO" sz="1800" dirty="0" smtClean="0">
              <a:ea typeface="Calibri" pitchFamily="34" charset="0"/>
              <a:cs typeface="Calibri" pitchFamily="34" charset="0"/>
            </a:endParaRPr>
          </a:p>
          <a:p>
            <a:pPr marL="342900" indent="-342900">
              <a:spcBef>
                <a:spcPct val="0"/>
              </a:spcBef>
              <a:defRPr/>
            </a:pPr>
            <a:r>
              <a:rPr lang="nb-NO" altLang="nb-NO" sz="1800" dirty="0" smtClean="0">
                <a:ea typeface="Calibri" pitchFamily="34" charset="0"/>
                <a:cs typeface="Calibri" pitchFamily="34" charset="0"/>
              </a:rPr>
              <a:t>Utvikling av elektronisk skjema i DIPS ble utført i samarbeid med </a:t>
            </a:r>
            <a:r>
              <a:rPr lang="nb-NO" altLang="nb-NO" sz="1800" dirty="0" err="1" smtClean="0">
                <a:ea typeface="Calibri" pitchFamily="34" charset="0"/>
                <a:cs typeface="Calibri" pitchFamily="34" charset="0"/>
              </a:rPr>
              <a:t>BarnsBeste</a:t>
            </a:r>
            <a:r>
              <a:rPr lang="nb-NO" altLang="nb-NO" sz="1800" dirty="0" smtClean="0">
                <a:ea typeface="Calibri" pitchFamily="34" charset="0"/>
                <a:cs typeface="Calibri" pitchFamily="34" charset="0"/>
              </a:rPr>
              <a:t>, og IKT Fagforum</a:t>
            </a:r>
          </a:p>
          <a:p>
            <a:pPr marL="1085850" lvl="1" indent="-342900">
              <a:spcBef>
                <a:spcPct val="0"/>
              </a:spcBef>
              <a:defRPr/>
            </a:pPr>
            <a:r>
              <a:rPr lang="nb-NO" sz="1800" dirty="0" smtClean="0">
                <a:cs typeface="Calibri" pitchFamily="34" charset="0"/>
              </a:rPr>
              <a:t>Skjema har blitt godkjent av f</a:t>
            </a:r>
            <a:r>
              <a:rPr lang="nb-NO" sz="1800" dirty="0" smtClean="0"/>
              <a:t>agnettverk </a:t>
            </a:r>
            <a:r>
              <a:rPr lang="nb-NO" sz="1800" dirty="0"/>
              <a:t>Regional EPJ </a:t>
            </a:r>
            <a:r>
              <a:rPr lang="nb-NO" sz="1800" dirty="0" smtClean="0">
                <a:cs typeface="Calibri" pitchFamily="34" charset="0"/>
              </a:rPr>
              <a:t>som r</a:t>
            </a:r>
            <a:r>
              <a:rPr lang="nb-NO" sz="1800" dirty="0" smtClean="0"/>
              <a:t>egional standard </a:t>
            </a:r>
            <a:r>
              <a:rPr lang="nb-NO" sz="1800" dirty="0"/>
              <a:t>i </a:t>
            </a:r>
            <a:r>
              <a:rPr lang="nb-NO" sz="1800" dirty="0" smtClean="0"/>
              <a:t>Helse </a:t>
            </a:r>
            <a:r>
              <a:rPr lang="nb-NO" sz="1800" dirty="0"/>
              <a:t>Sør-Øst </a:t>
            </a:r>
            <a:r>
              <a:rPr lang="nb-NO" altLang="nb-NO" sz="1800" dirty="0" smtClean="0">
                <a:ea typeface="Calibri" pitchFamily="34" charset="0"/>
                <a:cs typeface="Calibri" pitchFamily="34" charset="0"/>
              </a:rPr>
              <a:t>DIPS </a:t>
            </a:r>
          </a:p>
          <a:p>
            <a:pPr marL="1085850" lvl="1" indent="-342900">
              <a:spcBef>
                <a:spcPct val="0"/>
              </a:spcBef>
              <a:defRPr/>
            </a:pPr>
            <a:r>
              <a:rPr lang="nb-NO" sz="1800" dirty="0">
                <a:cs typeface="Calibri" panose="020F0502020204030204" pitchFamily="34" charset="0"/>
              </a:rPr>
              <a:t>E-Melding kjørt i produksjon 5.5.2017</a:t>
            </a:r>
          </a:p>
          <a:p>
            <a:pPr marL="1085850" lvl="1" indent="-342900">
              <a:spcBef>
                <a:spcPct val="0"/>
              </a:spcBef>
              <a:defRPr/>
            </a:pPr>
            <a:endParaRPr lang="nb-NO" altLang="nb-NO" sz="1800" dirty="0" smtClean="0">
              <a:ea typeface="Calibri" pitchFamily="34" charset="0"/>
              <a:cs typeface="Calibri" pitchFamily="34" charset="0"/>
            </a:endParaRPr>
          </a:p>
          <a:p>
            <a:pPr marL="342900" indent="-342900">
              <a:spcBef>
                <a:spcPct val="0"/>
              </a:spcBef>
              <a:defRPr/>
            </a:pPr>
            <a:r>
              <a:rPr lang="nb-NO" altLang="nb-NO" sz="1800" dirty="0" smtClean="0">
                <a:ea typeface="Calibri" pitchFamily="34" charset="0"/>
                <a:cs typeface="Calibri" pitchFamily="34" charset="0"/>
              </a:rPr>
              <a:t>Pilot kommuner og avdelinger på </a:t>
            </a:r>
            <a:r>
              <a:rPr lang="nb-NO" altLang="nb-NO" sz="1800" dirty="0" err="1" smtClean="0">
                <a:ea typeface="Calibri" pitchFamily="34" charset="0"/>
                <a:cs typeface="Calibri" pitchFamily="34" charset="0"/>
              </a:rPr>
              <a:t>Ahus</a:t>
            </a:r>
            <a:r>
              <a:rPr lang="nb-NO" altLang="nb-NO" sz="1800" dirty="0" smtClean="0">
                <a:ea typeface="Calibri" pitchFamily="34" charset="0"/>
                <a:cs typeface="Calibri" pitchFamily="34" charset="0"/>
              </a:rPr>
              <a:t> valgt slik at alle EPJ fagsystemer i de ulike kommunene var representert i prosjektet</a:t>
            </a:r>
          </a:p>
          <a:p>
            <a:pPr marL="342900" indent="-342900">
              <a:spcBef>
                <a:spcPct val="0"/>
              </a:spcBef>
              <a:defRPr/>
            </a:pPr>
            <a:endParaRPr lang="nb-NO" altLang="nb-NO" sz="1800" dirty="0">
              <a:ea typeface="Calibri" pitchFamily="34" charset="0"/>
              <a:cs typeface="Calibri" pitchFamily="34" charset="0"/>
            </a:endParaRPr>
          </a:p>
          <a:p>
            <a:pPr marL="342900" indent="-342900">
              <a:spcBef>
                <a:spcPct val="0"/>
              </a:spcBef>
              <a:defRPr/>
            </a:pPr>
            <a:r>
              <a:rPr lang="nb-NO" altLang="nb-NO" sz="1800" dirty="0" smtClean="0">
                <a:ea typeface="Calibri" pitchFamily="34" charset="0"/>
                <a:cs typeface="Calibri" pitchFamily="34" charset="0"/>
              </a:rPr>
              <a:t>Prosjektperioden 15.8-15.11</a:t>
            </a:r>
          </a:p>
          <a:p>
            <a:pPr marL="342900" indent="-342900">
              <a:spcBef>
                <a:spcPct val="0"/>
              </a:spcBef>
              <a:defRPr/>
            </a:pPr>
            <a:endParaRPr lang="nb-NO" altLang="nb-NO" sz="1800" dirty="0" smtClean="0"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48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kstSylinder 6"/>
          <p:cNvSpPr txBox="1">
            <a:spLocks noChangeArrowheads="1"/>
          </p:cNvSpPr>
          <p:nvPr/>
        </p:nvSpPr>
        <p:spPr bwMode="auto">
          <a:xfrm>
            <a:off x="4946650" y="6492875"/>
            <a:ext cx="185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6147" name="Tittel 1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15000"/>
              </a:lnSpc>
              <a:buFontTx/>
              <a:buNone/>
            </a:pPr>
            <a:endParaRPr lang="en-US" altLang="en-US" sz="2800"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148" name="Plassholder for innhold 2"/>
          <p:cNvSpPr>
            <a:spLocks/>
          </p:cNvSpPr>
          <p:nvPr/>
        </p:nvSpPr>
        <p:spPr bwMode="auto">
          <a:xfrm>
            <a:off x="1619250" y="2060575"/>
            <a:ext cx="7294563" cy="351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30000"/>
              </a:spcBef>
              <a:buFont typeface="Times" pitchFamily="-111" charset="0"/>
              <a:buNone/>
            </a:pPr>
            <a:endParaRPr lang="nb-NO" altLang="en-US" sz="1400">
              <a:latin typeface="Arial" charset="0"/>
            </a:endParaRPr>
          </a:p>
          <a:p>
            <a:pPr lvl="1">
              <a:lnSpc>
                <a:spcPct val="115000"/>
              </a:lnSpc>
              <a:buFont typeface="Arial" charset="0"/>
              <a:buNone/>
            </a:pPr>
            <a:endParaRPr lang="en-US" altLang="en-US" sz="1400">
              <a:latin typeface="Arial" charset="0"/>
            </a:endParaRPr>
          </a:p>
          <a:p>
            <a:endParaRPr lang="en-US" alt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150" name="TekstSylinder 1"/>
          <p:cNvSpPr txBox="1">
            <a:spLocks noChangeArrowheads="1"/>
          </p:cNvSpPr>
          <p:nvPr/>
        </p:nvSpPr>
        <p:spPr bwMode="auto">
          <a:xfrm>
            <a:off x="7938" y="7938"/>
            <a:ext cx="89281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nb-NO" altLang="nb-NO" b="1" dirty="0" smtClean="0">
                <a:ea typeface="Calibri" pitchFamily="34" charset="0"/>
                <a:cs typeface="Calibri" pitchFamily="34" charset="0"/>
              </a:rPr>
              <a:t>Besluttet </a:t>
            </a:r>
            <a:r>
              <a:rPr lang="nb-NO" altLang="nb-NO" sz="4000" b="1" dirty="0">
                <a:ea typeface="Calibri" pitchFamily="34" charset="0"/>
                <a:cs typeface="Calibri" pitchFamily="34" charset="0"/>
              </a:rPr>
              <a:t>ett</a:t>
            </a:r>
            <a:r>
              <a:rPr lang="nb-NO" altLang="nb-NO" b="1" dirty="0">
                <a:ea typeface="Calibri" pitchFamily="34" charset="0"/>
                <a:cs typeface="Calibri" pitchFamily="34" charset="0"/>
              </a:rPr>
              <a:t> kontaktpunkt for systematisk </a:t>
            </a:r>
            <a:r>
              <a:rPr lang="nb-NO" altLang="nb-NO" b="1" dirty="0" smtClean="0">
                <a:ea typeface="Calibri" pitchFamily="34" charset="0"/>
                <a:cs typeface="Calibri" pitchFamily="34" charset="0"/>
              </a:rPr>
              <a:t>samhandling om barn som pårørende</a:t>
            </a:r>
          </a:p>
          <a:p>
            <a:pPr>
              <a:spcBef>
                <a:spcPct val="0"/>
              </a:spcBef>
              <a:buNone/>
              <a:defRPr/>
            </a:pPr>
            <a:endParaRPr lang="nb-NO" altLang="nb-NO" b="1" dirty="0" smtClean="0">
              <a:ea typeface="Calibri" pitchFamily="34" charset="0"/>
              <a:cs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nb-NO" altLang="nb-NO" b="1" dirty="0" smtClean="0">
                <a:ea typeface="Calibri" pitchFamily="34" charset="0"/>
                <a:cs typeface="Calibri" pitchFamily="34" charset="0"/>
              </a:rPr>
              <a:t>S</a:t>
            </a:r>
            <a:r>
              <a:rPr lang="nb-NO" altLang="nb-NO" dirty="0" smtClean="0">
                <a:ea typeface="Calibri" pitchFamily="34" charset="0"/>
                <a:cs typeface="Calibri" pitchFamily="34" charset="0"/>
              </a:rPr>
              <a:t>aksbehandler </a:t>
            </a:r>
            <a:r>
              <a:rPr lang="nb-NO" altLang="nb-NO" dirty="0">
                <a:ea typeface="Calibri" pitchFamily="34" charset="0"/>
                <a:cs typeface="Calibri" pitchFamily="34" charset="0"/>
              </a:rPr>
              <a:t>tjenesten/tjenestekontor/tildelingsenhet/koordinerende </a:t>
            </a:r>
            <a:r>
              <a:rPr lang="nb-NO" altLang="nb-NO" dirty="0" smtClean="0">
                <a:ea typeface="Calibri" pitchFamily="34" charset="0"/>
                <a:cs typeface="Calibri" pitchFamily="34" charset="0"/>
              </a:rPr>
              <a:t>enhet formidler informasjon videre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nb-NO" altLang="nb-NO" dirty="0" smtClean="0"/>
          </a:p>
        </p:txBody>
      </p:sp>
      <p:sp>
        <p:nvSpPr>
          <p:cNvPr id="3" name="Pil høyre 2"/>
          <p:cNvSpPr/>
          <p:nvPr/>
        </p:nvSpPr>
        <p:spPr>
          <a:xfrm>
            <a:off x="0" y="2060575"/>
            <a:ext cx="3787775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4" name="Pil venstre 3"/>
          <p:cNvSpPr/>
          <p:nvPr/>
        </p:nvSpPr>
        <p:spPr>
          <a:xfrm>
            <a:off x="4697413" y="2060575"/>
            <a:ext cx="3989387" cy="4841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5" name="Skråkant 4"/>
          <p:cNvSpPr/>
          <p:nvPr/>
        </p:nvSpPr>
        <p:spPr>
          <a:xfrm>
            <a:off x="3732213" y="2060575"/>
            <a:ext cx="1042987" cy="104298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Melding</a:t>
            </a:r>
            <a:endParaRPr lang="nb-NO" sz="1200" dirty="0"/>
          </a:p>
        </p:txBody>
      </p:sp>
      <p:sp>
        <p:nvSpPr>
          <p:cNvPr id="6" name="Pil opp 5"/>
          <p:cNvSpPr/>
          <p:nvPr/>
        </p:nvSpPr>
        <p:spPr>
          <a:xfrm>
            <a:off x="4087812" y="3058409"/>
            <a:ext cx="484187" cy="1320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kstSylinder 6"/>
          <p:cNvSpPr txBox="1">
            <a:spLocks noChangeArrowheads="1"/>
          </p:cNvSpPr>
          <p:nvPr/>
        </p:nvSpPr>
        <p:spPr bwMode="auto">
          <a:xfrm>
            <a:off x="4946650" y="6492875"/>
            <a:ext cx="185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6147" name="Tittel 1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15000"/>
              </a:lnSpc>
              <a:buFontTx/>
              <a:buNone/>
            </a:pPr>
            <a:endParaRPr lang="en-US" altLang="en-US" sz="2800"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148" name="Plassholder for innhold 2"/>
          <p:cNvSpPr>
            <a:spLocks/>
          </p:cNvSpPr>
          <p:nvPr/>
        </p:nvSpPr>
        <p:spPr bwMode="auto">
          <a:xfrm>
            <a:off x="1619250" y="2060575"/>
            <a:ext cx="7294563" cy="351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30000"/>
              </a:spcBef>
              <a:buFont typeface="Times" pitchFamily="-111" charset="0"/>
              <a:buNone/>
            </a:pPr>
            <a:endParaRPr lang="nb-NO" altLang="en-US" sz="1400">
              <a:latin typeface="Arial" charset="0"/>
            </a:endParaRPr>
          </a:p>
          <a:p>
            <a:pPr lvl="1">
              <a:lnSpc>
                <a:spcPct val="115000"/>
              </a:lnSpc>
              <a:buFont typeface="Arial" charset="0"/>
              <a:buNone/>
            </a:pPr>
            <a:endParaRPr lang="en-US" altLang="en-US" sz="1400">
              <a:latin typeface="Arial" charset="0"/>
            </a:endParaRPr>
          </a:p>
          <a:p>
            <a:endParaRPr lang="en-US" alt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149" name="Plassholder for lysbildenumm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914400" y="6497638"/>
            <a:ext cx="304800" cy="284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F687BCE-A301-4EAB-BAD5-7FFDDC174AA2}" type="slidenum">
              <a:rPr lang="nb-NO" altLang="nb-NO" sz="800"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nb-NO" altLang="nb-NO" sz="800">
              <a:latin typeface="Arial" charset="0"/>
            </a:endParaRPr>
          </a:p>
        </p:txBody>
      </p:sp>
      <p:pic>
        <p:nvPicPr>
          <p:cNvPr id="18" name="Bild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559" y="34968"/>
            <a:ext cx="5476875" cy="6274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Sylinder 6"/>
          <p:cNvSpPr txBox="1"/>
          <p:nvPr/>
        </p:nvSpPr>
        <p:spPr>
          <a:xfrm>
            <a:off x="5413020" y="548680"/>
            <a:ext cx="3235886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8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Sendte skjemaer i pilot perioden</a:t>
            </a:r>
          </a:p>
          <a:p>
            <a:r>
              <a:rPr lang="nb-NO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Fra DPS til Follo: 9</a:t>
            </a:r>
          </a:p>
          <a:p>
            <a:r>
              <a:rPr lang="nb-NO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Fra Ara til Follo: 6</a:t>
            </a:r>
          </a:p>
          <a:p>
            <a:r>
              <a:rPr lang="nb-NO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Fra onkologisk/</a:t>
            </a:r>
          </a:p>
          <a:p>
            <a:r>
              <a:rPr lang="nb-NO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Hematologisk avdeling: 15</a:t>
            </a:r>
          </a:p>
          <a:p>
            <a:endParaRPr lang="nb-NO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Fra </a:t>
            </a:r>
            <a:r>
              <a:rPr lang="nb-NO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Nevroklinikken</a:t>
            </a:r>
            <a:r>
              <a:rPr lang="nb-NO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8</a:t>
            </a:r>
          </a:p>
          <a:p>
            <a:endParaRPr lang="nb-NO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Sum 38 skjema sendt i pilotperioden fra </a:t>
            </a:r>
          </a:p>
          <a:p>
            <a:r>
              <a:rPr lang="nb-NO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pilotavdelinger</a:t>
            </a:r>
          </a:p>
          <a:p>
            <a:endParaRPr lang="nb-NO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b-NO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(DIPS rapport D-7184)</a:t>
            </a:r>
            <a:endParaRPr lang="nb-NO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86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lot prosjekt bsp systematisk samhandling">
  <a:themeElements>
    <a:clrScheme name="Ahus pp mal norsk 9">
      <a:dk1>
        <a:srgbClr val="00368B"/>
      </a:dk1>
      <a:lt1>
        <a:srgbClr val="FFFFFF"/>
      </a:lt1>
      <a:dk2>
        <a:srgbClr val="00368B"/>
      </a:dk2>
      <a:lt2>
        <a:srgbClr val="7F7F7F"/>
      </a:lt2>
      <a:accent1>
        <a:srgbClr val="7FAAE2"/>
      </a:accent1>
      <a:accent2>
        <a:srgbClr val="E19900"/>
      </a:accent2>
      <a:accent3>
        <a:srgbClr val="FFFFFF"/>
      </a:accent3>
      <a:accent4>
        <a:srgbClr val="002D76"/>
      </a:accent4>
      <a:accent5>
        <a:srgbClr val="C0D2EE"/>
      </a:accent5>
      <a:accent6>
        <a:srgbClr val="CC8A00"/>
      </a:accent6>
      <a:hlink>
        <a:srgbClr val="86A195"/>
      </a:hlink>
      <a:folHlink>
        <a:srgbClr val="F0EFD8"/>
      </a:folHlink>
    </a:clrScheme>
    <a:fontScheme name="Ahus pp mal nors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hus pp mal norsk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hus pp mal norsk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hus pp mal norsk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hus pp mal norsk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hus pp mal nors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hus pp mal nors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hus pp mal nors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hus pp mal norsk 8">
        <a:dk1>
          <a:srgbClr val="00368B"/>
        </a:dk1>
        <a:lt1>
          <a:srgbClr val="FFFFFF"/>
        </a:lt1>
        <a:dk2>
          <a:srgbClr val="00368B"/>
        </a:dk2>
        <a:lt2>
          <a:srgbClr val="7F7F7F"/>
        </a:lt2>
        <a:accent1>
          <a:srgbClr val="7FAAE2"/>
        </a:accent1>
        <a:accent2>
          <a:srgbClr val="E19900"/>
        </a:accent2>
        <a:accent3>
          <a:srgbClr val="FFFFFF"/>
        </a:accent3>
        <a:accent4>
          <a:srgbClr val="002D76"/>
        </a:accent4>
        <a:accent5>
          <a:srgbClr val="C0D2EE"/>
        </a:accent5>
        <a:accent6>
          <a:srgbClr val="CC8A00"/>
        </a:accent6>
        <a:hlink>
          <a:srgbClr val="E1CAA7"/>
        </a:hlink>
        <a:folHlink>
          <a:srgbClr val="86A19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hus pp mal norsk 9">
        <a:dk1>
          <a:srgbClr val="00368B"/>
        </a:dk1>
        <a:lt1>
          <a:srgbClr val="FFFFFF"/>
        </a:lt1>
        <a:dk2>
          <a:srgbClr val="00368B"/>
        </a:dk2>
        <a:lt2>
          <a:srgbClr val="7F7F7F"/>
        </a:lt2>
        <a:accent1>
          <a:srgbClr val="7FAAE2"/>
        </a:accent1>
        <a:accent2>
          <a:srgbClr val="E19900"/>
        </a:accent2>
        <a:accent3>
          <a:srgbClr val="FFFFFF"/>
        </a:accent3>
        <a:accent4>
          <a:srgbClr val="002D76"/>
        </a:accent4>
        <a:accent5>
          <a:srgbClr val="C0D2EE"/>
        </a:accent5>
        <a:accent6>
          <a:srgbClr val="CC8A00"/>
        </a:accent6>
        <a:hlink>
          <a:srgbClr val="86A195"/>
        </a:hlink>
        <a:folHlink>
          <a:srgbClr val="F0EFD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368B"/>
      </a:dk1>
      <a:lt1>
        <a:srgbClr val="FFFFFF"/>
      </a:lt1>
      <a:dk2>
        <a:srgbClr val="00368B"/>
      </a:dk2>
      <a:lt2>
        <a:srgbClr val="7F7F7F"/>
      </a:lt2>
      <a:accent1>
        <a:srgbClr val="7FAAE2"/>
      </a:accent1>
      <a:accent2>
        <a:srgbClr val="E19900"/>
      </a:accent2>
      <a:accent3>
        <a:srgbClr val="FFFFFF"/>
      </a:accent3>
      <a:accent4>
        <a:srgbClr val="002D76"/>
      </a:accent4>
      <a:accent5>
        <a:srgbClr val="C0D2EE"/>
      </a:accent5>
      <a:accent6>
        <a:srgbClr val="CC8A00"/>
      </a:accent6>
      <a:hlink>
        <a:srgbClr val="E1CAA7"/>
      </a:hlink>
      <a:folHlink>
        <a:srgbClr val="86A19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368B"/>
      </a:dk1>
      <a:lt1>
        <a:srgbClr val="FFFFFF"/>
      </a:lt1>
      <a:dk2>
        <a:srgbClr val="00368B"/>
      </a:dk2>
      <a:lt2>
        <a:srgbClr val="7F7F7F"/>
      </a:lt2>
      <a:accent1>
        <a:srgbClr val="7FAAE2"/>
      </a:accent1>
      <a:accent2>
        <a:srgbClr val="E19900"/>
      </a:accent2>
      <a:accent3>
        <a:srgbClr val="FFFFFF"/>
      </a:accent3>
      <a:accent4>
        <a:srgbClr val="002D76"/>
      </a:accent4>
      <a:accent5>
        <a:srgbClr val="C0D2EE"/>
      </a:accent5>
      <a:accent6>
        <a:srgbClr val="CC8A00"/>
      </a:accent6>
      <a:hlink>
        <a:srgbClr val="E1CAA7"/>
      </a:hlink>
      <a:folHlink>
        <a:srgbClr val="86A19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pilot prosjekt bsp systematisk samhandling</Template>
  <TotalTime>208</TotalTime>
  <Words>701</Words>
  <Application>Microsoft Office PowerPoint</Application>
  <PresentationFormat>Skjermfremvisning (4:3)</PresentationFormat>
  <Paragraphs>123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9" baseType="lpstr">
      <vt:lpstr>pilot prosjekt bsp systematisk samhandling</vt:lpstr>
      <vt:lpstr>PowerPoint-presentasjon</vt:lpstr>
      <vt:lpstr>Bakgrunnsdata Resultater fra multisenterstudie IS-0522 /15</vt:lpstr>
      <vt:lpstr>IS-0522 /15</vt:lpstr>
      <vt:lpstr>Prosjekt elektronisk samhandling med kommunene når barn er pårørende  er basert på konklusjoner fra FOU rapport (Ruud, T. m.fl. 11/2015)</vt:lpstr>
      <vt:lpstr>Forankring av prosjektet</vt:lpstr>
      <vt:lpstr>PowerPoint-presentasjon</vt:lpstr>
      <vt:lpstr>PowerPoint-presentasjon</vt:lpstr>
      <vt:lpstr>PowerPoint-presentasjon</vt:lpstr>
    </vt:vector>
  </TitlesOfParts>
  <Company>Helse Sør-Øst RHF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Tove Bergh</dc:creator>
  <cp:lastModifiedBy>Tove Bergh</cp:lastModifiedBy>
  <cp:revision>22</cp:revision>
  <cp:lastPrinted>2016-02-05T13:09:17Z</cp:lastPrinted>
  <dcterms:created xsi:type="dcterms:W3CDTF">2017-11-20T14:28:17Z</dcterms:created>
  <dcterms:modified xsi:type="dcterms:W3CDTF">2017-12-06T13:06:38Z</dcterms:modified>
</cp:coreProperties>
</file>