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5199975" cy="34559875"/>
  <p:notesSz cx="6858000" cy="9144000"/>
  <p:defaultTextStyle>
    <a:defPPr>
      <a:defRPr lang="nb-NO"/>
    </a:defPPr>
    <a:lvl1pPr marL="0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1pPr>
    <a:lvl2pPr marL="1496876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2pPr>
    <a:lvl3pPr marL="2993752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3pPr>
    <a:lvl4pPr marL="4490628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4pPr>
    <a:lvl5pPr marL="5987503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5pPr>
    <a:lvl6pPr marL="7484376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6pPr>
    <a:lvl7pPr marL="8981252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7pPr>
    <a:lvl8pPr marL="10478128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8pPr>
    <a:lvl9pPr marL="11975003" algn="l" defTabSz="2993752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8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EB"/>
    <a:srgbClr val="FFF4E0"/>
    <a:srgbClr val="FEE9DD"/>
    <a:srgbClr val="F5E6EB"/>
    <a:srgbClr val="EBE6F3"/>
    <a:srgbClr val="D5EEF6"/>
    <a:srgbClr val="006651"/>
    <a:srgbClr val="FBB04C"/>
    <a:srgbClr val="832D42"/>
    <a:srgbClr val="543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 showGuides="1">
      <p:cViewPr>
        <p:scale>
          <a:sx n="35" d="100"/>
          <a:sy n="35" d="100"/>
        </p:scale>
        <p:origin x="198" y="24"/>
      </p:cViewPr>
      <p:guideLst>
        <p:guide orient="horz" pos="1088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ta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10608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lakat #2">
    <p:bg>
      <p:bgPr>
        <a:solidFill>
          <a:srgbClr val="FE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141209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laktat #1">
    <p:bg>
      <p:bgPr>
        <a:solidFill>
          <a:srgbClr val="FFF4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117610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lakat #2">
    <p:bg>
      <p:bgPr>
        <a:solidFill>
          <a:srgbClr val="FFF4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230799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laktat #1">
    <p:bg>
      <p:bgPr>
        <a:solidFill>
          <a:srgbClr val="E8F4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2067275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lakat #2">
    <p:bg>
      <p:bgPr>
        <a:solidFill>
          <a:srgbClr val="E8F4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232220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282927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ktat #1">
    <p:bg>
      <p:bgPr>
        <a:solidFill>
          <a:srgbClr val="D5EE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285226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kat #2">
    <p:bg>
      <p:bgPr>
        <a:solidFill>
          <a:srgbClr val="D5EE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49668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ktat #1">
    <p:bg>
      <p:bgPr>
        <a:solidFill>
          <a:srgbClr val="EBE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413400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kat #2">
    <p:bg>
      <p:bgPr>
        <a:solidFill>
          <a:srgbClr val="EBE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18223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laktat #1">
    <p:bg>
      <p:bgPr>
        <a:solidFill>
          <a:srgbClr val="F5E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268371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lakat #2">
    <p:bg>
      <p:bgPr>
        <a:solidFill>
          <a:srgbClr val="F5E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xmlns="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7489" y="10856342"/>
            <a:ext cx="20881323" cy="9981658"/>
          </a:xfrm>
          <a:custGeom>
            <a:avLst/>
            <a:gdLst>
              <a:gd name="connsiteX0" fmla="*/ 1976875 w 20881323"/>
              <a:gd name="connsiteY0" fmla="*/ 0 h 9981658"/>
              <a:gd name="connsiteX1" fmla="*/ 18904451 w 20881323"/>
              <a:gd name="connsiteY1" fmla="*/ 0 h 9981658"/>
              <a:gd name="connsiteX2" fmla="*/ 20881323 w 20881323"/>
              <a:gd name="connsiteY2" fmla="*/ 1976874 h 9981658"/>
              <a:gd name="connsiteX3" fmla="*/ 20881323 w 20881323"/>
              <a:gd name="connsiteY3" fmla="*/ 8004782 h 9981658"/>
              <a:gd name="connsiteX4" fmla="*/ 18904451 w 20881323"/>
              <a:gd name="connsiteY4" fmla="*/ 9981658 h 9981658"/>
              <a:gd name="connsiteX5" fmla="*/ 1976875 w 20881323"/>
              <a:gd name="connsiteY5" fmla="*/ 9981658 h 9981658"/>
              <a:gd name="connsiteX6" fmla="*/ 0 w 20881323"/>
              <a:gd name="connsiteY6" fmla="*/ 8004782 h 9981658"/>
              <a:gd name="connsiteX7" fmla="*/ 0 w 20881323"/>
              <a:gd name="connsiteY7" fmla="*/ 1976874 h 9981658"/>
              <a:gd name="connsiteX8" fmla="*/ 1976875 w 20881323"/>
              <a:gd name="connsiteY8" fmla="*/ 0 h 998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323" h="9981658">
                <a:moveTo>
                  <a:pt x="1976875" y="0"/>
                </a:moveTo>
                <a:lnTo>
                  <a:pt x="18904451" y="0"/>
                </a:lnTo>
                <a:cubicBezTo>
                  <a:pt x="19990239" y="0"/>
                  <a:pt x="20881199" y="877115"/>
                  <a:pt x="20881323" y="1976874"/>
                </a:cubicBezTo>
                <a:lnTo>
                  <a:pt x="20881323" y="8004782"/>
                </a:lnTo>
                <a:cubicBezTo>
                  <a:pt x="20881323" y="9090698"/>
                  <a:pt x="20004211" y="9981658"/>
                  <a:pt x="18904451" y="9981658"/>
                </a:cubicBezTo>
                <a:lnTo>
                  <a:pt x="1976875" y="9981658"/>
                </a:lnTo>
                <a:cubicBezTo>
                  <a:pt x="890960" y="9981658"/>
                  <a:pt x="0" y="9104542"/>
                  <a:pt x="0" y="8004782"/>
                </a:cubicBezTo>
                <a:lnTo>
                  <a:pt x="0" y="1976874"/>
                </a:lnTo>
                <a:cubicBezTo>
                  <a:pt x="0" y="890959"/>
                  <a:pt x="876988" y="0"/>
                  <a:pt x="19768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749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48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22009857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23681478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0270" y="28375513"/>
            <a:ext cx="20879432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0270" y="30004042"/>
            <a:ext cx="20879432" cy="1260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40599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laktat #1">
    <p:bg>
      <p:bgPr>
        <a:solidFill>
          <a:srgbClr val="FE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5A7D73B7-3EED-4351-989F-07D3FCDCC1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0271" y="10891362"/>
            <a:ext cx="9980234" cy="20880000"/>
          </a:xfrm>
          <a:custGeom>
            <a:avLst/>
            <a:gdLst>
              <a:gd name="connsiteX0" fmla="*/ 1976233 w 9980234"/>
              <a:gd name="connsiteY0" fmla="*/ 0 h 20880000"/>
              <a:gd name="connsiteX1" fmla="*/ 8005269 w 9980234"/>
              <a:gd name="connsiteY1" fmla="*/ 0 h 20880000"/>
              <a:gd name="connsiteX2" fmla="*/ 9980233 w 9980234"/>
              <a:gd name="connsiteY2" fmla="*/ 1976234 h 20880000"/>
              <a:gd name="connsiteX3" fmla="*/ 9980233 w 9980234"/>
              <a:gd name="connsiteY3" fmla="*/ 18903766 h 20880000"/>
              <a:gd name="connsiteX4" fmla="*/ 8004000 w 9980234"/>
              <a:gd name="connsiteY4" fmla="*/ 20880000 h 20880000"/>
              <a:gd name="connsiteX5" fmla="*/ 1976233 w 9980234"/>
              <a:gd name="connsiteY5" fmla="*/ 20880000 h 20880000"/>
              <a:gd name="connsiteX6" fmla="*/ 0 w 9980234"/>
              <a:gd name="connsiteY6" fmla="*/ 18903766 h 20880000"/>
              <a:gd name="connsiteX7" fmla="*/ 0 w 9980234"/>
              <a:gd name="connsiteY7" fmla="*/ 1976234 h 20880000"/>
              <a:gd name="connsiteX8" fmla="*/ 1976233 w 9980234"/>
              <a:gd name="connsiteY8" fmla="*/ 0 h 20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0234" h="20880000">
                <a:moveTo>
                  <a:pt x="1976233" y="0"/>
                </a:moveTo>
                <a:lnTo>
                  <a:pt x="8005269" y="0"/>
                </a:lnTo>
                <a:cubicBezTo>
                  <a:pt x="9091182" y="0"/>
                  <a:pt x="9981503" y="877620"/>
                  <a:pt x="9980233" y="1976234"/>
                </a:cubicBezTo>
                <a:lnTo>
                  <a:pt x="9980233" y="18903766"/>
                </a:lnTo>
                <a:cubicBezTo>
                  <a:pt x="9980233" y="19989680"/>
                  <a:pt x="9103882" y="20880000"/>
                  <a:pt x="8004000" y="20880000"/>
                </a:cubicBezTo>
                <a:lnTo>
                  <a:pt x="1976233" y="20880000"/>
                </a:lnTo>
                <a:cubicBezTo>
                  <a:pt x="890320" y="20880000"/>
                  <a:pt x="0" y="20003650"/>
                  <a:pt x="0" y="18903766"/>
                </a:cubicBezTo>
                <a:lnTo>
                  <a:pt x="0" y="1976234"/>
                </a:lnTo>
                <a:cubicBezTo>
                  <a:pt x="0" y="891591"/>
                  <a:pt x="877619" y="0"/>
                  <a:pt x="1976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0270" y="4228515"/>
            <a:ext cx="20882611" cy="2185214"/>
          </a:xfrm>
        </p:spPr>
        <p:txBody>
          <a:bodyPr/>
          <a:lstStyle>
            <a:lvl1pPr>
              <a:lnSpc>
                <a:spcPct val="100000"/>
              </a:lnSpc>
              <a:defRPr sz="14200" spc="140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xmlns="" id="{EF5454ED-CC65-4A90-91A5-F62C315773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0270" y="6730328"/>
            <a:ext cx="20882611" cy="29100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9455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xmlns="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51631" y="106667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xmlns="" id="{AC1D36E1-4F15-4523-B30F-3D7CB7DCC9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51630" y="123383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xmlns="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51630" y="17600949"/>
            <a:ext cx="9988073" cy="11387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xmlns="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51629" y="19272570"/>
            <a:ext cx="9988073" cy="3815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16" name="Plassholder for tekst 6">
            <a:extLst>
              <a:ext uri="{FF2B5EF4-FFF2-40B4-BE49-F238E27FC236}">
                <a16:creationId xmlns:a16="http://schemas.microsoft.com/office/drawing/2014/main" xmlns="" id="{57AC4472-DAF5-47E1-B80D-57831940B5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59471" y="24497460"/>
            <a:ext cx="9988073" cy="3416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740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Tittel kontaktinfo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xmlns="" id="{CAC7CF32-A6D1-4915-88ED-9049E3ACFF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59471" y="28373490"/>
            <a:ext cx="9988073" cy="33978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680" b="0" i="0" u="none" cap="none" spc="10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Kontaktinfo</a:t>
            </a:r>
          </a:p>
        </p:txBody>
      </p:sp>
    </p:spTree>
    <p:extLst>
      <p:ext uri="{BB962C8B-B14F-4D97-AF65-F5344CB8AC3E}">
        <p14:creationId xmlns:p14="http://schemas.microsoft.com/office/powerpoint/2010/main" val="367020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C7DCA9FC-A1BF-4AA8-844D-080713D3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270" y="4233326"/>
            <a:ext cx="20882611" cy="189332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B53B975C-CA86-47F8-ACC8-16B87DBEA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270" y="9199970"/>
            <a:ext cx="20882611" cy="219279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xmlns="" id="{83F330ED-8C86-4DD0-9E6D-7A3CDAE0D5C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160270" y="1710214"/>
            <a:ext cx="11132774" cy="104728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34" y="32841305"/>
            <a:ext cx="7657498" cy="39170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811" y="32347921"/>
            <a:ext cx="4169081" cy="117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2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defTabSz="1832832" rtl="0" eaLnBrk="1" latinLnBrk="0" hangingPunct="1">
        <a:lnSpc>
          <a:spcPct val="90000"/>
        </a:lnSpc>
        <a:spcBef>
          <a:spcPct val="0"/>
        </a:spcBef>
        <a:buNone/>
        <a:defRPr sz="13576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8209" indent="-458209" algn="l" defTabSz="1832832" rtl="0" eaLnBrk="1" latinLnBrk="0" hangingPunct="1">
        <a:lnSpc>
          <a:spcPct val="90000"/>
        </a:lnSpc>
        <a:spcBef>
          <a:spcPts val="2004"/>
        </a:spcBef>
        <a:buFont typeface="Arial" panose="020B0604020202020204" pitchFamily="34" charset="0"/>
        <a:buChar char="•"/>
        <a:defRPr sz="5611" kern="1200">
          <a:solidFill>
            <a:schemeClr val="accent1"/>
          </a:solidFill>
          <a:latin typeface="+mn-lt"/>
          <a:ea typeface="+mn-ea"/>
          <a:cs typeface="+mn-cs"/>
        </a:defRPr>
      </a:lvl1pPr>
      <a:lvl2pPr marL="1374627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481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291041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4008" kern="1200">
          <a:solidFill>
            <a:schemeClr val="accent1"/>
          </a:solidFill>
          <a:latin typeface="+mn-lt"/>
          <a:ea typeface="+mn-ea"/>
          <a:cs typeface="+mn-cs"/>
        </a:defRPr>
      </a:lvl3pPr>
      <a:lvl4pPr marL="3207459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3607" kern="1200">
          <a:solidFill>
            <a:schemeClr val="accent1"/>
          </a:solidFill>
          <a:latin typeface="+mn-lt"/>
          <a:ea typeface="+mn-ea"/>
          <a:cs typeface="+mn-cs"/>
        </a:defRPr>
      </a:lvl4pPr>
      <a:lvl5pPr marL="4123877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3607" kern="1200">
          <a:solidFill>
            <a:schemeClr val="accent1"/>
          </a:solidFill>
          <a:latin typeface="+mn-lt"/>
          <a:ea typeface="+mn-ea"/>
          <a:cs typeface="+mn-cs"/>
        </a:defRPr>
      </a:lvl5pPr>
      <a:lvl6pPr marL="5040291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3607" kern="1200">
          <a:solidFill>
            <a:schemeClr val="tx1"/>
          </a:solidFill>
          <a:latin typeface="+mn-lt"/>
          <a:ea typeface="+mn-ea"/>
          <a:cs typeface="+mn-cs"/>
        </a:defRPr>
      </a:lvl6pPr>
      <a:lvl7pPr marL="5956709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3607" kern="1200">
          <a:solidFill>
            <a:schemeClr val="tx1"/>
          </a:solidFill>
          <a:latin typeface="+mn-lt"/>
          <a:ea typeface="+mn-ea"/>
          <a:cs typeface="+mn-cs"/>
        </a:defRPr>
      </a:lvl7pPr>
      <a:lvl8pPr marL="6873126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3607" kern="1200">
          <a:solidFill>
            <a:schemeClr val="tx1"/>
          </a:solidFill>
          <a:latin typeface="+mn-lt"/>
          <a:ea typeface="+mn-ea"/>
          <a:cs typeface="+mn-cs"/>
        </a:defRPr>
      </a:lvl8pPr>
      <a:lvl9pPr marL="7789544" indent="-458209" algn="l" defTabSz="1832832" rtl="0" eaLnBrk="1" latinLnBrk="0" hangingPunct="1">
        <a:lnSpc>
          <a:spcPct val="90000"/>
        </a:lnSpc>
        <a:spcBef>
          <a:spcPts val="1002"/>
        </a:spcBef>
        <a:buFont typeface="Arial" panose="020B0604020202020204" pitchFamily="34" charset="0"/>
        <a:buChar char="•"/>
        <a:defRPr sz="36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1pPr>
      <a:lvl2pPr marL="916418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2pPr>
      <a:lvl3pPr marL="1832832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3pPr>
      <a:lvl4pPr marL="2749250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4pPr>
      <a:lvl5pPr marL="3665668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5pPr>
      <a:lvl6pPr marL="4582085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6pPr>
      <a:lvl7pPr marL="5498500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7pPr>
      <a:lvl8pPr marL="6414918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8pPr>
      <a:lvl9pPr marL="7331335" algn="l" defTabSz="1832832" rtl="0" eaLnBrk="1" latinLnBrk="0" hangingPunct="1">
        <a:defRPr sz="36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xmlns="" id="{657CEC3D-B1EB-4D6B-A0A7-E030C477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706" y="3384807"/>
            <a:ext cx="20879432" cy="1661993"/>
          </a:xfrm>
        </p:spPr>
        <p:txBody>
          <a:bodyPr/>
          <a:lstStyle/>
          <a:p>
            <a:pPr algn="ctr"/>
            <a:r>
              <a:rPr lang="nb-NO" sz="5400" dirty="0" smtClean="0"/>
              <a:t>Velkommen til høstseminaret til Klinisk etikkomité</a:t>
            </a:r>
            <a:br>
              <a:rPr lang="nb-NO" sz="5400" dirty="0" smtClean="0"/>
            </a:br>
            <a:r>
              <a:rPr lang="nb-NO" sz="5400" dirty="0" smtClean="0"/>
              <a:t>Mandag 28.11.22 kl. 12-15.30 i auditoriet </a:t>
            </a:r>
            <a:r>
              <a:rPr lang="nb-NO" sz="5400" dirty="0" err="1" smtClean="0"/>
              <a:t>frontbygg</a:t>
            </a:r>
            <a:endParaRPr lang="nb-NO" sz="5400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548304AC-37DF-4A17-A804-0A1509937B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82463" y="5454855"/>
            <a:ext cx="20882611" cy="1225190"/>
          </a:xfrm>
        </p:spPr>
        <p:txBody>
          <a:bodyPr/>
          <a:lstStyle/>
          <a:p>
            <a:pPr algn="ctr"/>
            <a:r>
              <a:rPr lang="nb-NO" sz="6600" b="1" dirty="0"/>
              <a:t>ETIKK OG FAG I MØTE MED BARN OG DERES FAMILIER</a:t>
            </a:r>
          </a:p>
          <a:p>
            <a:pPr algn="ctr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xmlns="" id="{1E34C764-F2AE-480B-81B6-AA85186D55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04166" y="29844102"/>
            <a:ext cx="9483944" cy="2234315"/>
          </a:xfrm>
        </p:spPr>
        <p:txBody>
          <a:bodyPr/>
          <a:lstStyle/>
          <a:p>
            <a:r>
              <a:rPr lang="nb-NO" i="1" dirty="0" smtClean="0"/>
              <a:t>Ingen påmelding</a:t>
            </a:r>
          </a:p>
          <a:p>
            <a:r>
              <a:rPr lang="nb-NO" dirty="0" smtClean="0"/>
              <a:t>Ved spørsmål kan det sendes epost til fellesmail.klinisk.etisk.komite@ahus.no </a:t>
            </a:r>
            <a:endParaRPr lang="nb-NO" dirty="0"/>
          </a:p>
        </p:txBody>
      </p:sp>
      <p:graphicFrame>
        <p:nvGraphicFramePr>
          <p:cNvPr id="16" name="Tabel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10396"/>
              </p:ext>
            </p:extLst>
          </p:nvPr>
        </p:nvGraphicFramePr>
        <p:xfrm>
          <a:off x="1758706" y="14348175"/>
          <a:ext cx="21206368" cy="14524699"/>
        </p:xfrm>
        <a:graphic>
          <a:graphicData uri="http://schemas.openxmlformats.org/drawingml/2006/table">
            <a:tbl>
              <a:tblPr firstRow="1" firstCol="1" bandRow="1"/>
              <a:tblGrid>
                <a:gridCol w="1773819"/>
                <a:gridCol w="19432549"/>
              </a:tblGrid>
              <a:tr h="70001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Tid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Tema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0001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11:45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Kaffe</a:t>
                      </a: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og </a:t>
                      </a:r>
                      <a:r>
                        <a:rPr lang="en-US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frukt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0043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12:00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«Hva er en Klinisk etikkomité, hvem er vi i KEK Ahus og hvordan jobber vi med etikken i klinikken?» 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nb-NO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John William Glad, leder av KEK på Ahus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072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12:15</a:t>
                      </a:r>
                      <a:endParaRPr lang="nb-NO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«Barnets beste?»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Når foreldre og helsepersonell har ulike oppfatninger om hva som er den palliative pasientens beste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nb-NO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Anja Lee, </a:t>
                      </a:r>
                      <a:r>
                        <a:rPr lang="nb-NO" sz="3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Ph.D</a:t>
                      </a:r>
                      <a:r>
                        <a:rPr lang="nb-NO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barnelege og koordinator for Regionalt Palliativt team for barn og unge, OUS. Anett Mykleby, overlege og seksjonsleder ved BUK Ahus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1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13:00</a:t>
                      </a:r>
                      <a:endParaRPr lang="nb-NO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Pause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361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13:15</a:t>
                      </a:r>
                      <a:endParaRPr lang="nb-NO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«Barn som pårørende»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Barns perspektiver og behov i rollene som pasient og pårørende i møte med helsepersonell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nb-NO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Tove Bergh, seniorrådgiver og overordnet koordinator for barn som pårørende, avd. for samhandling og helsefremming, Ahus</a:t>
                      </a:r>
                      <a:r>
                        <a:rPr lang="nb-NO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1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nb-NO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Pause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893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14:15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«Pasienters og foreldres medbestemmelse – hvor går grensen?» 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3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Systematisk etikkrefleksjon med utgangspunkt i kasus fra BUK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nb-NO" sz="3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Berit Hofset Larsen, kreftsykepleier og forsker ved Senter for medisinsk etikk, UiO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1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15:30</a:t>
                      </a:r>
                      <a:endParaRPr lang="nb-NO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1100"/>
                        </a:spcAft>
                      </a:pPr>
                      <a:r>
                        <a:rPr lang="en-US" sz="36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Takk</a:t>
                      </a:r>
                      <a:r>
                        <a:rPr lang="en-US" sz="3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 i dag!</a:t>
                      </a:r>
                      <a:endParaRPr lang="nb-NO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" name="Plassholder for bilde 17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" r="1073"/>
          <a:stretch>
            <a:fillRect/>
          </a:stretch>
        </p:blipFill>
        <p:spPr>
          <a:xfrm>
            <a:off x="6961223" y="7088100"/>
            <a:ext cx="10050198" cy="6852020"/>
          </a:xfrm>
        </p:spPr>
      </p:pic>
    </p:spTree>
    <p:extLst>
      <p:ext uri="{BB962C8B-B14F-4D97-AF65-F5344CB8AC3E}">
        <p14:creationId xmlns:p14="http://schemas.microsoft.com/office/powerpoint/2010/main" val="2686058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HUS">
      <a:dk1>
        <a:sysClr val="windowText" lastClr="000000"/>
      </a:dk1>
      <a:lt1>
        <a:sysClr val="window" lastClr="FFFFFF"/>
      </a:lt1>
      <a:dk2>
        <a:srgbClr val="00529B"/>
      </a:dk2>
      <a:lt2>
        <a:srgbClr val="E7E6E6"/>
      </a:lt2>
      <a:accent1>
        <a:srgbClr val="00529B"/>
      </a:accent1>
      <a:accent2>
        <a:srgbClr val="523178"/>
      </a:accent2>
      <a:accent3>
        <a:srgbClr val="7E2D40"/>
      </a:accent3>
      <a:accent4>
        <a:srgbClr val="AF272F"/>
      </a:accent4>
      <a:accent5>
        <a:srgbClr val="FFB549"/>
      </a:accent5>
      <a:accent6>
        <a:srgbClr val="006747"/>
      </a:accent6>
      <a:hlink>
        <a:srgbClr val="0563C1"/>
      </a:hlink>
      <a:folHlink>
        <a:srgbClr val="954F72"/>
      </a:folHlink>
    </a:clrScheme>
    <a:fontScheme name="AHU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HUS plakat.potx" id="{71E557D0-99F1-4B12-9DB3-5349B041AA0B}" vid="{8D33C185-F7F0-4C3C-BF8D-92AF9849911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FC97A4EB864EBF6B6ADD443A67CC" ma:contentTypeVersion="14" ma:contentTypeDescription="Create a new document." ma:contentTypeScope="" ma:versionID="4861cb06711c43ae5b06507c0d33fa01">
  <xsd:schema xmlns:xsd="http://www.w3.org/2001/XMLSchema" xmlns:xs="http://www.w3.org/2001/XMLSchema" xmlns:p="http://schemas.microsoft.com/office/2006/metadata/properties" xmlns:ns2="3b00a67f-9791-437e-b702-303a706ea042" xmlns:ns3="7dc3d6ed-56f1-49b6-b310-0ff680cfe62a" targetNamespace="http://schemas.microsoft.com/office/2006/metadata/properties" ma:root="true" ma:fieldsID="676dbc1fb8e9648f94ba0d75529040bc" ns2:_="" ns3:_="">
    <xsd:import namespace="3b00a67f-9791-437e-b702-303a706ea042"/>
    <xsd:import namespace="7dc3d6ed-56f1-49b6-b310-0ff680cfe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78a55df-a9cd-4882-8adc-9ae50d8055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3d6ed-56f1-49b6-b310-0ff680cfe62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9d73458-8fb0-4777-9551-357d96ad6676}" ma:internalName="TaxCatchAll" ma:showField="CatchAllData" ma:web="7dc3d6ed-56f1-49b6-b310-0ff680cfe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b00a67f-9791-437e-b702-303a706ea042">
      <Terms xmlns="http://schemas.microsoft.com/office/infopath/2007/PartnerControls"/>
    </lcf76f155ced4ddcb4097134ff3c332f>
    <TaxCatchAll xmlns="7dc3d6ed-56f1-49b6-b310-0ff680cfe62a" xsi:nil="true"/>
  </documentManagement>
</p:properties>
</file>

<file path=customXml/itemProps1.xml><?xml version="1.0" encoding="utf-8"?>
<ds:datastoreItem xmlns:ds="http://schemas.openxmlformats.org/officeDocument/2006/customXml" ds:itemID="{CA992DF2-8318-4F6F-9291-199B329D36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0211F0-ECBA-4D65-986D-F478823DF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7dc3d6ed-56f1-49b6-b310-0ff680cfe6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6F3C79-8DAC-4C94-A125-F4C3FDF207BE}">
  <ds:schemaRefs>
    <ds:schemaRef ds:uri="http://purl.org/dc/dcmitype/"/>
    <ds:schemaRef ds:uri="http://purl.org/dc/elements/1.1/"/>
    <ds:schemaRef ds:uri="7dc3d6ed-56f1-49b6-b310-0ff680cfe62a"/>
    <ds:schemaRef ds:uri="3b00a67f-9791-437e-b702-303a706ea042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AHUS plakat</Template>
  <TotalTime>22</TotalTime>
  <Words>195</Words>
  <Application>Microsoft Office PowerPoint</Application>
  <PresentationFormat>Egendefinert</PresentationFormat>
  <Paragraphs>29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Velkommen til høstseminaret til Klinisk etikkomité Mandag 28.11.22 kl. 12-15.30 i auditoriet frontbygg</vt:lpstr>
    </vt:vector>
  </TitlesOfParts>
  <Company>Helse Sør-Øst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Svend H Mosserud Berg</dc:creator>
  <cp:lastModifiedBy>Kjersti Linnea Heberg</cp:lastModifiedBy>
  <cp:revision>4</cp:revision>
  <dcterms:created xsi:type="dcterms:W3CDTF">2022-08-30T08:28:02Z</dcterms:created>
  <dcterms:modified xsi:type="dcterms:W3CDTF">2022-10-05T13:34:58Z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</Properties>
</file>