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96" r:id="rId2"/>
    <p:sldId id="567" r:id="rId3"/>
    <p:sldId id="584" r:id="rId4"/>
    <p:sldId id="585" r:id="rId5"/>
    <p:sldId id="592" r:id="rId6"/>
    <p:sldId id="569" r:id="rId7"/>
    <p:sldId id="602" r:id="rId8"/>
    <p:sldId id="603" r:id="rId9"/>
    <p:sldId id="515" r:id="rId10"/>
    <p:sldId id="600" r:id="rId11"/>
    <p:sldId id="601" r:id="rId12"/>
    <p:sldId id="586" r:id="rId13"/>
    <p:sldId id="587" r:id="rId14"/>
    <p:sldId id="588" r:id="rId15"/>
    <p:sldId id="589" r:id="rId16"/>
    <p:sldId id="599" r:id="rId17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787"/>
    <a:srgbClr val="239667"/>
    <a:srgbClr val="96A8AD"/>
    <a:srgbClr val="003283"/>
    <a:srgbClr val="E39BC3"/>
    <a:srgbClr val="FFC000"/>
    <a:srgbClr val="31A3B5"/>
    <a:srgbClr val="98D1DA"/>
    <a:srgbClr val="FFFF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178E-FA2B-4CD6-A791-0B7D057AA1DB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E29A-8DB7-4052-BB9C-4FA401C02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73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D749F-C504-4EBF-8AA3-F7583039BFB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09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Geir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EA1A-9559-4BA1-9BB6-69CB2BCC72E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2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218AD-BBE1-46F2-AB94-47CBD8BC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9781"/>
            <a:ext cx="9144000" cy="995363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AA202A-A0B4-49C7-B3B9-7E97B798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7220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2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DEF424-B3D8-40B6-B74E-9A589CBAA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3051"/>
            <a:ext cx="2889250" cy="3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4EB9-E2E3-2C48-A0C3-43BD3D56D388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42AD-7C57-EB48-AA2E-78A967647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E0AC8-CCBB-452B-B194-97B4F747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E7A2-E229-4BBB-946E-5CF24D7C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B66A02-5E36-4759-8D24-4E1B389F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198A9-A7F9-4FA1-A8F7-9AAF89C9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BEB4B0-1C83-441A-B40C-831034F6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0817D64-FBBB-4F41-AB49-3FFFCBC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96346C3-132A-4BCF-962D-A3A8809F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14AF98F-F81D-4E23-845A-C3BF50D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B75F1FA-9D1A-44FC-BEF7-89C3DF23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6615" y="5023088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14CEA986-C62F-43C2-B577-27E8681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15" y="3308587"/>
            <a:ext cx="8489950" cy="17145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064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0B565-7BF9-4917-B2EB-D4F3568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E8DF1-0A6C-48E9-AF6B-E517931E1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4BDB87-0C3E-4DF3-B851-696F7DC8E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83C0A6-EAEC-48EE-BD2B-FF499929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045679-37D1-4727-A602-37D33B3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81B9D9-3184-4D57-AD03-AF51AB5D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87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6485F-BCE4-491C-850F-7D726863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10515600" cy="90725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E5B3F75-518F-4EA6-A8A1-0486509E4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3205"/>
            <a:ext cx="6172200" cy="43378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3D1432-2723-4B33-963B-322B58D7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3206"/>
            <a:ext cx="3932237" cy="4356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43BAC9-2949-4109-925E-ECB59A6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675B62-0DF8-475A-8FE3-46F52FC6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EB82D6-C113-45BE-9EB9-1BE55A8A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10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2291919-115B-437A-A38B-AFDCE7D2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9CBA94-6024-4564-8673-AAC0BC42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082BAD-DC75-4E46-880A-189B8AB1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60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DB94D7-D02D-4A1F-B995-226F4D2C6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681" y="6356350"/>
            <a:ext cx="4868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r>
              <a:rPr lang="nb-NO" smtClean="0"/>
              <a:t>Fagutvalg for akuttkjeden i Vestfold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6CD985-B341-4C2B-8F70-4C02F418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4831" y="6356350"/>
            <a:ext cx="94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3562C5FD-3CAB-485B-B139-47B7989B2DB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6395D2-3F7C-452E-BF80-64B524FB9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52" r:id="rId8"/>
    <p:sldLayoutId id="2147483657" r:id="rId9"/>
    <p:sldLayoutId id="214748366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28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rten.kommune.no/" TargetMode="External"/><Relationship Id="rId13" Type="http://schemas.openxmlformats.org/officeDocument/2006/relationships/hyperlink" Target="mailto:alfrida.sofie.doksrod@sandefjord.kommune.no" TargetMode="External"/><Relationship Id="rId18" Type="http://schemas.openxmlformats.org/officeDocument/2006/relationships/hyperlink" Target="mailto:ramona.helen.overeng.skog@faerder.kommune.no" TargetMode="External"/><Relationship Id="rId26" Type="http://schemas.openxmlformats.org/officeDocument/2006/relationships/hyperlink" Target="mailto:KIMHEM@siv.no" TargetMode="External"/><Relationship Id="rId3" Type="http://schemas.openxmlformats.org/officeDocument/2006/relationships/image" Target="../media/image14.jpeg"/><Relationship Id="rId21" Type="http://schemas.openxmlformats.org/officeDocument/2006/relationships/hyperlink" Target="mailto:malin.holt@horten.kommune.no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17" Type="http://schemas.openxmlformats.org/officeDocument/2006/relationships/hyperlink" Target="mailto:carlo.schebesta@larvik.kommune.no" TargetMode="External"/><Relationship Id="rId25" Type="http://schemas.openxmlformats.org/officeDocument/2006/relationships/hyperlink" Target="mailto:vidar.ruddox@siv.no" TargetMode="External"/><Relationship Id="rId2" Type="http://schemas.openxmlformats.org/officeDocument/2006/relationships/image" Target="../media/image13.png"/><Relationship Id="rId16" Type="http://schemas.openxmlformats.org/officeDocument/2006/relationships/hyperlink" Target="mailto:birgitte.larsen@holmestrand.kommune.no" TargetMode="External"/><Relationship Id="rId20" Type="http://schemas.openxmlformats.org/officeDocument/2006/relationships/hyperlink" Target="mailto:henriette.ruud@sandefjord.kommune.no" TargetMode="External"/><Relationship Id="rId29" Type="http://schemas.openxmlformats.org/officeDocument/2006/relationships/hyperlink" Target="mailto:runar.danielsen@siv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lmestrand.kommune.no/?index=Nyheter-Oppslag" TargetMode="External"/><Relationship Id="rId11" Type="http://schemas.openxmlformats.org/officeDocument/2006/relationships/image" Target="../media/image19.png"/><Relationship Id="rId24" Type="http://schemas.openxmlformats.org/officeDocument/2006/relationships/hyperlink" Target="mailto:hege.gulliksrud@siv.no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mailto:gunn-heidi.lenes.schroder@sandefjord.kommune.no" TargetMode="External"/><Relationship Id="rId23" Type="http://schemas.openxmlformats.org/officeDocument/2006/relationships/hyperlink" Target="mailto:torbjorn.lia@siv.no" TargetMode="External"/><Relationship Id="rId28" Type="http://schemas.openxmlformats.org/officeDocument/2006/relationships/hyperlink" Target="mailto:lizeth_ll@hotmail.com" TargetMode="External"/><Relationship Id="rId10" Type="http://schemas.openxmlformats.org/officeDocument/2006/relationships/image" Target="../media/image18.png"/><Relationship Id="rId19" Type="http://schemas.openxmlformats.org/officeDocument/2006/relationships/hyperlink" Target="mailto:monica.hammari@larvik.kommune.no" TargetMode="External"/><Relationship Id="rId4" Type="http://schemas.openxmlformats.org/officeDocument/2006/relationships/hyperlink" Target="https://www.notteroy.kommune.no/handlers/bv.ashx/i36d998f1-6963-4797-a914-110351bd684d/Faerder_kommune_logo_CMYK.jp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mailto:cathrine.aahaard-nilsen@tonsberg.kommune.no" TargetMode="External"/><Relationship Id="rId22" Type="http://schemas.openxmlformats.org/officeDocument/2006/relationships/hyperlink" Target="mailto:rannveig.velken@faerder.kommune.no" TargetMode="External"/><Relationship Id="rId27" Type="http://schemas.openxmlformats.org/officeDocument/2006/relationships/hyperlink" Target="mailto:lizeth.lind.jorgensen@siv.no" TargetMode="External"/><Relationship Id="rId30" Type="http://schemas.openxmlformats.org/officeDocument/2006/relationships/hyperlink" Target="mailto:Karin.rysst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471"/>
          </a:xfrm>
        </p:spPr>
        <p:txBody>
          <a:bodyPr>
            <a:normAutofit/>
          </a:bodyPr>
          <a:lstStyle/>
          <a:p>
            <a:r>
              <a:rPr lang="nb-NO" sz="3600" dirty="0" smtClean="0"/>
              <a:t>Helsefellesskapet </a:t>
            </a:r>
            <a:r>
              <a:rPr lang="nb-NO" sz="2800" dirty="0" smtClean="0"/>
              <a:t>september 2023</a:t>
            </a:r>
            <a:endParaRPr lang="nb-NO" sz="28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50" y="1149070"/>
            <a:ext cx="9362485" cy="4863312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22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Fagutvalg for akuttkjeden i Vestfold 2023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b-NO" sz="3200" dirty="0" smtClean="0">
                <a:solidFill>
                  <a:schemeClr val="accent6">
                    <a:lumMod val="75000"/>
                  </a:schemeClr>
                </a:solidFill>
              </a:rPr>
              <a:t>Faste møter x 4</a:t>
            </a:r>
          </a:p>
          <a:p>
            <a:r>
              <a:rPr lang="nb-NO" sz="3200" dirty="0" smtClean="0">
                <a:solidFill>
                  <a:schemeClr val="accent6">
                    <a:lumMod val="75000"/>
                  </a:schemeClr>
                </a:solidFill>
              </a:rPr>
              <a:t>Kompetanseutvikling USHT</a:t>
            </a:r>
          </a:p>
          <a:p>
            <a:r>
              <a:rPr lang="nb-NO" sz="3200" dirty="0" smtClean="0">
                <a:solidFill>
                  <a:schemeClr val="accent2"/>
                </a:solidFill>
              </a:rPr>
              <a:t>Arrangør for fagdag</a:t>
            </a:r>
          </a:p>
          <a:p>
            <a:r>
              <a:rPr lang="nb-NO" sz="3200" dirty="0" smtClean="0">
                <a:solidFill>
                  <a:schemeClr val="accent2"/>
                </a:solidFill>
              </a:rPr>
              <a:t>Akuttforum</a:t>
            </a:r>
          </a:p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00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Akuttforum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 </a:t>
            </a:r>
            <a:r>
              <a:rPr lang="nb-NO" dirty="0"/>
              <a:t>nyetablert arbeidsgruppe som regelmessig skal fokusere på </a:t>
            </a:r>
            <a:r>
              <a:rPr lang="nb-NO" b="1" i="1" dirty="0"/>
              <a:t>samarbeid og beslutninger knyttet til ø. hjelp innleggelser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Arbeidsgruppen samles hver måned. Deltakerne representerer Fastleger, Legevakt, AMK, Ambulanse, ØHD og Akuttsenteret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r>
              <a:rPr lang="nb-NO" dirty="0"/>
              <a:t>Deltakerne legger frem konkrete hverdagserfaringer og diskuterer aktuelle forbedringstiltak.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0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" r="6144" b="19734"/>
          <a:stretch/>
        </p:blipFill>
        <p:spPr>
          <a:xfrm>
            <a:off x="0" y="0"/>
            <a:ext cx="12192000" cy="696529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-277586" y="0"/>
            <a:ext cx="13008429" cy="7217228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nb-NO" dirty="0" smtClean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A84AF6-FF8F-42C4-B66A-31934B69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514" y="2045776"/>
            <a:ext cx="10014857" cy="2863681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nb-NO" sz="3600" b="1" dirty="0">
                <a:solidFill>
                  <a:srgbClr val="003283"/>
                </a:solidFill>
                <a:latin typeface="+mn-lt"/>
              </a:rPr>
              <a:t>Innsiktsrapport</a:t>
            </a:r>
            <a:r>
              <a:rPr lang="nb-NO" sz="2800" dirty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sz="8000" b="1" dirty="0" smtClean="0">
                <a:solidFill>
                  <a:srgbClr val="003283"/>
                </a:solidFill>
                <a:latin typeface="+mn-lt"/>
              </a:rPr>
              <a:t>Økt pasienttilstrømning </a:t>
            </a:r>
            <a:r>
              <a:rPr lang="nb-NO" sz="6700" b="1" dirty="0" smtClean="0">
                <a:solidFill>
                  <a:srgbClr val="003283"/>
                </a:solidFill>
                <a:latin typeface="+mn-lt"/>
              </a:rPr>
              <a:t/>
            </a:r>
            <a:br>
              <a:rPr lang="nb-NO" sz="6700" b="1" dirty="0" smtClean="0">
                <a:solidFill>
                  <a:srgbClr val="003283"/>
                </a:solidFill>
                <a:latin typeface="+mn-lt"/>
              </a:rPr>
            </a:br>
            <a:r>
              <a:rPr lang="nb-NO" sz="4400" b="1" dirty="0" smtClean="0">
                <a:solidFill>
                  <a:srgbClr val="003283"/>
                </a:solidFill>
                <a:latin typeface="+mn-lt"/>
              </a:rPr>
              <a:t>– den nye normalen?</a:t>
            </a:r>
            <a:r>
              <a:rPr lang="nb-NO" sz="6700" b="1" dirty="0">
                <a:solidFill>
                  <a:srgbClr val="003283"/>
                </a:solidFill>
                <a:latin typeface="+mn-lt"/>
              </a:rPr>
              <a:t/>
            </a:r>
            <a:br>
              <a:rPr lang="nb-NO" sz="6700" b="1" dirty="0">
                <a:solidFill>
                  <a:srgbClr val="003283"/>
                </a:solidFill>
                <a:latin typeface="+mn-lt"/>
              </a:rPr>
            </a:br>
            <a:endParaRPr lang="nb-NO" sz="6700" b="1" dirty="0">
              <a:solidFill>
                <a:srgbClr val="003283"/>
              </a:solidFill>
              <a:latin typeface="+mn-lt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DEF424-B3D8-40B6-B74E-9A589CBAA2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3051"/>
            <a:ext cx="2889250" cy="38276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31742" y="5028939"/>
            <a:ext cx="98465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solidFill>
                  <a:srgbClr val="003283"/>
                </a:solidFill>
                <a:ea typeface="+mj-ea"/>
                <a:cs typeface="+mj-cs"/>
              </a:rPr>
              <a:t> November 2022</a:t>
            </a:r>
            <a:r>
              <a:rPr lang="nb-NO" sz="3200" b="1" dirty="0">
                <a:solidFill>
                  <a:srgbClr val="003283"/>
                </a:solidFill>
                <a:ea typeface="+mj-ea"/>
                <a:cs typeface="+mj-cs"/>
              </a:rPr>
              <a:t/>
            </a:r>
            <a:br>
              <a:rPr lang="nb-NO" sz="3200" b="1" dirty="0">
                <a:solidFill>
                  <a:srgbClr val="003283"/>
                </a:solidFill>
                <a:ea typeface="+mj-ea"/>
                <a:cs typeface="+mj-cs"/>
              </a:rPr>
            </a:br>
            <a:r>
              <a:rPr lang="nb-NO" sz="2400" b="1" dirty="0">
                <a:solidFill>
                  <a:srgbClr val="003283"/>
                </a:solidFill>
                <a:ea typeface="+mj-ea"/>
                <a:cs typeface="+mj-cs"/>
              </a:rPr>
              <a:t>Utarbeidet av </a:t>
            </a:r>
            <a:r>
              <a:rPr lang="nb-NO" sz="2400" b="1" dirty="0" smtClean="0">
                <a:solidFill>
                  <a:srgbClr val="003283"/>
                </a:solidFill>
                <a:ea typeface="+mj-ea"/>
                <a:cs typeface="+mj-cs"/>
              </a:rPr>
              <a:t>Torgeir Grøtting, Finn Arthur Forstrøm, John-Harald Holmlund, Anne Holm Moen og Geir Magnussen</a:t>
            </a:r>
            <a:r>
              <a:rPr lang="nb-NO" sz="2400" b="1" dirty="0">
                <a:solidFill>
                  <a:srgbClr val="003283"/>
                </a:solidFill>
                <a:ea typeface="+mj-ea"/>
                <a:cs typeface="+mj-cs"/>
              </a:rPr>
              <a:t/>
            </a:r>
            <a:br>
              <a:rPr lang="nb-NO" sz="2400" b="1" dirty="0">
                <a:solidFill>
                  <a:srgbClr val="003283"/>
                </a:solidFill>
                <a:ea typeface="+mj-ea"/>
                <a:cs typeface="+mj-cs"/>
              </a:rPr>
            </a:br>
            <a:endParaRPr lang="nb-NO" sz="2400" b="1" dirty="0">
              <a:solidFill>
                <a:srgbClr val="003283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5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Ø-hjelp inn </a:t>
            </a:r>
            <a:r>
              <a:rPr lang="nb-NO" dirty="0"/>
              <a:t>til SiV </a:t>
            </a:r>
            <a:r>
              <a:rPr lang="nb-NO" dirty="0" smtClean="0"/>
              <a:t>somatikk har økt med 5</a:t>
            </a:r>
            <a:r>
              <a:rPr lang="nb-NO" dirty="0"/>
              <a:t>% fra 2019 til 2022 for de to første tertialene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195" y="2180493"/>
            <a:ext cx="6740914" cy="3729389"/>
          </a:xfrm>
          <a:prstGeom prst="rect">
            <a:avLst/>
          </a:prstGeom>
        </p:spPr>
      </p:pic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38200" y="1633415"/>
            <a:ext cx="10515600" cy="547078"/>
          </a:xfrm>
        </p:spPr>
        <p:txBody>
          <a:bodyPr>
            <a:normAutofit/>
          </a:bodyPr>
          <a:lstStyle/>
          <a:p>
            <a:r>
              <a:rPr lang="nb-NO" dirty="0" smtClean="0"/>
              <a:t>SiV skiller seg </a:t>
            </a:r>
            <a:r>
              <a:rPr lang="nb-NO" dirty="0"/>
              <a:t>ut sammenliknet med andre sykehus innenfor </a:t>
            </a:r>
            <a:r>
              <a:rPr lang="nb-NO" dirty="0" smtClean="0"/>
              <a:t>HSØ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69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05167"/>
            <a:ext cx="11704321" cy="67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" y="113334"/>
            <a:ext cx="11942859" cy="65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Fagutvalg for akuttkjeden i Vestfold 2023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Faste møter x 4</a:t>
            </a:r>
          </a:p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Kompetanseutvikling USHT</a:t>
            </a:r>
          </a:p>
          <a:p>
            <a:r>
              <a:rPr lang="nb-NO" dirty="0" smtClean="0">
                <a:solidFill>
                  <a:schemeClr val="accent2"/>
                </a:solidFill>
              </a:rPr>
              <a:t>Arrangør for fagdag</a:t>
            </a:r>
          </a:p>
          <a:p>
            <a:r>
              <a:rPr lang="nb-NO" dirty="0" smtClean="0">
                <a:solidFill>
                  <a:schemeClr val="accent2"/>
                </a:solidFill>
              </a:rPr>
              <a:t>Akuttforum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Samarbeidsavtalen </a:t>
            </a:r>
            <a:r>
              <a:rPr lang="nb-NO" sz="2000" dirty="0" smtClean="0">
                <a:solidFill>
                  <a:srgbClr val="FF0000"/>
                </a:solidFill>
              </a:rPr>
              <a:t>(revisjon, gjennomgang, oppdatering)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Styringsdata </a:t>
            </a:r>
            <a:r>
              <a:rPr lang="nb-NO" sz="2000" dirty="0" smtClean="0">
                <a:solidFill>
                  <a:srgbClr val="FF0000"/>
                </a:solidFill>
              </a:rPr>
              <a:t>(aktivitet, kapasitet)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«Lavt hengende» tiltak fra Telemark?</a:t>
            </a:r>
          </a:p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71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>
          <a:xfrm>
            <a:off x="2590800" y="241825"/>
            <a:ext cx="7772400" cy="861501"/>
          </a:xfrm>
        </p:spPr>
        <p:txBody>
          <a:bodyPr/>
          <a:lstStyle/>
          <a:p>
            <a:pPr algn="ctr"/>
            <a:r>
              <a:rPr lang="nb-NO" altLang="nb-NO" dirty="0" smtClean="0"/>
              <a:t>Akuttkjeden i Vestfold</a:t>
            </a:r>
            <a:endParaRPr lang="nb-NO" altLang="nb-NO" dirty="0"/>
          </a:p>
        </p:txBody>
      </p:sp>
      <p:pic>
        <p:nvPicPr>
          <p:cNvPr id="2" name="Bilde 1" descr="Gratis vektorgrafikk: Thatched, Huset, &lt;strong&gt;Hjem&lt;/strong&gt;, Landsbygd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7" y="1421238"/>
            <a:ext cx="893478" cy="91769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10" y="2416500"/>
            <a:ext cx="4793181" cy="3091500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5143500" y="1352155"/>
            <a:ext cx="1582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Kommunale helse og omsorgstjenester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1772940" y="2243715"/>
            <a:ext cx="14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Fastlege</a:t>
            </a:r>
          </a:p>
        </p:txBody>
      </p:sp>
      <p:pic>
        <p:nvPicPr>
          <p:cNvPr id="21" name="Bilde 20" descr="Clipart - Young Female Docto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4" y="2560831"/>
            <a:ext cx="816597" cy="1092150"/>
          </a:xfrm>
          <a:prstGeom prst="rect">
            <a:avLst/>
          </a:prstGeom>
        </p:spPr>
      </p:pic>
      <p:sp>
        <p:nvSpPr>
          <p:cNvPr id="26" name="TekstSylinder 25"/>
          <p:cNvSpPr txBox="1"/>
          <p:nvPr/>
        </p:nvSpPr>
        <p:spPr>
          <a:xfrm>
            <a:off x="8596489" y="1977162"/>
            <a:ext cx="14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ØHD - tilbud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8883628" y="4039458"/>
            <a:ext cx="14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Sykehus</a:t>
            </a: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098" y="5761781"/>
            <a:ext cx="1372477" cy="1031938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32" y="4347234"/>
            <a:ext cx="1388008" cy="900330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80" y="5846622"/>
            <a:ext cx="1533600" cy="862259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628" y="2299045"/>
            <a:ext cx="754772" cy="1149968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50" y="1421239"/>
            <a:ext cx="1255677" cy="840129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90" y="4389883"/>
            <a:ext cx="1766711" cy="117780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72939" y="5846621"/>
            <a:ext cx="155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Mental helse</a:t>
            </a:r>
          </a:p>
          <a:p>
            <a:r>
              <a:rPr lang="nb-NO" sz="1400" dirty="0"/>
              <a:t>Kirkens SOS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503510" y="5961059"/>
            <a:ext cx="219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Røde Kors hjelpekorps</a:t>
            </a:r>
          </a:p>
          <a:p>
            <a:r>
              <a:rPr lang="nb-NO" sz="1400" dirty="0"/>
              <a:t>Redningsselskapet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3CAF9-66CF-4A20-ACE7-C35228783B40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8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Bilde 4" descr="http://nyelarvik.no/wp-content/uploads/2017/04/larvik-kommunevapen-rgb-3000-891x1024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57" y="6054407"/>
            <a:ext cx="673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Bilde 1" descr="Nye Sandefjord kommunes kommunevåpe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56" y="5983846"/>
            <a:ext cx="787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Bilde 3" descr="Faerder_kommune_logo_CMYK - Klikk for stort bilde">
            <a:hlinkClick r:id="rId4" tooltip="&quot;Faerder_kommune_logo_CMYK - Klikk for stort bilde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1400" b="568"/>
          <a:stretch>
            <a:fillRect/>
          </a:stretch>
        </p:blipFill>
        <p:spPr bwMode="auto">
          <a:xfrm>
            <a:off x="5374855" y="6061713"/>
            <a:ext cx="6350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Bilde 24" descr="image3T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9" y="5917084"/>
            <a:ext cx="6604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de 18" descr="image2Q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24" y="5954183"/>
            <a:ext cx="533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90" y="6071993"/>
            <a:ext cx="601133" cy="7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96850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24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140885" y="882134"/>
            <a:ext cx="303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nb-NO" altLang="nb-NO" sz="2400">
              <a:latin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054322" y="1682234"/>
            <a:ext cx="477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endParaRPr lang="nb-NO" altLang="nb-NO" sz="2400"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112031" y="2346524"/>
            <a:ext cx="36163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nb-NO" altLang="nb-NO" sz="2400" dirty="0">
              <a:latin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83176" y="3358634"/>
            <a:ext cx="419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endParaRPr lang="nb-NO" altLang="nb-NO" sz="2400">
              <a:latin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112031" y="4234934"/>
            <a:ext cx="361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nb-NO" altLang="nb-NO" sz="2400">
              <a:latin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96850" y="4667992"/>
            <a:ext cx="65017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endParaRPr lang="nb-NO" altLang="nb-NO" sz="800">
              <a:latin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lang="nb-NO" altLang="nb-NO" sz="800">
              <a:latin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2400">
              <a:latin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6850" y="5739713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240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8863" y="6265891"/>
            <a:ext cx="2178493" cy="487723"/>
          </a:xfrm>
          <a:prstGeom prst="rect">
            <a:avLst/>
          </a:prstGeom>
        </p:spPr>
      </p:pic>
      <p:pic>
        <p:nvPicPr>
          <p:cNvPr id="19" name="Plassholder for innhold 18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3572031" y="5883913"/>
            <a:ext cx="5080000" cy="965200"/>
          </a:xfrm>
          <a:prstGeom prst="rect">
            <a:avLst/>
          </a:prstGeom>
        </p:spPr>
      </p:pic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04901"/>
              </p:ext>
            </p:extLst>
          </p:nvPr>
        </p:nvGraphicFramePr>
        <p:xfrm>
          <a:off x="431516" y="767138"/>
          <a:ext cx="11166914" cy="4793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3305">
                  <a:extLst>
                    <a:ext uri="{9D8B030D-6E8A-4147-A177-3AD203B41FA5}">
                      <a16:colId xmlns:a16="http://schemas.microsoft.com/office/drawing/2014/main" val="90443220"/>
                    </a:ext>
                  </a:extLst>
                </a:gridCol>
                <a:gridCol w="1771477">
                  <a:extLst>
                    <a:ext uri="{9D8B030D-6E8A-4147-A177-3AD203B41FA5}">
                      <a16:colId xmlns:a16="http://schemas.microsoft.com/office/drawing/2014/main" val="1283142243"/>
                    </a:ext>
                  </a:extLst>
                </a:gridCol>
                <a:gridCol w="5202132">
                  <a:extLst>
                    <a:ext uri="{9D8B030D-6E8A-4147-A177-3AD203B41FA5}">
                      <a16:colId xmlns:a16="http://schemas.microsoft.com/office/drawing/2014/main" val="3234115118"/>
                    </a:ext>
                  </a:extLst>
                </a:gridCol>
              </a:tblGrid>
              <a:tr h="33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r>
                        <a:rPr lang="nb-NO" sz="1300" dirty="0" smtClean="0">
                          <a:effectLst/>
                        </a:rPr>
                        <a:t>Funksjon/tilhørighet</a:t>
                      </a:r>
                      <a:endParaRPr lang="nb-NO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300" dirty="0" smtClean="0">
                          <a:effectLst/>
                        </a:rPr>
                        <a:t>Organisasjon</a:t>
                      </a: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Navn:</a:t>
                      </a:r>
                      <a:endParaRPr lang="nb-NO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033561"/>
                  </a:ext>
                </a:extLst>
              </a:tr>
              <a:tr h="27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Kommuneoverlege kliniske tjenester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Sandefjord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Frida Sofie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Doksrød</a:t>
                      </a:r>
                      <a:r>
                        <a:rPr lang="nb-NO" sz="1100" b="1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nb-NO" sz="11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b-NO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hlinkClick r:id="rId13"/>
                        </a:rPr>
                        <a:t>alfrida.sofie.doksrod@sandefjord.kommune.no</a:t>
                      </a:r>
                      <a:r>
                        <a:rPr lang="nb-NO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nb-N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85174"/>
                  </a:ext>
                </a:extLst>
              </a:tr>
              <a:tr h="236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Legevakt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Tønsberg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Cathrine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Aagaard-Nilsen,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hlinkClick r:id="rId14"/>
                        </a:rPr>
                        <a:t>cathrine.aahaard-nilsen@tonsberg.kommune.no</a:t>
                      </a: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nb-NO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61132"/>
                  </a:ext>
                </a:extLst>
              </a:tr>
              <a:tr h="24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ØHD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Sandefjord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Gunn Heidi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Schrøder</a:t>
                      </a:r>
                      <a:r>
                        <a:rPr lang="nb-NO" sz="1100" b="1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nb-NO" sz="11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b-NO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hlinkClick r:id="rId15"/>
                        </a:rPr>
                        <a:t>gunn-heidi.lenes.schroder@sandefjord.kommune.no</a:t>
                      </a:r>
                      <a:r>
                        <a:rPr lang="nb-NO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75424"/>
                  </a:ext>
                </a:extLst>
              </a:tr>
              <a:tr h="256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Rus/psykiatri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Holmestrand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Birgitte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Larsen 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hlinkClick r:id="rId16"/>
                        </a:rPr>
                        <a:t>birgitte.larsen@holmestrand.kommune.no</a:t>
                      </a: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nb-NO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0166"/>
                  </a:ext>
                </a:extLst>
              </a:tr>
              <a:tr h="249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Fastlege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Larvik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 David Schebesta</a:t>
                      </a:r>
                      <a:r>
                        <a:rPr lang="nb-NO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hlinkClick r:id="rId17"/>
                        </a:rPr>
                        <a:t>carlo.schebesta@larvik.kommune.no</a:t>
                      </a: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nb-NO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41290"/>
                  </a:ext>
                </a:extLst>
              </a:tr>
              <a:tr h="209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Kommunal pleie, </a:t>
                      </a:r>
                      <a:r>
                        <a:rPr lang="nb-NO" sz="1100" dirty="0" smtClean="0">
                          <a:effectLst/>
                        </a:rPr>
                        <a:t>Hjemmetjeneste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Færder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Ramona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Skog,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b="0" baseline="0" dirty="0" smtClean="0">
                          <a:effectLst/>
                          <a:latin typeface="+mn-lt"/>
                          <a:hlinkClick r:id="rId18"/>
                        </a:rPr>
                        <a:t>ramona.helen.overeng.skog@faerder.kommune.no</a:t>
                      </a:r>
                      <a:r>
                        <a:rPr lang="nb-NO" sz="1100" b="0" baseline="0" dirty="0" smtClean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01504"/>
                  </a:ext>
                </a:extLst>
              </a:tr>
              <a:tr h="233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Kommunal pleie, Institusjon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Larvik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Monica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Hammari,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b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hlinkClick r:id="rId19"/>
                        </a:rPr>
                        <a:t>monica.hammari@larvik.kommune.no</a:t>
                      </a:r>
                      <a:endParaRPr lang="nb-NO" sz="1100" b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65350"/>
                  </a:ext>
                </a:extLst>
              </a:tr>
              <a:tr h="23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USHT - V</a:t>
                      </a:r>
                      <a:endParaRPr lang="nb-NO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Sandefjord</a:t>
                      </a:r>
                      <a:endParaRPr lang="nb-N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</a:rPr>
                        <a:t>Henriette Ruud, </a:t>
                      </a:r>
                      <a:r>
                        <a:rPr lang="nb-NO" sz="1100" b="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hlinkClick r:id="rId20"/>
                        </a:rPr>
                        <a:t>henriette.ruud@sandefjord.kommune.no</a:t>
                      </a:r>
                      <a:endParaRPr lang="nb-NO" sz="1100" b="1" baseline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35909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+mn-lt"/>
                          <a:ea typeface="+mn-ea"/>
                        </a:rPr>
                        <a:t>Legevakt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Horten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</a:rPr>
                        <a:t>Malin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</a:rPr>
                        <a:t> Emilie Holt, </a:t>
                      </a:r>
                      <a:r>
                        <a:rPr lang="nb-NO" sz="1100" b="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hlinkClick r:id="rId21"/>
                        </a:rPr>
                        <a:t>malin.holt@horten.kommune.no</a:t>
                      </a:r>
                      <a:endParaRPr lang="nb-NO" sz="1100" b="0" baseline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56155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Sekretariat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Kommune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annveig Velken,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hlinkClick r:id="rId22"/>
                        </a:rPr>
                        <a:t>rannveig.velken@faerder.kommune.no</a:t>
                      </a:r>
                      <a:endParaRPr lang="nb-NO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36118"/>
                  </a:ext>
                </a:extLst>
              </a:tr>
              <a:tr h="261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Prehospital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SiV</a:t>
                      </a:r>
                      <a:endParaRPr lang="nb-N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Torbjørn Lia,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hlinkClick r:id="rId23"/>
                        </a:rPr>
                        <a:t>torbjorn.lia@siv.no</a:t>
                      </a:r>
                      <a:endParaRPr lang="nb-NO" sz="11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95528"/>
                  </a:ext>
                </a:extLst>
              </a:tr>
              <a:tr h="2265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effectLst/>
                        </a:rPr>
                        <a:t>Prehospital</a:t>
                      </a:r>
                      <a:r>
                        <a:rPr lang="nb-NO" sz="1100" baseline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nb-NO" sz="11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AMK</a:t>
                      </a:r>
                      <a:endParaRPr lang="nb-NO" sz="1100" dirty="0" smtClean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SiV</a:t>
                      </a:r>
                      <a:endParaRPr lang="nb-NO" sz="1100" b="0" dirty="0">
                        <a:effectLst/>
                        <a:latin typeface="+mn-lt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Nina Ruud, </a:t>
                      </a:r>
                      <a:r>
                        <a:rPr lang="nb-NO" sz="1100" b="0" u="sng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nina.ruud@siv.no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45735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KPA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SiV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Hege Gulliksrud,</a:t>
                      </a:r>
                      <a:r>
                        <a:rPr lang="nb-NO" sz="18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hege.gulliksrud@siv.no</a:t>
                      </a:r>
                      <a:r>
                        <a:rPr lang="nb-NO" sz="11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b-NO" sz="1100" b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9378"/>
                  </a:ext>
                </a:extLst>
              </a:tr>
              <a:tr h="23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Medisinsk </a:t>
                      </a:r>
                      <a:r>
                        <a:rPr lang="nb-NO" sz="1100" dirty="0" smtClean="0">
                          <a:effectLst/>
                        </a:rPr>
                        <a:t>klinikk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SiV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</a:rPr>
                        <a:t>Vidar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</a:rPr>
                        <a:t> Ruddox, </a:t>
                      </a:r>
                      <a:r>
                        <a:rPr lang="nb-NO" sz="1100" b="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hlinkClick r:id="rId25"/>
                        </a:rPr>
                        <a:t>vidar.ruddox@siv.no</a:t>
                      </a:r>
                      <a:endParaRPr lang="nb-NO" sz="1100" b="0" baseline="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23609"/>
                  </a:ext>
                </a:extLst>
              </a:tr>
              <a:tr h="242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Kirurgisk klinikk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SiV</a:t>
                      </a: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Markus Hemlock</a:t>
                      </a:r>
                      <a:r>
                        <a:rPr lang="nb-NO" sz="11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KIMHEM@siv.no</a:t>
                      </a:r>
                      <a:endParaRPr lang="nb-NO" sz="11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04158"/>
                  </a:ext>
                </a:extLst>
              </a:tr>
              <a:tr h="23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Fastlege/PKO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SiV 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Lizeth </a:t>
                      </a: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Lind Jørgensen,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hlinkClick r:id="rId27"/>
                        </a:rPr>
                        <a:t>lizeth.lind.jorgensen@siv.no</a:t>
                      </a:r>
                      <a:r>
                        <a:rPr lang="nb-NO" sz="11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nb-NO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</a:t>
                      </a:r>
                      <a:r>
                        <a:rPr lang="nb-NO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hlinkClick r:id="rId28"/>
                        </a:rPr>
                        <a:t>lizeth_ll@hotmail.com</a:t>
                      </a:r>
                      <a:r>
                        <a:rPr lang="nb-NO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nb-NO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76790"/>
                  </a:ext>
                </a:extLst>
              </a:tr>
              <a:tr h="25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Sekretariat 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SiV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Runar Danielsen,</a:t>
                      </a:r>
                      <a:r>
                        <a:rPr lang="nb-NO" sz="1100" b="1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hlinkClick r:id="rId29"/>
                        </a:rPr>
                        <a:t>runar.danielsen@siv.no</a:t>
                      </a:r>
                      <a:endParaRPr lang="nb-NO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71585"/>
                  </a:ext>
                </a:extLst>
              </a:tr>
              <a:tr h="316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Bruker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r>
                        <a:rPr lang="nb-NO" sz="1100" dirty="0" smtClean="0">
                          <a:effectLst/>
                        </a:rPr>
                        <a:t>Brukerutvalget SiV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Karin</a:t>
                      </a:r>
                      <a:r>
                        <a:rPr lang="nb-NO" sz="11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Rysst</a:t>
                      </a:r>
                      <a:r>
                        <a:rPr lang="nb-NO" sz="11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0"/>
                        </a:rPr>
                        <a:t>Karin.rysst@gmail.com</a:t>
                      </a:r>
                      <a:endParaRPr lang="nb-NO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83564"/>
                  </a:ext>
                </a:extLst>
              </a:tr>
            </a:tbl>
          </a:graphicData>
        </a:graphic>
      </p:graphicFrame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625631" y="225925"/>
            <a:ext cx="10972800" cy="325967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dirty="0"/>
              <a:t>Fagutvalg for akuttkjeden i Vestfold </a:t>
            </a:r>
            <a:r>
              <a:rPr lang="nb-NO" sz="2400" dirty="0" smtClean="0"/>
              <a:t>01.09.2023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48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909" y="88399"/>
            <a:ext cx="10746180" cy="1034875"/>
          </a:xfrm>
        </p:spPr>
        <p:txBody>
          <a:bodyPr>
            <a:noAutofit/>
          </a:bodyPr>
          <a:lstStyle/>
          <a:p>
            <a:r>
              <a:rPr lang="nb-NO" sz="3200" dirty="0" smtClean="0"/>
              <a:t>Fagutvalg for </a:t>
            </a:r>
            <a:r>
              <a:rPr lang="nb-NO" sz="3200" dirty="0"/>
              <a:t>akuttkjeden i Vestfold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1800" dirty="0" smtClean="0"/>
              <a:t>Vedtak </a:t>
            </a:r>
            <a:r>
              <a:rPr lang="nb-NO" sz="1800" dirty="0"/>
              <a:t>SSU </a:t>
            </a:r>
            <a:r>
              <a:rPr lang="nb-NO" sz="1800" dirty="0" smtClean="0"/>
              <a:t>10/2020</a:t>
            </a:r>
            <a:br>
              <a:rPr lang="nb-NO" sz="1800" dirty="0" smtClean="0"/>
            </a:br>
            <a:r>
              <a:rPr lang="nb-NO" sz="1800" dirty="0" smtClean="0"/>
              <a:t>Oppstart 8. desember 2022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6010" y="1283239"/>
            <a:ext cx="10515600" cy="46723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 </a:t>
            </a:r>
            <a:r>
              <a:rPr lang="nb-NO" b="1" dirty="0" smtClean="0"/>
              <a:t>Formål</a:t>
            </a:r>
            <a:endParaRPr lang="nb-NO" b="1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 smtClean="0"/>
              <a:t>Samhandlingsutvalget </a:t>
            </a:r>
            <a:r>
              <a:rPr lang="nb-NO" dirty="0"/>
              <a:t>i Vestfold nedsetter et «Fagutvalg for </a:t>
            </a:r>
            <a:r>
              <a:rPr lang="nb-NO" dirty="0" smtClean="0"/>
              <a:t>akuttkjeden» </a:t>
            </a:r>
            <a:r>
              <a:rPr lang="nb-NO" dirty="0"/>
              <a:t>som skal bidra til </a:t>
            </a:r>
            <a:r>
              <a:rPr lang="nb-NO" u="sng" dirty="0"/>
              <a:t>å følge opp delavtalen</a:t>
            </a:r>
            <a:r>
              <a:rPr lang="nb-NO" dirty="0"/>
              <a:t> når det gjelder videreføring </a:t>
            </a:r>
            <a:r>
              <a:rPr lang="nb-NO" dirty="0" smtClean="0"/>
              <a:t>og utvikling av samarbeidet mellom aktørene i akuttkjeden. Samarbeidet </a:t>
            </a:r>
            <a:r>
              <a:rPr lang="nb-NO" dirty="0"/>
              <a:t>skal ta utgangspunkt i partnernes behov og kapasiteter på området og arbeidet skal preges av å være </a:t>
            </a:r>
            <a:r>
              <a:rPr lang="nb-NO" u="sng" dirty="0"/>
              <a:t>praksisnært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smtClean="0"/>
              <a:t>Mandat</a:t>
            </a:r>
            <a:endParaRPr lang="nb-NO" b="1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 smtClean="0"/>
              <a:t>Fagutvalget </a:t>
            </a:r>
            <a:r>
              <a:rPr lang="nb-NO" dirty="0"/>
              <a:t>skal på helsefaglig grunnlag </a:t>
            </a:r>
            <a:r>
              <a:rPr lang="nb-NO" u="sng" dirty="0"/>
              <a:t>følge opp inngåtte avtaler </a:t>
            </a:r>
            <a:r>
              <a:rPr lang="nb-NO" dirty="0"/>
              <a:t>og gi </a:t>
            </a:r>
            <a:r>
              <a:rPr lang="nb-NO" u="sng" dirty="0"/>
              <a:t>råd og konkrete anbefalinger</a:t>
            </a:r>
            <a:r>
              <a:rPr lang="nb-NO" dirty="0"/>
              <a:t> til </a:t>
            </a:r>
            <a:r>
              <a:rPr lang="nb-NO" dirty="0" smtClean="0"/>
              <a:t>Samhandlingsutvalg </a:t>
            </a:r>
            <a:r>
              <a:rPr lang="nb-NO" dirty="0"/>
              <a:t>i Vestfold vedrørende prioritering, organisering og gjennomføring av tiltak som er av betydning for å sikre </a:t>
            </a:r>
            <a:r>
              <a:rPr lang="nb-NO" dirty="0" smtClean="0"/>
              <a:t>samhandlingen i akuttkjeden. </a:t>
            </a: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Fagutvalget skal sørge for at det gjennomføres </a:t>
            </a:r>
            <a:r>
              <a:rPr lang="nb-NO" u="sng" dirty="0"/>
              <a:t>et årlig samarbeidsmøte </a:t>
            </a:r>
            <a:r>
              <a:rPr lang="nb-NO" dirty="0"/>
              <a:t>for </a:t>
            </a:r>
            <a:r>
              <a:rPr lang="nb-NO" dirty="0" smtClean="0"/>
              <a:t>aktørene. </a:t>
            </a:r>
            <a:r>
              <a:rPr lang="nb-NO" dirty="0"/>
              <a:t>Relevante områder for møtet vil være oppfølging av aktuelle forbedringstiltak, erfaringsutveksling, og kompetansedeling.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459079" y="6232358"/>
            <a:ext cx="5143500" cy="5775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69" y="6115598"/>
            <a:ext cx="7698260" cy="7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>
          <a:xfrm>
            <a:off x="202301" y="241825"/>
            <a:ext cx="11830556" cy="861501"/>
          </a:xfrm>
        </p:spPr>
        <p:txBody>
          <a:bodyPr>
            <a:normAutofit fontScale="90000"/>
          </a:bodyPr>
          <a:lstStyle/>
          <a:p>
            <a:r>
              <a:rPr lang="nb-NO" altLang="nb-NO" sz="4000" dirty="0" smtClean="0"/>
              <a:t>«Rett sted til rett tid» – </a:t>
            </a:r>
            <a:r>
              <a:rPr lang="nb-NO" altLang="nb-NO" sz="3100" dirty="0" smtClean="0"/>
              <a:t>hvordan utvikle samarbeidet mellom aktørene?</a:t>
            </a:r>
            <a:endParaRPr lang="nb-NO" altLang="nb-NO" sz="3100" dirty="0"/>
          </a:p>
        </p:txBody>
      </p:sp>
      <p:pic>
        <p:nvPicPr>
          <p:cNvPr id="2" name="Bilde 1" descr="Gratis vektorgrafikk: Thatched, Huset, &lt;strong&gt;Hjem&lt;/strong&gt;, Landsbygd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7" y="1421238"/>
            <a:ext cx="893478" cy="91769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10" y="2416500"/>
            <a:ext cx="4793181" cy="3091500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5143500" y="1352155"/>
            <a:ext cx="1582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Kommunale helse og omsorgstjenester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1772940" y="2243715"/>
            <a:ext cx="14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Fastlege</a:t>
            </a:r>
          </a:p>
        </p:txBody>
      </p:sp>
      <p:pic>
        <p:nvPicPr>
          <p:cNvPr id="21" name="Bilde 20" descr="Clipart - Young Female Docto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4" y="2560831"/>
            <a:ext cx="816597" cy="1092150"/>
          </a:xfrm>
          <a:prstGeom prst="rect">
            <a:avLst/>
          </a:prstGeom>
        </p:spPr>
      </p:pic>
      <p:sp>
        <p:nvSpPr>
          <p:cNvPr id="26" name="TekstSylinder 25"/>
          <p:cNvSpPr txBox="1"/>
          <p:nvPr/>
        </p:nvSpPr>
        <p:spPr>
          <a:xfrm>
            <a:off x="8596490" y="1934514"/>
            <a:ext cx="14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ØHD - tilbud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8883628" y="4039458"/>
            <a:ext cx="14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Sykehus</a:t>
            </a: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098" y="5761781"/>
            <a:ext cx="1372477" cy="1031938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32" y="4347234"/>
            <a:ext cx="1388008" cy="900330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80" y="5846622"/>
            <a:ext cx="1533600" cy="862259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628" y="2299045"/>
            <a:ext cx="754772" cy="1149968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50" y="1421239"/>
            <a:ext cx="1255677" cy="840129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90" y="4389883"/>
            <a:ext cx="1766711" cy="117780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72939" y="5846621"/>
            <a:ext cx="155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Mental helse</a:t>
            </a:r>
          </a:p>
          <a:p>
            <a:r>
              <a:rPr lang="nb-NO" sz="1400" dirty="0"/>
              <a:t>Kirkens SOS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503510" y="5961059"/>
            <a:ext cx="219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Røde Kors hjelpekorps</a:t>
            </a:r>
          </a:p>
          <a:p>
            <a:r>
              <a:rPr lang="nb-NO" sz="1400" dirty="0"/>
              <a:t>Redningsselskapet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3CAF9-66CF-4A20-ACE7-C35228783B4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 smtClean="0"/>
              <a:t>Utgangspunkt for forbedring er erfaringer..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24000" y="1545797"/>
            <a:ext cx="9144000" cy="5557555"/>
          </a:xfrm>
        </p:spPr>
        <p:txBody>
          <a:bodyPr/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b-NO" sz="2400" dirty="0" smtClean="0"/>
              <a:t>Prosjekt i Telemark </a:t>
            </a:r>
            <a:r>
              <a:rPr lang="nb-NO" sz="2400" dirty="0"/>
              <a:t>(</a:t>
            </a:r>
            <a:r>
              <a:rPr lang="nb-NO" sz="2400" dirty="0" smtClean="0"/>
              <a:t>2016-2020</a:t>
            </a:r>
            <a:r>
              <a:rPr lang="nb-NO" sz="2400" dirty="0"/>
              <a:t>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b-NO" sz="2400" dirty="0"/>
              <a:t>Prosjekt </a:t>
            </a:r>
            <a:r>
              <a:rPr lang="nb-NO" sz="2400" dirty="0" smtClean="0"/>
              <a:t>i Vestfold </a:t>
            </a:r>
            <a:r>
              <a:rPr lang="nb-NO" sz="2400" dirty="0"/>
              <a:t>(2017-2018)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b-NO" sz="2400" dirty="0"/>
              <a:t>Prosjekt  USHT-V (2020-2022)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b-NO" sz="2400" dirty="0"/>
              <a:t>Nytt Akuttsenter (2021)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b-NO" sz="2400" dirty="0"/>
              <a:t>Innspill fra aktørene i kjeden 10.11.22……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3CAF9-66CF-4A20-ACE7-C35228783B40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179" y="6148136"/>
            <a:ext cx="769826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67" y="4941477"/>
            <a:ext cx="4514575" cy="192320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097" y="6270599"/>
            <a:ext cx="2178163" cy="4875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33660" y="2124246"/>
            <a:ext cx="10552387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b-NO" sz="2400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Føringer fra Nasjonal helse og sykehusplan 2020-2023</a:t>
            </a:r>
          </a:p>
          <a:p>
            <a:pPr algn="ctr">
              <a:lnSpc>
                <a:spcPct val="107000"/>
              </a:lnSpc>
            </a:pPr>
            <a:endParaRPr lang="nb-NO" sz="2400" b="1" dirty="0"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b-NO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Pasientgruppene:</a:t>
            </a:r>
          </a:p>
          <a:p>
            <a:pPr marL="380990" indent="-38099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Skrøpelige eldre</a:t>
            </a:r>
          </a:p>
          <a:p>
            <a:pPr marL="380990" indent="-38099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Personer med flere kroniske lidelser</a:t>
            </a:r>
            <a:endParaRPr lang="nb-NO" sz="2400" b="1" i="1" dirty="0"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Barn og unge</a:t>
            </a:r>
          </a:p>
          <a:p>
            <a:pPr marL="380990" indent="-38099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Personer med alvorlige psykiske lidelser og rusproblemer</a:t>
            </a:r>
          </a:p>
          <a:p>
            <a:pPr>
              <a:lnSpc>
                <a:spcPct val="107000"/>
              </a:lnSpc>
            </a:pPr>
            <a:endParaRPr lang="nb-NO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501006" y="215536"/>
            <a:ext cx="10619409" cy="101606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nb-NO" sz="42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Helsefelleskapet i Vestfold </a:t>
            </a:r>
          </a:p>
          <a:p>
            <a:pPr algn="ctr"/>
            <a:r>
              <a:rPr lang="nb-NO" sz="42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Status handlingsplan 2023</a:t>
            </a:r>
          </a:p>
        </p:txBody>
      </p:sp>
    </p:spTree>
    <p:extLst>
      <p:ext uri="{BB962C8B-B14F-4D97-AF65-F5344CB8AC3E}">
        <p14:creationId xmlns:p14="http://schemas.microsoft.com/office/powerpoint/2010/main" val="79240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2637" y="365126"/>
            <a:ext cx="11350238" cy="767760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orslaget til handlingsplan 2024</a:t>
            </a:r>
            <a:endParaRPr lang="nb-N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73075" y="1359463"/>
            <a:ext cx="9231783" cy="5415410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marL="457200" indent="-457200" fontAlgn="t">
              <a:buAutoNum type="arabicPeriod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Skrøpelige eldre og </a:t>
            </a:r>
            <a:r>
              <a:rPr lang="nb-NO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multisyke</a:t>
            </a:r>
            <a:endParaRPr lang="nb-NO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Videreføring av </a:t>
            </a:r>
            <a:r>
              <a:rPr lang="nb-NO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Vitality</a:t>
            </a:r>
            <a:endParaRPr lang="nb-NO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fontAlgn="t">
              <a:buAutoNum type="arabicPeriod" startAt="2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Barn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og unge </a:t>
            </a:r>
          </a:p>
          <a:p>
            <a:pPr marL="800100" lvl="1" indent="-3429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Samhandlings-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og utviklingsprosjektet Ung </a:t>
            </a: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Arena+ –videreføring</a:t>
            </a:r>
          </a:p>
          <a:p>
            <a:pPr marL="800100" lvl="1" indent="-342900" fontAlgn="t">
              <a:buFont typeface="Arial" panose="020B0604020202020204" pitchFamily="34" charset="0"/>
              <a:buChar char="•"/>
            </a:pP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Arbeidsgruppe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innføring av «Nasjonalt forløp for barnevern - kartlegging og utredning av psykisk, somatisk og seksuell helse, tannhelse og rus» - ny satsning.</a:t>
            </a:r>
          </a:p>
          <a:p>
            <a:pPr marL="457200" indent="-457200" fontAlgn="t">
              <a:buFont typeface="+mj-lt"/>
              <a:buAutoNum type="arabicPeriod" startAt="3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Personer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med alvorlige psykiske lidelser og rusproblemer</a:t>
            </a:r>
          </a:p>
          <a:p>
            <a:pPr marL="800100" lvl="1" indent="-3429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Arbeidsgruppe 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pasienter med langvarige psykiske lidelser og rusavhengighet </a:t>
            </a: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–videreføring</a:t>
            </a:r>
          </a:p>
          <a:p>
            <a:pPr marL="800100" lvl="1" indent="-3429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Barn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og unge med psykiske utfordringer – se pkt. </a:t>
            </a: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nb-N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fontAlgn="t">
              <a:buFont typeface="+mj-lt"/>
              <a:buAutoNum type="arabicPeriod" startAt="4"/>
            </a:pPr>
            <a:r>
              <a:rPr lang="nb-NO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Akuttkjeden</a:t>
            </a:r>
          </a:p>
          <a:p>
            <a:pPr marL="914400" lvl="1" indent="-4572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Utvalgte </a:t>
            </a:r>
            <a:r>
              <a:rPr lang="nb-NO" sz="2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områder for satsning og samhandling utenfor sykehus</a:t>
            </a:r>
          </a:p>
          <a:p>
            <a:pPr marL="457200" indent="-457200" fontAlgn="t">
              <a:buFont typeface="+mj-lt"/>
              <a:buAutoNum type="arabicPeriod" startAt="5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Fastlegesituasjonen</a:t>
            </a:r>
          </a:p>
          <a:p>
            <a:pPr marL="914400" lvl="1" indent="-4572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Prosjekt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for å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øke felleskap, forståelse og kompetanse </a:t>
            </a:r>
          </a:p>
          <a:p>
            <a:pPr marL="457200" indent="-457200" fontAlgn="t">
              <a:buFont typeface="+mj-lt"/>
              <a:buAutoNum type="arabicPeriod" startAt="6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Styringsdata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for utvikling og oppfølging av tjenestene – videreføring og </a:t>
            </a: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oppstart</a:t>
            </a:r>
          </a:p>
          <a:p>
            <a:pPr marL="457200" indent="-457200" fontAlgn="t">
              <a:buFont typeface="+mj-lt"/>
              <a:buAutoNum type="arabicPeriod" startAt="6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Samhandlingsavvik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videreføring</a:t>
            </a:r>
          </a:p>
          <a:p>
            <a:pPr marL="457200" indent="-457200" fontAlgn="t">
              <a:buFont typeface="+mj-lt"/>
              <a:buAutoNum type="arabicPeriod" startAt="6"/>
            </a:pP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Rekruttere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og beholde helsepersonell – ny 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satsning</a:t>
            </a:r>
          </a:p>
          <a:p>
            <a:pPr marL="457200" indent="-457200" fontAlgn="t">
              <a:buFont typeface="+mj-lt"/>
              <a:buAutoNum type="arabicPeriod" startAt="6"/>
            </a:pP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Velferdsteknologi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og felles løsninger for samhandling-  ny 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satsning</a:t>
            </a:r>
          </a:p>
          <a:p>
            <a:pPr marL="800100" lvl="1" indent="-342900" fontAlgn="t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Prosjekt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Digital hjemmeoppfølging videreføres i 2024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nb-NO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346" y="4125773"/>
            <a:ext cx="2880653" cy="27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489" y="139279"/>
            <a:ext cx="11622505" cy="1232321"/>
          </a:xfrm>
        </p:spPr>
        <p:txBody>
          <a:bodyPr>
            <a:normAutofit/>
          </a:bodyPr>
          <a:lstStyle/>
          <a:p>
            <a:pPr algn="ctr"/>
            <a:r>
              <a:rPr lang="nb-NO" dirty="0" smtClean="0"/>
              <a:t>Prioritering av områder og organisering</a:t>
            </a:r>
            <a:r>
              <a:rPr lang="nb-NO" dirty="0"/>
              <a:t>?</a:t>
            </a:r>
            <a:br>
              <a:rPr lang="nb-NO" dirty="0"/>
            </a:br>
            <a:r>
              <a:rPr lang="nb-NO" sz="2700" dirty="0" smtClean="0"/>
              <a:t>Tiltak for handlingsplan </a:t>
            </a:r>
            <a:r>
              <a:rPr lang="nb-NO" sz="2700" dirty="0"/>
              <a:t>2023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Fagutvalg for akuttkjeden i Vestfold</a:t>
            </a:r>
            <a:endParaRPr lang="nb-NO" dirty="0"/>
          </a:p>
        </p:txBody>
      </p:sp>
      <p:pic>
        <p:nvPicPr>
          <p:cNvPr id="6" name="Picture 6" descr="BD0666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797" y="1796184"/>
            <a:ext cx="7735986" cy="456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6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huset i Vestfold - Levende.potx" id="{56F62809-113E-47FD-BD4F-F035B5D269EE}" vid="{073F25EE-F2E7-471F-931C-9DF7EC687B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Sykehuset i Vestfold - Levende</Template>
  <TotalTime>11134</TotalTime>
  <Words>748</Words>
  <Application>Microsoft Office PowerPoint</Application>
  <PresentationFormat>Widescreen</PresentationFormat>
  <Paragraphs>162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6" baseType="lpstr">
      <vt:lpstr>Arial</vt:lpstr>
      <vt:lpstr>Arial Unicode MS</vt:lpstr>
      <vt:lpstr>Bradley Hand ITC</vt:lpstr>
      <vt:lpstr>Calibri</vt:lpstr>
      <vt:lpstr>Calibri Light</vt:lpstr>
      <vt:lpstr>Courier New</vt:lpstr>
      <vt:lpstr>Times New Roman</vt:lpstr>
      <vt:lpstr>Verdana</vt:lpstr>
      <vt:lpstr>ヒラギノ角ゴ Pro W3</vt:lpstr>
      <vt:lpstr>Office-tema</vt:lpstr>
      <vt:lpstr>Helsefellesskapet september 2023</vt:lpstr>
      <vt:lpstr>Akuttkjeden i Vestfold</vt:lpstr>
      <vt:lpstr>Fagutvalg for akuttkjeden i Vestfold 01.09.2023</vt:lpstr>
      <vt:lpstr>Fagutvalg for akuttkjeden i Vestfold Vedtak SSU 10/2020 Oppstart 8. desember 2022</vt:lpstr>
      <vt:lpstr>«Rett sted til rett tid» – hvordan utvikle samarbeidet mellom aktørene?</vt:lpstr>
      <vt:lpstr>Utgangspunkt for forbedring er erfaringer..</vt:lpstr>
      <vt:lpstr>PowerPoint-presentasjon</vt:lpstr>
      <vt:lpstr>Forslaget til handlingsplan 2024</vt:lpstr>
      <vt:lpstr>Prioritering av områder og organisering? Tiltak for handlingsplan 2023 </vt:lpstr>
      <vt:lpstr>Fagutvalg for akuttkjeden i Vestfold 2023</vt:lpstr>
      <vt:lpstr>Akuttforum</vt:lpstr>
      <vt:lpstr>Innsiktsrapport  Økt pasienttilstrømning  – den nye normalen? </vt:lpstr>
      <vt:lpstr>Ø-hjelp inn til SiV somatikk har økt med 5% fra 2019 til 2022 for de to første tertialene</vt:lpstr>
      <vt:lpstr>PowerPoint-presentasjon</vt:lpstr>
      <vt:lpstr>PowerPoint-presentasjon</vt:lpstr>
      <vt:lpstr>Fagutvalg for akuttkjeden i Vestfold 2023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siqgus</dc:creator>
  <cp:lastModifiedBy>Runar Danielsen</cp:lastModifiedBy>
  <cp:revision>648</cp:revision>
  <cp:lastPrinted>2022-11-28T11:59:49Z</cp:lastPrinted>
  <dcterms:created xsi:type="dcterms:W3CDTF">2019-05-06T06:01:32Z</dcterms:created>
  <dcterms:modified xsi:type="dcterms:W3CDTF">2023-09-21T08:49:45Z</dcterms:modified>
</cp:coreProperties>
</file>