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84" r:id="rId2"/>
  </p:sldIdLst>
  <p:sldSz cx="12192000" cy="6858000"/>
  <p:notesSz cx="6724650" cy="97742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3787"/>
    <a:srgbClr val="239667"/>
    <a:srgbClr val="96A8AD"/>
    <a:srgbClr val="003283"/>
    <a:srgbClr val="E39BC3"/>
    <a:srgbClr val="FFC000"/>
    <a:srgbClr val="31A3B5"/>
    <a:srgbClr val="98D1DA"/>
    <a:srgbClr val="FFFFF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32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20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8E178E-FA2B-4CD6-A791-0B7D057AA1DB}" type="datetimeFigureOut">
              <a:rPr lang="nb-NO" smtClean="0"/>
              <a:t>23.10.2023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1222375"/>
            <a:ext cx="586422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2465" y="4703852"/>
            <a:ext cx="5379720" cy="38486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09079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4E29A-8DB7-4052-BB9C-4FA401C021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55731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E6218AD-BBE1-46F2-AB94-47CBD8BCD8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59781"/>
            <a:ext cx="9144000" cy="995363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98AA202A-A0B4-49C7-B3B9-7E97B79864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47220"/>
            <a:ext cx="9144000" cy="1655762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00328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B8DEF424-B3D8-40B6-B74E-9A589CBAA28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0" y="273051"/>
            <a:ext cx="2889250" cy="382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33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A0E0AC8-CCBB-452B-B194-97B4F747D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4F7E7A2-E229-4BBB-946E-5CF24D7C7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3B66A02-5E36-4759-8D24-4E1B389F9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11198A9-A7F9-4FA1-A8F7-9AAF89C9D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Fagutvalg for akuttkjeden i Vestfold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0BEB4B0-1C83-441A-B40C-831034F60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C5FD-3CAB-485B-B139-47B7989B2D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93871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2B93CD69-DEE9-422B-94F6-A57C75D42157}"/>
              </a:ext>
            </a:extLst>
          </p:cNvPr>
          <p:cNvSpPr/>
          <p:nvPr userDrawn="1"/>
        </p:nvSpPr>
        <p:spPr>
          <a:xfrm>
            <a:off x="0" y="6235701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D48DAC81-462F-48C9-B786-39DBF3C21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0" y="2152650"/>
            <a:ext cx="8489950" cy="1714500"/>
          </a:xfrm>
        </p:spPr>
        <p:txBody>
          <a:bodyPr anchor="t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6D0BA42-C396-4339-A7B4-AB16775F03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57500" y="3867151"/>
            <a:ext cx="8489950" cy="1543049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4B12781-1603-46FF-B595-7D528357B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38F5D29-7B52-4AAB-A2FE-4822D3B48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Fagutvalg for akuttkjeden i Vestfold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76558AD-F78A-42DB-8CA7-76473C0D1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C5FD-3CAB-485B-B139-47B7989B2DB2}" type="slidenum">
              <a:rPr lang="nb-NO" smtClean="0"/>
              <a:t>‹#›</a:t>
            </a:fld>
            <a:endParaRPr lang="nb-NO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C14F4B35-D2F9-48FF-9F2A-267F0ED0C4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7681" y="6404041"/>
            <a:ext cx="2036119" cy="269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955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2B93CD69-DEE9-422B-94F6-A57C75D42157}"/>
              </a:ext>
            </a:extLst>
          </p:cNvPr>
          <p:cNvSpPr/>
          <p:nvPr userDrawn="1"/>
        </p:nvSpPr>
        <p:spPr>
          <a:xfrm>
            <a:off x="0" y="6235701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D48DAC81-462F-48C9-B786-39DBF3C21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0" y="2152650"/>
            <a:ext cx="8489950" cy="1714500"/>
          </a:xfrm>
        </p:spPr>
        <p:txBody>
          <a:bodyPr anchor="t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6D0BA42-C396-4339-A7B4-AB16775F03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57500" y="3867151"/>
            <a:ext cx="8489950" cy="1543049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4B12781-1603-46FF-B595-7D528357B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38F5D29-7B52-4AAB-A2FE-4822D3B48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Fagutvalg for akuttkjeden i Vestfold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76558AD-F78A-42DB-8CA7-76473C0D1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C5FD-3CAB-485B-B139-47B7989B2DB2}" type="slidenum">
              <a:rPr lang="nb-NO" smtClean="0"/>
              <a:t>‹#›</a:t>
            </a:fld>
            <a:endParaRPr lang="nb-NO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C14F4B35-D2F9-48FF-9F2A-267F0ED0C4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7681" y="6404041"/>
            <a:ext cx="2036119" cy="269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264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2B93CD69-DEE9-422B-94F6-A57C75D42157}"/>
              </a:ext>
            </a:extLst>
          </p:cNvPr>
          <p:cNvSpPr/>
          <p:nvPr userDrawn="1"/>
        </p:nvSpPr>
        <p:spPr>
          <a:xfrm>
            <a:off x="0" y="6235701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D48DAC81-462F-48C9-B786-39DBF3C21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0" y="2152650"/>
            <a:ext cx="8489950" cy="1714500"/>
          </a:xfrm>
        </p:spPr>
        <p:txBody>
          <a:bodyPr anchor="t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6D0BA42-C396-4339-A7B4-AB16775F03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57500" y="3867151"/>
            <a:ext cx="8489950" cy="1543049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4B12781-1603-46FF-B595-7D528357B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38F5D29-7B52-4AAB-A2FE-4822D3B48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Fagutvalg for akuttkjeden i Vestfold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76558AD-F78A-42DB-8CA7-76473C0D1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C5FD-3CAB-485B-B139-47B7989B2DB2}" type="slidenum">
              <a:rPr lang="nb-NO" smtClean="0"/>
              <a:t>‹#›</a:t>
            </a:fld>
            <a:endParaRPr lang="nb-NO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C14F4B35-D2F9-48FF-9F2A-267F0ED0C4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7681" y="6404041"/>
            <a:ext cx="2036119" cy="269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017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2B93CD69-DEE9-422B-94F6-A57C75D42157}"/>
              </a:ext>
            </a:extLst>
          </p:cNvPr>
          <p:cNvSpPr/>
          <p:nvPr userDrawn="1"/>
        </p:nvSpPr>
        <p:spPr>
          <a:xfrm>
            <a:off x="0" y="6235701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D48DAC81-462F-48C9-B786-39DBF3C21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0" y="2152650"/>
            <a:ext cx="8489950" cy="1714500"/>
          </a:xfrm>
        </p:spPr>
        <p:txBody>
          <a:bodyPr anchor="t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6D0BA42-C396-4339-A7B4-AB16775F03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57500" y="3867151"/>
            <a:ext cx="8489950" cy="1543049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4B12781-1603-46FF-B595-7D528357B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38F5D29-7B52-4AAB-A2FE-4822D3B48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Fagutvalg for akuttkjeden i Vestfold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76558AD-F78A-42DB-8CA7-76473C0D1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C5FD-3CAB-485B-B139-47B7989B2DB2}" type="slidenum">
              <a:rPr lang="nb-NO" smtClean="0"/>
              <a:t>‹#›</a:t>
            </a:fld>
            <a:endParaRPr lang="nb-NO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C14F4B35-D2F9-48FF-9F2A-267F0ED0C4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7681" y="6404041"/>
            <a:ext cx="2036119" cy="269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845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>
            <a:extLst>
              <a:ext uri="{FF2B5EF4-FFF2-40B4-BE49-F238E27FC236}">
                <a16:creationId xmlns:a16="http://schemas.microsoft.com/office/drawing/2014/main" id="{C14F4B35-D2F9-48FF-9F2A-267F0ED0C4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7681" y="6404041"/>
            <a:ext cx="2036119" cy="269742"/>
          </a:xfrm>
          <a:prstGeom prst="rect">
            <a:avLst/>
          </a:prstGeom>
        </p:spPr>
      </p:pic>
      <p:sp>
        <p:nvSpPr>
          <p:cNvPr id="6" name="Plassholder for dato 5">
            <a:extLst>
              <a:ext uri="{FF2B5EF4-FFF2-40B4-BE49-F238E27FC236}">
                <a16:creationId xmlns:a16="http://schemas.microsoft.com/office/drawing/2014/main" id="{70817D64-FBBB-4F41-AB49-3FFFCBCBC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F96346C3-132A-4BCF-962D-A3A8809F8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Fagutvalg for akuttkjeden i Vestfold</a:t>
            </a:r>
            <a:endParaRPr lang="nb-NO" dirty="0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214AF98F-F81D-4E23-845A-C3BF50D5B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C5FD-3CAB-485B-B139-47B7989B2DB2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B75F1FA-9D1A-44FC-BEF7-89C3DF238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26615" y="5023088"/>
            <a:ext cx="8489950" cy="1543049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12" name="Tittel 11">
            <a:extLst>
              <a:ext uri="{FF2B5EF4-FFF2-40B4-BE49-F238E27FC236}">
                <a16:creationId xmlns:a16="http://schemas.microsoft.com/office/drawing/2014/main" id="{14CEA986-C62F-43C2-B577-27E868182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6615" y="3308587"/>
            <a:ext cx="8489950" cy="171450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90641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F90B565-7BF9-4917-B2EB-D4F356827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9EE8DF1-0A6C-48E9-AF6B-E517931E15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53681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74BDB87-0C3E-4DF3-B851-696F7DC8E5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53681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983C0A6-EAEC-48EE-BD2B-FF4999293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C045679-37D1-4727-A602-37D33B34E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Fagutvalg for akuttkjeden i Vestfold</a:t>
            </a:r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E81B9D9-3184-4D57-AD03-AF51AB5DE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C5FD-3CAB-485B-B139-47B7989B2D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8876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A66485F-BCE4-491C-850F-7D726863A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199"/>
            <a:ext cx="10515600" cy="90725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EE5B3F75-518F-4EA6-A8A1-0486509E41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523205"/>
            <a:ext cx="6172200" cy="43378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63D1432-2723-4B33-963B-322B58D700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523206"/>
            <a:ext cx="3932237" cy="43561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E43BAC9-2949-4109-925E-ECB59A677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8675B62-0DF8-475A-8FE3-46F52FC63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Fagutvalg for akuttkjeden i Vestfold</a:t>
            </a:r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4EB82D6-C113-45BE-9EB9-1BE55A8A3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C5FD-3CAB-485B-B139-47B7989B2D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2103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2291919-115B-437A-A38B-AFDCE7D29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D9CBA94-6024-4564-8673-AAC0BC422E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536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Rediger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B082BAD-DC75-4E46-880A-189B8AB10E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860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003283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CDB94D7-D02D-4A1F-B995-226F4D2C6C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67681" y="6356350"/>
            <a:ext cx="48682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003283"/>
                </a:solidFill>
              </a:defRPr>
            </a:lvl1pPr>
          </a:lstStyle>
          <a:p>
            <a:r>
              <a:rPr lang="nb-NO" smtClean="0"/>
              <a:t>Fagutvalg for akuttkjeden i Vestfold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96CD985-B341-4C2B-8F70-4C02F418AD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04831" y="6356350"/>
            <a:ext cx="9439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003283"/>
                </a:solidFill>
              </a:defRPr>
            </a:lvl1pPr>
          </a:lstStyle>
          <a:p>
            <a:fld id="{3562C5FD-3CAB-485B-B139-47B7989B2DB2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196395D2-3F7C-452E-BF80-64B524FB9043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7681" y="6404041"/>
            <a:ext cx="2036119" cy="269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580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8" r:id="rId4"/>
    <p:sldLayoutId id="2147483659" r:id="rId5"/>
    <p:sldLayoutId id="2147483660" r:id="rId6"/>
    <p:sldLayoutId id="2147483661" r:id="rId7"/>
    <p:sldLayoutId id="2147483652" r:id="rId8"/>
    <p:sldLayoutId id="2147483657" r:id="rId9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3283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328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328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328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328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328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orten.kommune.no/" TargetMode="External"/><Relationship Id="rId13" Type="http://schemas.openxmlformats.org/officeDocument/2006/relationships/hyperlink" Target="mailto:alfrida.sofie.doksrod@sandefjord.kommune.no" TargetMode="External"/><Relationship Id="rId18" Type="http://schemas.openxmlformats.org/officeDocument/2006/relationships/hyperlink" Target="mailto:ramona.helen.overeng.skog@faerder.kommune.no" TargetMode="External"/><Relationship Id="rId26" Type="http://schemas.openxmlformats.org/officeDocument/2006/relationships/hyperlink" Target="mailto:KIMHEM@siv.no" TargetMode="External"/><Relationship Id="rId3" Type="http://schemas.openxmlformats.org/officeDocument/2006/relationships/image" Target="../media/image4.jpeg"/><Relationship Id="rId21" Type="http://schemas.openxmlformats.org/officeDocument/2006/relationships/hyperlink" Target="mailto:malin.holt@horten.kommune.no" TargetMode="External"/><Relationship Id="rId7" Type="http://schemas.openxmlformats.org/officeDocument/2006/relationships/image" Target="../media/image6.jpeg"/><Relationship Id="rId12" Type="http://schemas.openxmlformats.org/officeDocument/2006/relationships/image" Target="../media/image10.png"/><Relationship Id="rId17" Type="http://schemas.openxmlformats.org/officeDocument/2006/relationships/hyperlink" Target="mailto:carlo.schebesta@larvik.kommune.no" TargetMode="External"/><Relationship Id="rId25" Type="http://schemas.openxmlformats.org/officeDocument/2006/relationships/hyperlink" Target="mailto:vidar.ruddox@siv.no" TargetMode="External"/><Relationship Id="rId2" Type="http://schemas.openxmlformats.org/officeDocument/2006/relationships/image" Target="../media/image3.png"/><Relationship Id="rId16" Type="http://schemas.openxmlformats.org/officeDocument/2006/relationships/hyperlink" Target="mailto:birgitte.larsen@holmestrand.kommune.no" TargetMode="External"/><Relationship Id="rId20" Type="http://schemas.openxmlformats.org/officeDocument/2006/relationships/hyperlink" Target="mailto:henriette.ruud@sandefjord.kommune.no" TargetMode="External"/><Relationship Id="rId29" Type="http://schemas.openxmlformats.org/officeDocument/2006/relationships/hyperlink" Target="mailto:runar.danielsen@siv.n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olmestrand.kommune.no/?index=Nyheter-Oppslag" TargetMode="External"/><Relationship Id="rId11" Type="http://schemas.openxmlformats.org/officeDocument/2006/relationships/image" Target="../media/image9.png"/><Relationship Id="rId24" Type="http://schemas.openxmlformats.org/officeDocument/2006/relationships/hyperlink" Target="mailto:hege.gulliksrud@siv.no" TargetMode="External"/><Relationship Id="rId5" Type="http://schemas.openxmlformats.org/officeDocument/2006/relationships/image" Target="../media/image5.jpeg"/><Relationship Id="rId15" Type="http://schemas.openxmlformats.org/officeDocument/2006/relationships/hyperlink" Target="mailto:gunn-heidi.lenes.schroder@sandefjord.kommune.no" TargetMode="External"/><Relationship Id="rId23" Type="http://schemas.openxmlformats.org/officeDocument/2006/relationships/hyperlink" Target="mailto:torbjorn.lia@siv.no" TargetMode="External"/><Relationship Id="rId28" Type="http://schemas.openxmlformats.org/officeDocument/2006/relationships/hyperlink" Target="mailto:lizeth_ll@hotmail.com" TargetMode="External"/><Relationship Id="rId10" Type="http://schemas.openxmlformats.org/officeDocument/2006/relationships/image" Target="../media/image8.png"/><Relationship Id="rId19" Type="http://schemas.openxmlformats.org/officeDocument/2006/relationships/hyperlink" Target="mailto:monica.hammari@larvik.kommune.no" TargetMode="External"/><Relationship Id="rId4" Type="http://schemas.openxmlformats.org/officeDocument/2006/relationships/hyperlink" Target="https://www.notteroy.kommune.no/handlers/bv.ashx/i36d998f1-6963-4797-a914-110351bd684d/Faerder_kommune_logo_CMYK.jpg" TargetMode="External"/><Relationship Id="rId9" Type="http://schemas.openxmlformats.org/officeDocument/2006/relationships/image" Target="../media/image7.jpeg"/><Relationship Id="rId14" Type="http://schemas.openxmlformats.org/officeDocument/2006/relationships/hyperlink" Target="mailto:cathrine.aahaard-nilsen@tonsberg.kommune.no" TargetMode="External"/><Relationship Id="rId22" Type="http://schemas.openxmlformats.org/officeDocument/2006/relationships/hyperlink" Target="mailto:rannveig.velken@faerder.kommune.no" TargetMode="External"/><Relationship Id="rId27" Type="http://schemas.openxmlformats.org/officeDocument/2006/relationships/hyperlink" Target="mailto:lizeth.lind.jorgensen@siv.no" TargetMode="External"/><Relationship Id="rId30" Type="http://schemas.openxmlformats.org/officeDocument/2006/relationships/hyperlink" Target="mailto:Karin.rysst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Bilde 4" descr="http://nyelarvik.no/wp-content/uploads/2017/04/larvik-kommunevapen-rgb-3000-891x1024.png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857" y="6054407"/>
            <a:ext cx="6731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Bilde 1" descr="Nye Sandefjord kommunes kommunevåpen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156" y="5983846"/>
            <a:ext cx="7874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Bilde 3" descr="Faerder_kommune_logo_CMYK - Klikk for stort bilde">
            <a:hlinkClick r:id="rId4" tooltip="&quot;Faerder_kommune_logo_CMYK - Klikk for stort bilde&quot;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r="71400" b="568"/>
          <a:stretch>
            <a:fillRect/>
          </a:stretch>
        </p:blipFill>
        <p:spPr bwMode="auto">
          <a:xfrm>
            <a:off x="5374855" y="6061713"/>
            <a:ext cx="635000" cy="78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Bilde 24" descr="image3T7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689" y="5917084"/>
            <a:ext cx="660400" cy="88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Bilde 18" descr="image2Q0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924" y="5954183"/>
            <a:ext cx="53340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3090" y="6071993"/>
            <a:ext cx="601133" cy="74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96850" y="-246220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 sz="2400"/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6140885" y="882134"/>
            <a:ext cx="3039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sz="16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endParaRPr lang="nb-NO" altLang="nb-NO" sz="2400">
              <a:latin typeface="Arial" panose="020B0604020202020204" pitchFamily="34" charset="0"/>
            </a:endParaRP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6054322" y="1682234"/>
            <a:ext cx="4770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sz="16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  </a:t>
            </a:r>
            <a:endParaRPr lang="nb-NO" altLang="nb-NO" sz="2400">
              <a:latin typeface="Arial" panose="020B0604020202020204" pitchFamily="34" charset="0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6112031" y="2346524"/>
            <a:ext cx="36163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sz="1600" dirty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sz="1600" dirty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</a:t>
            </a:r>
            <a:endParaRPr lang="nb-NO" altLang="nb-NO" sz="2400" dirty="0">
              <a:latin typeface="Arial" panose="020B0604020202020204" pitchFamily="34" charset="0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6083176" y="3358634"/>
            <a:ext cx="41934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sz="16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 </a:t>
            </a:r>
            <a:endParaRPr lang="nb-NO" altLang="nb-NO" sz="2400">
              <a:latin typeface="Arial" panose="020B0604020202020204" pitchFamily="34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6112031" y="4234934"/>
            <a:ext cx="3616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sz="16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</a:t>
            </a:r>
            <a:endParaRPr lang="nb-NO" altLang="nb-NO" sz="2400">
              <a:latin typeface="Arial" panose="020B0604020202020204" pitchFamily="34" charset="0"/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196850" y="4667992"/>
            <a:ext cx="650178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sz="160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</a:t>
            </a:r>
            <a:endParaRPr lang="nb-NO" altLang="nb-NO" sz="800">
              <a:latin typeface="Arial" panose="020B0604020202020204" pitchFamily="34" charset="0"/>
            </a:endParaRP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sz="1600">
                <a:latin typeface="Arial" panose="020B0604020202020204" pitchFamily="34" charset="0"/>
                <a:ea typeface="Times New Roman" panose="02020603050405020304" pitchFamily="18" charset="0"/>
              </a:rPr>
              <a:t>      </a:t>
            </a:r>
            <a:endParaRPr lang="nb-NO" altLang="nb-NO" sz="800">
              <a:latin typeface="Arial" panose="020B0604020202020204" pitchFamily="34" charset="0"/>
            </a:endParaRP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nb-NO" altLang="nb-NO" sz="2400">
              <a:latin typeface="Arial" panose="020B0604020202020204" pitchFamily="34" charset="0"/>
            </a:endParaRPr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196850" y="5739713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 sz="2400"/>
          </a:p>
        </p:txBody>
      </p:sp>
      <p:pic>
        <p:nvPicPr>
          <p:cNvPr id="10" name="Bilde 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798863" y="6265891"/>
            <a:ext cx="2178493" cy="487723"/>
          </a:xfrm>
          <a:prstGeom prst="rect">
            <a:avLst/>
          </a:prstGeom>
        </p:spPr>
      </p:pic>
      <p:pic>
        <p:nvPicPr>
          <p:cNvPr id="19" name="Plassholder for innhold 18"/>
          <p:cNvPicPr>
            <a:picLocks noGrp="1" noChangeAspect="1"/>
          </p:cNvPicPr>
          <p:nvPr>
            <p:ph idx="1"/>
          </p:nvPr>
        </p:nvPicPr>
        <p:blipFill>
          <a:blip r:embed="rId12"/>
          <a:stretch>
            <a:fillRect/>
          </a:stretch>
        </p:blipFill>
        <p:spPr>
          <a:xfrm>
            <a:off x="3572031" y="5883913"/>
            <a:ext cx="5080000" cy="965200"/>
          </a:xfrm>
          <a:prstGeom prst="rect">
            <a:avLst/>
          </a:prstGeom>
        </p:spPr>
      </p:pic>
      <p:graphicFrame>
        <p:nvGraphicFramePr>
          <p:cNvPr id="12" name="Tabell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404901"/>
              </p:ext>
            </p:extLst>
          </p:nvPr>
        </p:nvGraphicFramePr>
        <p:xfrm>
          <a:off x="431516" y="767138"/>
          <a:ext cx="11166914" cy="47931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93305">
                  <a:extLst>
                    <a:ext uri="{9D8B030D-6E8A-4147-A177-3AD203B41FA5}">
                      <a16:colId xmlns:a16="http://schemas.microsoft.com/office/drawing/2014/main" val="90443220"/>
                    </a:ext>
                  </a:extLst>
                </a:gridCol>
                <a:gridCol w="1771477">
                  <a:extLst>
                    <a:ext uri="{9D8B030D-6E8A-4147-A177-3AD203B41FA5}">
                      <a16:colId xmlns:a16="http://schemas.microsoft.com/office/drawing/2014/main" val="1283142243"/>
                    </a:ext>
                  </a:extLst>
                </a:gridCol>
                <a:gridCol w="5202132">
                  <a:extLst>
                    <a:ext uri="{9D8B030D-6E8A-4147-A177-3AD203B41FA5}">
                      <a16:colId xmlns:a16="http://schemas.microsoft.com/office/drawing/2014/main" val="3234115118"/>
                    </a:ext>
                  </a:extLst>
                </a:gridCol>
              </a:tblGrid>
              <a:tr h="334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300" dirty="0">
                          <a:effectLst/>
                        </a:rPr>
                        <a:t> </a:t>
                      </a:r>
                      <a:r>
                        <a:rPr lang="nb-NO" sz="1300" dirty="0" smtClean="0">
                          <a:effectLst/>
                        </a:rPr>
                        <a:t>Funksjon/tilhørighet</a:t>
                      </a:r>
                      <a:endParaRPr lang="nb-NO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300" dirty="0" smtClean="0">
                          <a:effectLst/>
                        </a:rPr>
                        <a:t>Organisasjon</a:t>
                      </a:r>
                      <a:r>
                        <a:rPr lang="nb-NO" sz="1300" dirty="0">
                          <a:effectLst/>
                        </a:rPr>
                        <a:t> </a:t>
                      </a:r>
                      <a:endParaRPr lang="nb-NO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300" dirty="0">
                          <a:effectLst/>
                        </a:rPr>
                        <a:t>Navn:</a:t>
                      </a:r>
                      <a:endParaRPr lang="nb-NO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262033561"/>
                  </a:ext>
                </a:extLst>
              </a:tr>
              <a:tr h="272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</a:rPr>
                        <a:t>Kommuneoverlege kliniske tjenester</a:t>
                      </a:r>
                      <a:endParaRPr lang="nb-NO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</a:rPr>
                        <a:t>Sandefjord</a:t>
                      </a:r>
                      <a:endParaRPr lang="nb-NO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b="1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Frida Sofie </a:t>
                      </a:r>
                      <a:r>
                        <a:rPr lang="nb-NO" sz="1100" b="1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Doksrød</a:t>
                      </a:r>
                      <a:r>
                        <a:rPr lang="nb-NO" sz="1100" b="1" dirty="0" smtClean="0">
                          <a:effectLst/>
                          <a:latin typeface="+mn-lt"/>
                        </a:rPr>
                        <a:t>,</a:t>
                      </a:r>
                      <a:r>
                        <a:rPr lang="nb-NO" sz="1100" b="1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nb-NO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hlinkClick r:id="rId13"/>
                        </a:rPr>
                        <a:t>alfrida.sofie.doksrod@sandefjord.kommune.no</a:t>
                      </a:r>
                      <a:r>
                        <a:rPr lang="nb-NO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785174"/>
                  </a:ext>
                </a:extLst>
              </a:tr>
              <a:tr h="2368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</a:rPr>
                        <a:t>Legevakt</a:t>
                      </a:r>
                      <a:endParaRPr lang="nb-NO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</a:rPr>
                        <a:t>Tønsberg</a:t>
                      </a:r>
                      <a:endParaRPr lang="nb-NO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b="1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Cathrine </a:t>
                      </a:r>
                      <a:r>
                        <a:rPr lang="nb-NO" sz="1100" b="1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Aagaard-Nilsen,</a:t>
                      </a:r>
                      <a:r>
                        <a:rPr lang="nb-NO" sz="1100" b="1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b-NO" sz="11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hlinkClick r:id="rId14"/>
                        </a:rPr>
                        <a:t>cathrine.aahaard-nilsen@tonsberg.kommune.no</a:t>
                      </a:r>
                      <a:r>
                        <a:rPr lang="nb-NO" sz="1100" b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endParaRPr lang="nb-NO" sz="11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061132"/>
                  </a:ext>
                </a:extLst>
              </a:tr>
              <a:tr h="2433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</a:rPr>
                        <a:t>ØHD</a:t>
                      </a:r>
                      <a:endParaRPr lang="nb-NO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</a:rPr>
                        <a:t>Sandefjord</a:t>
                      </a:r>
                      <a:endParaRPr lang="nb-NO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1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Gunn Heidi </a:t>
                      </a:r>
                      <a:r>
                        <a:rPr lang="nb-NO" sz="1100" b="1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Schrøder</a:t>
                      </a:r>
                      <a:r>
                        <a:rPr lang="nb-NO" sz="1100" b="1" dirty="0" smtClean="0">
                          <a:effectLst/>
                          <a:latin typeface="+mn-lt"/>
                        </a:rPr>
                        <a:t>,</a:t>
                      </a:r>
                      <a:r>
                        <a:rPr lang="nb-NO" sz="1100" b="1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nb-NO" sz="1100" dirty="0" smtClean="0">
                          <a:effectLst/>
                          <a:latin typeface="+mn-lt"/>
                          <a:ea typeface="Times New Roman" panose="02020603050405020304" pitchFamily="18" charset="0"/>
                          <a:hlinkClick r:id="rId15"/>
                        </a:rPr>
                        <a:t>gunn-heidi.lenes.schroder@sandefjord.kommune.no</a:t>
                      </a:r>
                      <a:r>
                        <a:rPr lang="nb-NO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</a:p>
                  </a:txBody>
                  <a:tcPr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75424"/>
                  </a:ext>
                </a:extLst>
              </a:tr>
              <a:tr h="2565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</a:rPr>
                        <a:t>Rus/psykiatri</a:t>
                      </a:r>
                      <a:endParaRPr lang="nb-NO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</a:rPr>
                        <a:t>Holmestrand</a:t>
                      </a:r>
                      <a:endParaRPr lang="nb-NO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b="1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Birgitte </a:t>
                      </a:r>
                      <a:r>
                        <a:rPr lang="nb-NO" sz="1100" b="1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Larsen ,</a:t>
                      </a:r>
                      <a:r>
                        <a:rPr lang="nb-NO" sz="1100" b="1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b-NO" sz="1100" b="0" dirty="0" smtClean="0">
                          <a:effectLst/>
                          <a:latin typeface="+mn-lt"/>
                          <a:ea typeface="Times New Roman" panose="02020603050405020304" pitchFamily="18" charset="0"/>
                          <a:hlinkClick r:id="rId16"/>
                        </a:rPr>
                        <a:t>birgitte.larsen@holmestrand.kommune.no</a:t>
                      </a:r>
                      <a:r>
                        <a:rPr lang="nb-NO" sz="1100" b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endParaRPr lang="nb-NO" sz="11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320166"/>
                  </a:ext>
                </a:extLst>
              </a:tr>
              <a:tr h="2499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</a:rPr>
                        <a:t>Fastlege</a:t>
                      </a:r>
                      <a:endParaRPr lang="nb-NO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 smtClean="0">
                          <a:effectLst/>
                        </a:rPr>
                        <a:t>Larvik</a:t>
                      </a:r>
                      <a:endParaRPr lang="nb-NO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Carlo David Schebesta</a:t>
                      </a:r>
                      <a:r>
                        <a:rPr lang="nb-NO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nb-NO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b-NO" sz="1100" b="0" dirty="0" smtClean="0">
                          <a:effectLst/>
                          <a:latin typeface="+mn-lt"/>
                          <a:ea typeface="Times New Roman" panose="02020603050405020304" pitchFamily="18" charset="0"/>
                          <a:hlinkClick r:id="rId17"/>
                        </a:rPr>
                        <a:t>carlo.schebesta@larvik.kommune.no</a:t>
                      </a:r>
                      <a:r>
                        <a:rPr lang="nb-NO" sz="1100" b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endParaRPr lang="nb-NO" sz="11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941290"/>
                  </a:ext>
                </a:extLst>
              </a:tr>
              <a:tr h="2099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</a:rPr>
                        <a:t>Kommunal pleie, </a:t>
                      </a:r>
                      <a:r>
                        <a:rPr lang="nb-NO" sz="1100" dirty="0" smtClean="0">
                          <a:effectLst/>
                        </a:rPr>
                        <a:t>Hjemmetjeneste</a:t>
                      </a:r>
                      <a:endParaRPr lang="nb-NO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</a:rPr>
                        <a:t>Færder</a:t>
                      </a:r>
                      <a:endParaRPr lang="nb-NO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b="1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Ramona </a:t>
                      </a:r>
                      <a:r>
                        <a:rPr lang="nb-NO" sz="1100" b="1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Skog,</a:t>
                      </a:r>
                      <a:r>
                        <a:rPr lang="nb-NO" sz="1100" b="1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b-NO" sz="1100" b="0" baseline="0" dirty="0" smtClean="0">
                          <a:effectLst/>
                          <a:latin typeface="+mn-lt"/>
                          <a:hlinkClick r:id="rId18"/>
                        </a:rPr>
                        <a:t>ramona.helen.overeng.skog@faerder.kommune.no</a:t>
                      </a:r>
                      <a:r>
                        <a:rPr lang="nb-NO" sz="1100" b="0" baseline="0" dirty="0" smtClean="0"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501504"/>
                  </a:ext>
                </a:extLst>
              </a:tr>
              <a:tr h="2331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</a:rPr>
                        <a:t>Kommunal pleie, Institusjon</a:t>
                      </a:r>
                      <a:endParaRPr lang="nb-NO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</a:rPr>
                        <a:t>Larvik</a:t>
                      </a:r>
                      <a:endParaRPr lang="nb-NO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b="1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Monica </a:t>
                      </a:r>
                      <a:r>
                        <a:rPr lang="nb-NO" sz="1100" b="1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Hammari,</a:t>
                      </a:r>
                      <a:r>
                        <a:rPr lang="nb-NO" sz="1100" b="1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b-NO" sz="1100" b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hlinkClick r:id="rId19"/>
                        </a:rPr>
                        <a:t>monica.hammari@larvik.kommune.no</a:t>
                      </a:r>
                      <a:endParaRPr lang="nb-NO" sz="1100" b="0" dirty="0" smtClean="0">
                        <a:solidFill>
                          <a:srgbClr val="00B05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765350"/>
                  </a:ext>
                </a:extLst>
              </a:tr>
              <a:tr h="2363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USHT - V</a:t>
                      </a:r>
                      <a:endParaRPr lang="nb-NO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Sandefjord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1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</a:rPr>
                        <a:t>Henriette Ruud, </a:t>
                      </a:r>
                      <a:r>
                        <a:rPr lang="nb-NO" sz="1100" b="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hlinkClick r:id="rId20"/>
                        </a:rPr>
                        <a:t>henriette.ruud@sandefjord.kommune.no</a:t>
                      </a:r>
                      <a:endParaRPr lang="nb-NO" sz="1100" b="1" baseline="0" dirty="0" smtClean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035909"/>
                  </a:ext>
                </a:extLst>
              </a:tr>
              <a:tr h="2282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 smtClean="0">
                          <a:effectLst/>
                          <a:latin typeface="+mn-lt"/>
                          <a:ea typeface="+mn-ea"/>
                        </a:rPr>
                        <a:t>Legevakt</a:t>
                      </a:r>
                      <a:endParaRPr lang="nb-NO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</a:rPr>
                        <a:t>Horten</a:t>
                      </a:r>
                      <a:endParaRPr lang="nb-NO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1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</a:rPr>
                        <a:t>Malin</a:t>
                      </a:r>
                      <a:r>
                        <a:rPr lang="nb-NO" sz="1100" b="1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</a:rPr>
                        <a:t> Emilie Holt, </a:t>
                      </a:r>
                      <a:r>
                        <a:rPr lang="nb-NO" sz="1100" b="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hlinkClick r:id="rId21"/>
                        </a:rPr>
                        <a:t>malin.holt@horten.kommune.no</a:t>
                      </a:r>
                      <a:endParaRPr lang="nb-NO" sz="1100" b="0" baseline="0" dirty="0" smtClean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456155"/>
                  </a:ext>
                </a:extLst>
              </a:tr>
              <a:tr h="2494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 smtClean="0">
                          <a:effectLst/>
                        </a:rPr>
                        <a:t>Sekretariat</a:t>
                      </a:r>
                      <a:endParaRPr lang="nb-NO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</a:rPr>
                        <a:t>Kommune</a:t>
                      </a:r>
                      <a:endParaRPr lang="nb-NO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b="1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R</a:t>
                      </a:r>
                      <a:r>
                        <a:rPr lang="nb-NO" sz="1100" b="1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annveig Velken,</a:t>
                      </a:r>
                      <a:r>
                        <a:rPr lang="nb-NO" sz="1100" b="1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b-NO" sz="1100" dirty="0" smtClean="0">
                          <a:effectLst/>
                          <a:latin typeface="+mn-lt"/>
                          <a:ea typeface="Times New Roman" panose="02020603050405020304" pitchFamily="18" charset="0"/>
                          <a:hlinkClick r:id="rId22"/>
                        </a:rPr>
                        <a:t>rannveig.velken@faerder.kommune.no</a:t>
                      </a:r>
                      <a:endParaRPr lang="nb-NO" sz="11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336118"/>
                  </a:ext>
                </a:extLst>
              </a:tr>
              <a:tr h="261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</a:rPr>
                        <a:t>Prehospital</a:t>
                      </a:r>
                      <a:endParaRPr lang="nb-NO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b="0" dirty="0">
                          <a:effectLst/>
                        </a:rPr>
                        <a:t>SiV</a:t>
                      </a:r>
                      <a:endParaRPr lang="nb-NO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b="1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Torbjørn Lia,</a:t>
                      </a:r>
                      <a:r>
                        <a:rPr lang="nb-NO" sz="1100" b="1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b-NO" sz="1100" b="0" dirty="0" smtClean="0">
                          <a:effectLst/>
                          <a:latin typeface="+mn-lt"/>
                          <a:ea typeface="Times New Roman" panose="02020603050405020304" pitchFamily="18" charset="0"/>
                          <a:hlinkClick r:id="rId23"/>
                        </a:rPr>
                        <a:t>torbjorn.lia@siv.no</a:t>
                      </a:r>
                      <a:endParaRPr lang="nb-NO" sz="1100" b="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695528"/>
                  </a:ext>
                </a:extLst>
              </a:tr>
              <a:tr h="22657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 smtClean="0">
                          <a:effectLst/>
                        </a:rPr>
                        <a:t>Prehospital</a:t>
                      </a:r>
                      <a:r>
                        <a:rPr lang="nb-NO" sz="1100" baseline="0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nb-NO" sz="1100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AMK</a:t>
                      </a:r>
                      <a:endParaRPr lang="nb-NO" sz="1100" dirty="0" smtClean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b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SiV</a:t>
                      </a:r>
                      <a:endParaRPr lang="nb-NO" sz="1100" b="0" dirty="0">
                        <a:effectLst/>
                        <a:latin typeface="+mn-lt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1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Nina Ruud, </a:t>
                      </a:r>
                      <a:r>
                        <a:rPr lang="nb-NO" sz="1100" b="0" u="sng" baseline="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nina.ruud@siv.no</a:t>
                      </a:r>
                    </a:p>
                  </a:txBody>
                  <a:tcPr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445735"/>
                  </a:ext>
                </a:extLst>
              </a:tr>
              <a:tr h="2427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</a:rPr>
                        <a:t>KPA</a:t>
                      </a:r>
                      <a:endParaRPr lang="nb-NO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</a:rPr>
                        <a:t>SiV</a:t>
                      </a:r>
                      <a:endParaRPr lang="nb-NO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Hege Gulliksrud,</a:t>
                      </a:r>
                      <a:r>
                        <a:rPr lang="nb-NO" sz="1800" b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b-NO" sz="11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4"/>
                        </a:rPr>
                        <a:t>hege.gulliksrud@siv.no</a:t>
                      </a:r>
                      <a:r>
                        <a:rPr lang="nb-NO" sz="11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nb-NO" sz="1100" b="0" kern="1200" dirty="0" smtClean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609378"/>
                  </a:ext>
                </a:extLst>
              </a:tr>
              <a:tr h="2372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</a:rPr>
                        <a:t>Medisinsk </a:t>
                      </a:r>
                      <a:r>
                        <a:rPr lang="nb-NO" sz="1100" dirty="0" smtClean="0">
                          <a:effectLst/>
                        </a:rPr>
                        <a:t>klinikk</a:t>
                      </a:r>
                      <a:endParaRPr lang="nb-NO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</a:rPr>
                        <a:t>SiV</a:t>
                      </a:r>
                      <a:endParaRPr lang="nb-NO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b="1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</a:rPr>
                        <a:t>Vidar</a:t>
                      </a:r>
                      <a:r>
                        <a:rPr lang="nb-NO" sz="1100" b="1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</a:rPr>
                        <a:t> Ruddox, </a:t>
                      </a:r>
                      <a:r>
                        <a:rPr lang="nb-NO" sz="1100" b="0" baseline="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hlinkClick r:id="rId25"/>
                        </a:rPr>
                        <a:t>vidar.ruddox@siv.no</a:t>
                      </a:r>
                      <a:endParaRPr lang="nb-NO" sz="1100" b="0" baseline="0" dirty="0" smtClean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723609"/>
                  </a:ext>
                </a:extLst>
              </a:tr>
              <a:tr h="2422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</a:rPr>
                        <a:t>Kirurgisk klinikk</a:t>
                      </a:r>
                      <a:endParaRPr lang="nb-NO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 smtClean="0">
                          <a:effectLst/>
                        </a:rPr>
                        <a:t>SiV</a:t>
                      </a:r>
                    </a:p>
                  </a:txBody>
                  <a:tcPr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Kim Markus Hemlock</a:t>
                      </a:r>
                      <a:r>
                        <a:rPr lang="nb-NO" sz="110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nb-NO" sz="11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6"/>
                        </a:rPr>
                        <a:t>KIMHEM@siv.no</a:t>
                      </a:r>
                      <a:endParaRPr lang="nb-NO" sz="1100" u="sng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104158"/>
                  </a:ext>
                </a:extLst>
              </a:tr>
              <a:tr h="2344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</a:rPr>
                        <a:t>Fastlege/PKO</a:t>
                      </a:r>
                      <a:endParaRPr lang="nb-NO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</a:rPr>
                        <a:t>SiV </a:t>
                      </a:r>
                      <a:endParaRPr lang="nb-NO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b="1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Lizeth </a:t>
                      </a:r>
                      <a:r>
                        <a:rPr lang="nb-NO" sz="1100" b="1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Lind Jørgensen,</a:t>
                      </a:r>
                      <a:r>
                        <a:rPr lang="nb-NO" sz="1100" b="1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b-NO" sz="1100" b="0" u="non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hlinkClick r:id="rId27"/>
                        </a:rPr>
                        <a:t>lizeth.lind.jorgensen@siv.no</a:t>
                      </a:r>
                      <a:r>
                        <a:rPr lang="nb-NO" sz="1100" b="0" u="non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nb-NO" sz="11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/ </a:t>
                      </a:r>
                      <a:r>
                        <a:rPr lang="nb-NO" sz="11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hlinkClick r:id="rId28"/>
                        </a:rPr>
                        <a:t>lizeth_ll@hotmail.com</a:t>
                      </a:r>
                      <a:r>
                        <a:rPr lang="nb-NO" sz="11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endParaRPr lang="nb-NO" sz="11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076790"/>
                  </a:ext>
                </a:extLst>
              </a:tr>
              <a:tr h="2500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</a:rPr>
                        <a:t>Sekretariat </a:t>
                      </a:r>
                      <a:endParaRPr lang="nb-NO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</a:rPr>
                        <a:t>SiV</a:t>
                      </a:r>
                      <a:endParaRPr lang="nb-NO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b="1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Runar Danielsen,</a:t>
                      </a:r>
                      <a:r>
                        <a:rPr lang="nb-NO" sz="1100" b="1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b-NO" sz="1100" dirty="0" smtClean="0">
                          <a:effectLst/>
                          <a:latin typeface="+mn-lt"/>
                          <a:ea typeface="Times New Roman" panose="02020603050405020304" pitchFamily="18" charset="0"/>
                          <a:hlinkClick r:id="rId29"/>
                        </a:rPr>
                        <a:t>runar.danielsen@siv.no</a:t>
                      </a:r>
                      <a:endParaRPr lang="nb-NO" sz="11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771585"/>
                  </a:ext>
                </a:extLst>
              </a:tr>
              <a:tr h="3164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</a:rPr>
                        <a:t>Bruker</a:t>
                      </a:r>
                      <a:endParaRPr lang="nb-NO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</a:rPr>
                        <a:t> </a:t>
                      </a:r>
                      <a:r>
                        <a:rPr lang="nb-NO" sz="1100" dirty="0" smtClean="0">
                          <a:effectLst/>
                        </a:rPr>
                        <a:t>Brukerutvalget SiV</a:t>
                      </a:r>
                      <a:endParaRPr lang="nb-NO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Karin</a:t>
                      </a:r>
                      <a:r>
                        <a:rPr lang="nb-NO" sz="1100" b="1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Rysst</a:t>
                      </a:r>
                      <a:r>
                        <a:rPr lang="nb-NO" sz="11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nb-NO" sz="10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0"/>
                        </a:rPr>
                        <a:t>Karin.rysst@gmail.com</a:t>
                      </a:r>
                      <a:endParaRPr lang="nb-NO" sz="1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583564"/>
                  </a:ext>
                </a:extLst>
              </a:tr>
            </a:tbl>
          </a:graphicData>
        </a:graphic>
      </p:graphicFrame>
      <p:sp>
        <p:nvSpPr>
          <p:cNvPr id="14" name="Tittel 13"/>
          <p:cNvSpPr>
            <a:spLocks noGrp="1"/>
          </p:cNvSpPr>
          <p:nvPr>
            <p:ph type="title"/>
          </p:nvPr>
        </p:nvSpPr>
        <p:spPr>
          <a:xfrm>
            <a:off x="625631" y="225925"/>
            <a:ext cx="10972800" cy="325967"/>
          </a:xfrm>
        </p:spPr>
        <p:txBody>
          <a:bodyPr>
            <a:normAutofit fontScale="90000"/>
          </a:bodyPr>
          <a:lstStyle/>
          <a:p>
            <a:pPr algn="ctr"/>
            <a:r>
              <a:rPr lang="nb-NO" sz="2400" dirty="0"/>
              <a:t>Fagutvalg for akuttkjeden i Vestfold </a:t>
            </a:r>
            <a:r>
              <a:rPr lang="nb-NO" sz="2400" dirty="0" smtClean="0"/>
              <a:t>01.09.2023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34892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t">
        <a:normAutofit lnSpcReduction="10000"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Sykehuset i Vestfold - Levende.potx" id="{56F62809-113E-47FD-BD4F-F035B5D269EE}" vid="{073F25EE-F2E7-471F-931C-9DF7EC687BD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Sykehuset i Vestfold - Levende</Template>
  <TotalTime>11135</TotalTime>
  <Words>151</Words>
  <Application>Microsoft Office PowerPoint</Application>
  <PresentationFormat>Widescreen</PresentationFormat>
  <Paragraphs>66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7" baseType="lpstr">
      <vt:lpstr>Arial</vt:lpstr>
      <vt:lpstr>Arial Unicode MS</vt:lpstr>
      <vt:lpstr>Calibri</vt:lpstr>
      <vt:lpstr>Calibri Light</vt:lpstr>
      <vt:lpstr>Times New Roman</vt:lpstr>
      <vt:lpstr>Office-tema</vt:lpstr>
      <vt:lpstr>Fagutvalg for akuttkjeden i Vestfold 01.09.2023</vt:lpstr>
    </vt:vector>
  </TitlesOfParts>
  <Company>Helse Sør-Øst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siqgus</dc:creator>
  <cp:lastModifiedBy>Runar Danielsen</cp:lastModifiedBy>
  <cp:revision>649</cp:revision>
  <cp:lastPrinted>2022-11-28T11:59:49Z</cp:lastPrinted>
  <dcterms:created xsi:type="dcterms:W3CDTF">2019-05-06T06:01:32Z</dcterms:created>
  <dcterms:modified xsi:type="dcterms:W3CDTF">2023-10-23T10:01:18Z</dcterms:modified>
</cp:coreProperties>
</file>