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1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270822A1-AC8C-4D93-9B21-86C00C2CF5C1}"/>
              </a:ext>
            </a:extLst>
          </p:cNvPr>
          <p:cNvSpPr txBox="1"/>
          <p:nvPr/>
        </p:nvSpPr>
        <p:spPr>
          <a:xfrm>
            <a:off x="438149" y="353109"/>
            <a:ext cx="7848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latin typeface="Source Sans Pro" panose="020B0503030403020204" pitchFamily="34" charset="0"/>
              </a:rPr>
              <a:t>HOVVPL20120 Helse: Sykdomslære, pleie, behandling og omsorg</a:t>
            </a:r>
          </a:p>
        </p:txBody>
      </p:sp>
      <p:sp>
        <p:nvSpPr>
          <p:cNvPr id="3" name="Rektangel: avrundede hjørner 2">
            <a:extLst>
              <a:ext uri="{FF2B5EF4-FFF2-40B4-BE49-F238E27FC236}">
                <a16:creationId xmlns:a16="http://schemas.microsoft.com/office/drawing/2014/main" id="{C58DB7A4-0DC3-4231-8C87-1091AB0B4A68}"/>
              </a:ext>
            </a:extLst>
          </p:cNvPr>
          <p:cNvSpPr/>
          <p:nvPr/>
        </p:nvSpPr>
        <p:spPr>
          <a:xfrm>
            <a:off x="407198" y="795339"/>
            <a:ext cx="2738432" cy="129685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Individuell tilpasning etter den enkelte students forutsetninger og utvikling </a:t>
            </a:r>
          </a:p>
        </p:txBody>
      </p:sp>
      <p:sp>
        <p:nvSpPr>
          <p:cNvPr id="4" name="Rektangel: avrundede hjørner 3">
            <a:extLst>
              <a:ext uri="{FF2B5EF4-FFF2-40B4-BE49-F238E27FC236}">
                <a16:creationId xmlns:a16="http://schemas.microsoft.com/office/drawing/2014/main" id="{A2B23569-29E9-417F-B3C4-C3A0E3CC030B}"/>
              </a:ext>
            </a:extLst>
          </p:cNvPr>
          <p:cNvSpPr/>
          <p:nvPr/>
        </p:nvSpPr>
        <p:spPr>
          <a:xfrm>
            <a:off x="190500" y="2606248"/>
            <a:ext cx="1447801" cy="33000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600" b="1" dirty="0">
              <a:solidFill>
                <a:schemeClr val="tx1"/>
              </a:solidFill>
            </a:endParaRPr>
          </a:p>
          <a:p>
            <a:pPr algn="ctr"/>
            <a:r>
              <a:rPr lang="nb-NO" sz="12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Trinn </a:t>
            </a:r>
            <a:r>
              <a:rPr lang="nb-NO" sz="12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1</a:t>
            </a:r>
            <a:br>
              <a:rPr lang="nb-NO" sz="12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</a:br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Bli kjent med rutiner og prosedyrer i avdelingen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Hygiene og smittevern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Lære grunnleggende stell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Dokumentasjon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Taushetsplikt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Kommunikasjon – starte å lære..</a:t>
            </a: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LUB: 1,2,5,10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C642DAEB-B1D5-456A-8191-4272C2DE510B}"/>
              </a:ext>
            </a:extLst>
          </p:cNvPr>
          <p:cNvSpPr/>
          <p:nvPr/>
        </p:nvSpPr>
        <p:spPr>
          <a:xfrm>
            <a:off x="1638301" y="2164701"/>
            <a:ext cx="1552574" cy="37415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Trinn 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2</a:t>
            </a:r>
          </a:p>
          <a:p>
            <a:pPr algn="ctr"/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Ansvar for en pasient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Kliniske </a:t>
            </a: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observasjoner i stell-situasjoner, matsituasjoner </a:t>
            </a:r>
            <a:r>
              <a:rPr lang="nb-NO" sz="1100" b="1" dirty="0" err="1">
                <a:solidFill>
                  <a:schemeClr val="tx1"/>
                </a:solidFill>
                <a:latin typeface="Source Sans Pro" panose="020B0503030403020204" pitchFamily="34" charset="0"/>
              </a:rPr>
              <a:t>osv</a:t>
            </a:r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Sette seg inn i pasientens situasjon, diagnoser, medisiner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Ergonomi – bruk av hjelpemidler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Kommunikasjon – opprette relasjoner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Dokumentasjon</a:t>
            </a:r>
          </a:p>
          <a:p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LUB</a:t>
            </a: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: 3,4,6,9,10</a:t>
            </a:r>
            <a:r>
              <a:rPr lang="nb-NO" sz="1050" b="1" dirty="0">
                <a:solidFill>
                  <a:schemeClr val="tx1"/>
                </a:solidFill>
              </a:rPr>
              <a:t/>
            </a:r>
            <a:br>
              <a:rPr lang="nb-NO" sz="1050" b="1" dirty="0">
                <a:solidFill>
                  <a:schemeClr val="tx1"/>
                </a:solidFill>
              </a:rPr>
            </a:br>
            <a:endParaRPr lang="nb-NO" sz="1050" b="1" dirty="0">
              <a:solidFill>
                <a:schemeClr val="tx1"/>
              </a:solidFill>
            </a:endParaRPr>
          </a:p>
        </p:txBody>
      </p:sp>
      <p:sp>
        <p:nvSpPr>
          <p:cNvPr id="6" name="Rektangel: avrundede hjørner 5">
            <a:extLst>
              <a:ext uri="{FF2B5EF4-FFF2-40B4-BE49-F238E27FC236}">
                <a16:creationId xmlns:a16="http://schemas.microsoft.com/office/drawing/2014/main" id="{99B2D247-20E0-4291-AF38-99A0592848D9}"/>
              </a:ext>
            </a:extLst>
          </p:cNvPr>
          <p:cNvSpPr/>
          <p:nvPr/>
        </p:nvSpPr>
        <p:spPr>
          <a:xfrm>
            <a:off x="3183728" y="1922107"/>
            <a:ext cx="1447801" cy="39841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Trinn 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3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Bruke NEWS 2 og ISBAR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Kliniske observasjoner: BT, blodsukker, drikke-diurese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Kartlegging av ernæring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Praktiske prosedyrer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Organisere egen arbeidsdag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Dokumentasjon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Stell av 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døde</a:t>
            </a: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LUB</a:t>
            </a: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: 3,8</a:t>
            </a:r>
          </a:p>
        </p:txBody>
      </p:sp>
      <p:sp>
        <p:nvSpPr>
          <p:cNvPr id="7" name="Rektangel: avrundede hjørner 6">
            <a:extLst>
              <a:ext uri="{FF2B5EF4-FFF2-40B4-BE49-F238E27FC236}">
                <a16:creationId xmlns:a16="http://schemas.microsoft.com/office/drawing/2014/main" id="{E6794C73-22AF-4178-A786-72DE16EC9A30}"/>
              </a:ext>
            </a:extLst>
          </p:cNvPr>
          <p:cNvSpPr/>
          <p:nvPr/>
        </p:nvSpPr>
        <p:spPr>
          <a:xfrm>
            <a:off x="10386998" y="722441"/>
            <a:ext cx="1447801" cy="518383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Trinn 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8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Mestre grunnleggende sykepleie</a:t>
            </a: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Avslutte relasjoner med pasient og pårørende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LUB: 6,8,9,10,11,12,13,14</a:t>
            </a: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9FCA8583-F3D2-4830-B166-DFB18D60578F}"/>
              </a:ext>
            </a:extLst>
          </p:cNvPr>
          <p:cNvSpPr/>
          <p:nvPr/>
        </p:nvSpPr>
        <p:spPr>
          <a:xfrm>
            <a:off x="8967785" y="951720"/>
            <a:ext cx="1447801" cy="495455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Trinn 7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Være med på pasient og pårørende samtale</a:t>
            </a: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Arbeider kunnskapsbasert og formidler sykepleiefaglig forståelse</a:t>
            </a: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LUB:  6,8,9,10,11,12,13,14</a:t>
            </a:r>
          </a:p>
        </p:txBody>
      </p:sp>
      <p:sp>
        <p:nvSpPr>
          <p:cNvPr id="9" name="Rektangel: avrundede hjørner 8">
            <a:extLst>
              <a:ext uri="{FF2B5EF4-FFF2-40B4-BE49-F238E27FC236}">
                <a16:creationId xmlns:a16="http://schemas.microsoft.com/office/drawing/2014/main" id="{653C518D-5749-4E6C-86EA-0EBFD2C260BE}"/>
              </a:ext>
            </a:extLst>
          </p:cNvPr>
          <p:cNvSpPr/>
          <p:nvPr/>
        </p:nvSpPr>
        <p:spPr>
          <a:xfrm>
            <a:off x="4624382" y="1642188"/>
            <a:ext cx="1447801" cy="42640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600" b="1" dirty="0">
              <a:solidFill>
                <a:schemeClr val="tx1"/>
              </a:solidFill>
            </a:endParaRPr>
          </a:p>
          <a:p>
            <a:pPr algn="ctr"/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Trinn 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4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Ansvar for flere pasienter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Observere pasienter, foreslå hensiktsmessige sykepleietiltak evt. legevisitt, kontakte fast-lege, legevakt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Være med på legevisitt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Utføre korrekt legemiddel-håndtering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Dokumentasjon  </a:t>
            </a:r>
          </a:p>
          <a:p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LUB: 8,9,11,12</a:t>
            </a:r>
          </a:p>
          <a:p>
            <a:pPr algn="ctr"/>
            <a:endParaRPr lang="nb-NO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44DE1F1A-A062-4A8C-9774-214E620A4773}"/>
              </a:ext>
            </a:extLst>
          </p:cNvPr>
          <p:cNvSpPr/>
          <p:nvPr/>
        </p:nvSpPr>
        <p:spPr>
          <a:xfrm>
            <a:off x="7519984" y="1203649"/>
            <a:ext cx="1447801" cy="470263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Trinn 6</a:t>
            </a:r>
          </a:p>
          <a:p>
            <a:pPr algn="ctr"/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Kjennskap til tverrfaglig samarbeid og pasientflyt</a:t>
            </a: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Tilpasser kommunikasjon og informasjon til pasientens situasjon og 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forutsetninger</a:t>
            </a:r>
          </a:p>
          <a:p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 smtClean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L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UB</a:t>
            </a: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: 8,10,11,12,13</a:t>
            </a:r>
          </a:p>
        </p:txBody>
      </p:sp>
      <p:sp>
        <p:nvSpPr>
          <p:cNvPr id="11" name="Rektangel: avrundede hjørner 10">
            <a:extLst>
              <a:ext uri="{FF2B5EF4-FFF2-40B4-BE49-F238E27FC236}">
                <a16:creationId xmlns:a16="http://schemas.microsoft.com/office/drawing/2014/main" id="{2B5C1A67-8178-40C5-BFD5-FC10B6CF47D0}"/>
              </a:ext>
            </a:extLst>
          </p:cNvPr>
          <p:cNvSpPr/>
          <p:nvPr/>
        </p:nvSpPr>
        <p:spPr>
          <a:xfrm>
            <a:off x="6072183" y="1443769"/>
            <a:ext cx="1447801" cy="44625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Trinn 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5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Mottak av pasient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Sette seg inn i lovverk:</a:t>
            </a:r>
            <a:b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</a:b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Pasientrettighets</a:t>
            </a:r>
            <a:b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</a:b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loven</a:t>
            </a:r>
            <a:b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</a:b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Taushetsplikt</a:t>
            </a:r>
            <a:b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</a:b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Bruker-medvirkning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Forebyggende, helsefremmende tiltak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Tverrfaglig samarbeid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Etiske utfordringer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Pårørende </a:t>
            </a:r>
            <a:r>
              <a:rPr lang="nb-NO" sz="1100" b="1" dirty="0" smtClean="0">
                <a:solidFill>
                  <a:schemeClr val="tx1"/>
                </a:solidFill>
                <a:latin typeface="Source Sans Pro" panose="020B0503030403020204" pitchFamily="34" charset="0"/>
              </a:rPr>
              <a:t>kontakt</a:t>
            </a: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endParaRPr lang="nb-NO" sz="11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  <a:p>
            <a:r>
              <a:rPr lang="nb-NO" sz="11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LUB: 9,10,12,13,14</a:t>
            </a:r>
          </a:p>
        </p:txBody>
      </p:sp>
      <p:sp>
        <p:nvSpPr>
          <p:cNvPr id="12" name="Pil: høyre 11">
            <a:extLst>
              <a:ext uri="{FF2B5EF4-FFF2-40B4-BE49-F238E27FC236}">
                <a16:creationId xmlns:a16="http://schemas.microsoft.com/office/drawing/2014/main" id="{0D2C9FB1-B256-4948-B061-A3FD3C82D781}"/>
              </a:ext>
            </a:extLst>
          </p:cNvPr>
          <p:cNvSpPr/>
          <p:nvPr/>
        </p:nvSpPr>
        <p:spPr>
          <a:xfrm>
            <a:off x="100012" y="5906280"/>
            <a:ext cx="11991975" cy="456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latin typeface="Source Sans Pro" panose="020B0503030403020204" pitchFamily="34" charset="0"/>
              </a:rPr>
              <a:t>Refleksjon i praksis - daglig</a:t>
            </a:r>
          </a:p>
        </p:txBody>
      </p:sp>
      <p:sp>
        <p:nvSpPr>
          <p:cNvPr id="13" name="Rektangel: avrundede hjørner 12">
            <a:extLst>
              <a:ext uri="{FF2B5EF4-FFF2-40B4-BE49-F238E27FC236}">
                <a16:creationId xmlns:a16="http://schemas.microsoft.com/office/drawing/2014/main" id="{2A9D02E6-E207-CD49-0857-3486519C6500}"/>
              </a:ext>
            </a:extLst>
          </p:cNvPr>
          <p:cNvSpPr/>
          <p:nvPr/>
        </p:nvSpPr>
        <p:spPr>
          <a:xfrm>
            <a:off x="10540220" y="133645"/>
            <a:ext cx="1447801" cy="4389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latin typeface="Source Sans Pro" panose="020B0503030403020204" pitchFamily="34" charset="0"/>
              </a:rPr>
              <a:t>Redigert 27.09.23</a:t>
            </a:r>
          </a:p>
        </p:txBody>
      </p:sp>
      <p:sp>
        <p:nvSpPr>
          <p:cNvPr id="14" name="Pil: høyre 13">
            <a:extLst>
              <a:ext uri="{FF2B5EF4-FFF2-40B4-BE49-F238E27FC236}">
                <a16:creationId xmlns:a16="http://schemas.microsoft.com/office/drawing/2014/main" id="{FFD33B33-E295-2910-8EBC-DBAC5A023FB8}"/>
              </a:ext>
            </a:extLst>
          </p:cNvPr>
          <p:cNvSpPr/>
          <p:nvPr/>
        </p:nvSpPr>
        <p:spPr>
          <a:xfrm>
            <a:off x="100012" y="6347825"/>
            <a:ext cx="11991975" cy="47820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b="1" dirty="0">
                <a:latin typeface="Source Sans Pro" panose="020B0503030403020204" pitchFamily="34" charset="0"/>
              </a:rPr>
              <a:t>Ha kunnskap om gjeldende lovverk som hjemler drift av </a:t>
            </a:r>
            <a:r>
              <a:rPr lang="nb-NO" sz="1500" b="1" dirty="0" err="1">
                <a:latin typeface="Source Sans Pro" panose="020B0503030403020204" pitchFamily="34" charset="0"/>
              </a:rPr>
              <a:t>praksistedet</a:t>
            </a:r>
            <a:r>
              <a:rPr lang="nb-NO" sz="1500" b="1" dirty="0">
                <a:latin typeface="Source Sans Pro" panose="020B0503030403020204" pitchFamily="34" charset="0"/>
              </a:rPr>
              <a:t> , helsepersonellets virkeområde, brukers rettigheter og vedtak</a:t>
            </a:r>
          </a:p>
        </p:txBody>
      </p:sp>
    </p:spTree>
    <p:extLst>
      <p:ext uri="{BB962C8B-B14F-4D97-AF65-F5344CB8AC3E}">
        <p14:creationId xmlns:p14="http://schemas.microsoft.com/office/powerpoint/2010/main" val="110943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255</Words>
  <Application>Microsoft Office PowerPoint</Application>
  <PresentationFormat>Widescreen</PresentationFormat>
  <Paragraphs>129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Mette Tindvik Hansen</dc:creator>
  <cp:lastModifiedBy>Martine Hemstad Lyslid</cp:lastModifiedBy>
  <cp:revision>8</cp:revision>
  <dcterms:created xsi:type="dcterms:W3CDTF">2023-09-27T08:32:40Z</dcterms:created>
  <dcterms:modified xsi:type="dcterms:W3CDTF">2023-10-02T09:28:47Z</dcterms:modified>
</cp:coreProperties>
</file>