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24650" cy="97742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6067F5-7A42-4AC2-BD39-6E922F4F358E}" v="6" dt="2021-03-18T19:45:04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01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-Grethe Gregersen" userId="S::annegg@hiof.no::cf551759-75a2-4c37-b1c5-fab26edb1b95" providerId="AD" clId="Web-{A56067F5-7A42-4AC2-BD39-6E922F4F358E}"/>
    <pc:docChg chg="modSld">
      <pc:chgData name="Anne-Grethe Gregersen" userId="S::annegg@hiof.no::cf551759-75a2-4c37-b1c5-fab26edb1b95" providerId="AD" clId="Web-{A56067F5-7A42-4AC2-BD39-6E922F4F358E}" dt="2021-03-18T19:45:04.514" v="5" actId="20577"/>
      <pc:docMkLst>
        <pc:docMk/>
      </pc:docMkLst>
      <pc:sldChg chg="modSp">
        <pc:chgData name="Anne-Grethe Gregersen" userId="S::annegg@hiof.no::cf551759-75a2-4c37-b1c5-fab26edb1b95" providerId="AD" clId="Web-{A56067F5-7A42-4AC2-BD39-6E922F4F358E}" dt="2021-03-18T19:45:04.514" v="5" actId="20577"/>
        <pc:sldMkLst>
          <pc:docMk/>
          <pc:sldMk cId="1269753770" sldId="257"/>
        </pc:sldMkLst>
        <pc:spChg chg="mod">
          <ac:chgData name="Anne-Grethe Gregersen" userId="S::annegg@hiof.no::cf551759-75a2-4c37-b1c5-fab26edb1b95" providerId="AD" clId="Web-{A56067F5-7A42-4AC2-BD39-6E922F4F358E}" dt="2021-03-18T19:45:04.514" v="5" actId="20577"/>
          <ac:spMkLst>
            <pc:docMk/>
            <pc:sldMk cId="1269753770" sldId="257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266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468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316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891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976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968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436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589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249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744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428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7DBCB-8A21-4184-A605-E0C72B72C0B0}" type="datetimeFigureOut">
              <a:rPr lang="nb-NO" smtClean="0"/>
              <a:t>02.10.2023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903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vrund diagonale hjørner i rektangel 2"/>
          <p:cNvSpPr/>
          <p:nvPr/>
        </p:nvSpPr>
        <p:spPr>
          <a:xfrm>
            <a:off x="700953" y="3798987"/>
            <a:ext cx="1358445" cy="2618972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1"/>
                </a:solidFill>
              </a:rPr>
              <a:t>Trinn 1</a:t>
            </a:r>
            <a:endParaRPr lang="nb-NO" dirty="0" smtClean="0">
              <a:solidFill>
                <a:schemeClr val="tx1"/>
              </a:solidFill>
            </a:endParaRP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Rutiner, fysisk oppbygning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Utesykepleie til 1 pas, Matsituasjon</a:t>
            </a:r>
            <a:r>
              <a:rPr lang="nb-NO" sz="1000" dirty="0">
                <a:solidFill>
                  <a:schemeClr val="tx1"/>
                </a:solidFill>
              </a:rPr>
              <a:t>, </a:t>
            </a:r>
            <a:r>
              <a:rPr lang="nb-NO" sz="1000" dirty="0" smtClean="0">
                <a:solidFill>
                  <a:schemeClr val="tx1"/>
                </a:solidFill>
              </a:rPr>
              <a:t>Mobilisering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Medisinteknisk utstyr(MTU</a:t>
            </a:r>
            <a:r>
              <a:rPr lang="nb-NO" sz="1000" dirty="0">
                <a:solidFill>
                  <a:schemeClr val="tx1"/>
                </a:solidFill>
              </a:rPr>
              <a:t>) Smittevern og hygiene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IKT systemer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Akuttrutiner og brannvern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Kommunikasjon med ansatte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4" name="Avrund diagonale hjørner i rektangel 3"/>
          <p:cNvSpPr/>
          <p:nvPr/>
        </p:nvSpPr>
        <p:spPr>
          <a:xfrm>
            <a:off x="1968782" y="3254869"/>
            <a:ext cx="1313821" cy="3155230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r>
              <a:rPr lang="nb-NO" dirty="0" smtClean="0">
                <a:solidFill>
                  <a:schemeClr val="tx1"/>
                </a:solidFill>
              </a:rPr>
              <a:t>Trinn </a:t>
            </a:r>
            <a:r>
              <a:rPr lang="nb-NO" dirty="0" smtClean="0">
                <a:solidFill>
                  <a:schemeClr val="tx1"/>
                </a:solidFill>
              </a:rPr>
              <a:t>2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Ansvar for 1-2 pasienter, </a:t>
            </a: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Organisere seg</a:t>
            </a:r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DIPS,PLO,IMATIS</a:t>
            </a:r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Tilstede </a:t>
            </a:r>
            <a:r>
              <a:rPr lang="nb-NO" sz="1000" dirty="0">
                <a:solidFill>
                  <a:schemeClr val="tx1"/>
                </a:solidFill>
              </a:rPr>
              <a:t>ved visitt</a:t>
            </a: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Manuelle målinger</a:t>
            </a:r>
            <a:endParaRPr lang="nb-NO" sz="1000" dirty="0">
              <a:solidFill>
                <a:schemeClr val="tx1"/>
              </a:solidFill>
            </a:endParaRPr>
          </a:p>
          <a:p>
            <a:endParaRPr lang="nb-NO" sz="1000" dirty="0" smtClean="0">
              <a:solidFill>
                <a:schemeClr val="tx1"/>
              </a:solidFill>
            </a:endParaRPr>
          </a:p>
          <a:p>
            <a:r>
              <a:rPr lang="nb-NO" sz="1000" dirty="0" err="1" smtClean="0">
                <a:solidFill>
                  <a:schemeClr val="tx1"/>
                </a:solidFill>
              </a:rPr>
              <a:t>Admin</a:t>
            </a:r>
            <a:r>
              <a:rPr lang="nb-NO" sz="1000" dirty="0" smtClean="0">
                <a:solidFill>
                  <a:schemeClr val="tx1"/>
                </a:solidFill>
              </a:rPr>
              <a:t>. legemidler</a:t>
            </a:r>
            <a:endParaRPr lang="nb-NO" sz="1000" dirty="0">
              <a:solidFill>
                <a:schemeClr val="tx1"/>
              </a:solidFill>
            </a:endParaRPr>
          </a:p>
          <a:p>
            <a:pPr lvl="0"/>
            <a:r>
              <a:rPr lang="nb-NO" sz="1000" dirty="0">
                <a:solidFill>
                  <a:schemeClr val="tx1"/>
                </a:solidFill>
              </a:rPr>
              <a:t>f</a:t>
            </a:r>
            <a:r>
              <a:rPr lang="nb-NO" sz="1000" dirty="0" smtClean="0">
                <a:solidFill>
                  <a:schemeClr val="tx1"/>
                </a:solidFill>
              </a:rPr>
              <a:t>orsvarlig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Kliniske </a:t>
            </a:r>
            <a:r>
              <a:rPr lang="nb-NO" sz="1000" dirty="0">
                <a:solidFill>
                  <a:schemeClr val="tx1"/>
                </a:solidFill>
              </a:rPr>
              <a:t>blikket- ABCD prinsippet</a:t>
            </a: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Bli </a:t>
            </a:r>
            <a:r>
              <a:rPr lang="nb-NO" sz="1000" dirty="0">
                <a:solidFill>
                  <a:schemeClr val="tx1"/>
                </a:solidFill>
              </a:rPr>
              <a:t>kjent med tverrfaglig samarbeid</a:t>
            </a:r>
          </a:p>
          <a:p>
            <a:r>
              <a:rPr lang="nb-NO" sz="1000" dirty="0" smtClean="0">
                <a:solidFill>
                  <a:schemeClr val="tx1"/>
                </a:solidFill>
              </a:rPr>
              <a:t>Ulike screeningsverktøy</a:t>
            </a:r>
            <a:endParaRPr lang="nb-NO" sz="1000" dirty="0">
              <a:solidFill>
                <a:schemeClr val="tx1"/>
              </a:solidFill>
            </a:endParaRPr>
          </a:p>
          <a:p>
            <a:endParaRPr lang="nb-NO" sz="1050" dirty="0" smtClean="0">
              <a:solidFill>
                <a:schemeClr val="tx1"/>
              </a:solidFill>
            </a:endParaRPr>
          </a:p>
          <a:p>
            <a:endParaRPr lang="nb-NO" sz="1050" dirty="0" smtClean="0">
              <a:solidFill>
                <a:schemeClr val="tx1"/>
              </a:solidFill>
            </a:endParaRPr>
          </a:p>
          <a:p>
            <a:endParaRPr lang="nb-NO" sz="1050" dirty="0">
              <a:solidFill>
                <a:schemeClr val="tx1"/>
              </a:solidFill>
            </a:endParaRPr>
          </a:p>
        </p:txBody>
      </p:sp>
      <p:sp>
        <p:nvSpPr>
          <p:cNvPr id="6" name="Avrund diagonale hjørner i rektangel 5"/>
          <p:cNvSpPr/>
          <p:nvPr/>
        </p:nvSpPr>
        <p:spPr>
          <a:xfrm>
            <a:off x="3257260" y="2677233"/>
            <a:ext cx="1388227" cy="3740726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dirty="0" smtClean="0">
                <a:solidFill>
                  <a:schemeClr val="tx1"/>
                </a:solidFill>
              </a:rPr>
              <a:t>Trinn 3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Ansvar </a:t>
            </a:r>
            <a:r>
              <a:rPr lang="nb-NO" sz="1000" dirty="0">
                <a:solidFill>
                  <a:schemeClr val="tx1"/>
                </a:solidFill>
              </a:rPr>
              <a:t>for 2 </a:t>
            </a:r>
            <a:r>
              <a:rPr lang="nb-NO" sz="1000" dirty="0" smtClean="0">
                <a:solidFill>
                  <a:schemeClr val="tx1"/>
                </a:solidFill>
              </a:rPr>
              <a:t>pasienter</a:t>
            </a: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r>
              <a:rPr lang="nb-NO" sz="1000" dirty="0">
                <a:solidFill>
                  <a:schemeClr val="tx1"/>
                </a:solidFill>
              </a:rPr>
              <a:t>Forslag til sykepleie </a:t>
            </a:r>
            <a:r>
              <a:rPr lang="nb-NO" sz="1000" dirty="0" smtClean="0">
                <a:solidFill>
                  <a:schemeClr val="tx1"/>
                </a:solidFill>
              </a:rPr>
              <a:t>tiltak</a:t>
            </a: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r>
              <a:rPr lang="nb-NO" sz="1000" dirty="0">
                <a:solidFill>
                  <a:schemeClr val="tx1"/>
                </a:solidFill>
              </a:rPr>
              <a:t>Vurdere sykepleie </a:t>
            </a:r>
            <a:r>
              <a:rPr lang="nb-NO" sz="1000" dirty="0" smtClean="0">
                <a:solidFill>
                  <a:schemeClr val="tx1"/>
                </a:solidFill>
              </a:rPr>
              <a:t>tiltak</a:t>
            </a: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r>
              <a:rPr lang="nb-NO" sz="1000" dirty="0">
                <a:solidFill>
                  <a:schemeClr val="tx1"/>
                </a:solidFill>
              </a:rPr>
              <a:t>Dokumentere effekt av sykepleie </a:t>
            </a:r>
            <a:r>
              <a:rPr lang="nb-NO" sz="1000" dirty="0" smtClean="0">
                <a:solidFill>
                  <a:schemeClr val="tx1"/>
                </a:solidFill>
              </a:rPr>
              <a:t>tiltak</a:t>
            </a: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r>
              <a:rPr lang="nb-NO" sz="1000" dirty="0">
                <a:solidFill>
                  <a:schemeClr val="tx1"/>
                </a:solidFill>
              </a:rPr>
              <a:t>Delta under visitt</a:t>
            </a:r>
          </a:p>
          <a:p>
            <a:pPr lvl="0"/>
            <a:r>
              <a:rPr lang="nb-NO" sz="1000" dirty="0">
                <a:solidFill>
                  <a:schemeClr val="tx1"/>
                </a:solidFill>
              </a:rPr>
              <a:t>Oppdage kliniske </a:t>
            </a:r>
            <a:r>
              <a:rPr lang="nb-NO" sz="1000" dirty="0" smtClean="0">
                <a:solidFill>
                  <a:schemeClr val="tx1"/>
                </a:solidFill>
              </a:rPr>
              <a:t>forandringer</a:t>
            </a: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>
                <a:solidFill>
                  <a:schemeClr val="tx1"/>
                </a:solidFill>
              </a:rPr>
              <a:t>Inn og </a:t>
            </a:r>
            <a:r>
              <a:rPr lang="nb-NO" sz="1000" dirty="0" smtClean="0">
                <a:solidFill>
                  <a:schemeClr val="tx1"/>
                </a:solidFill>
              </a:rPr>
              <a:t>utskrivelse</a:t>
            </a:r>
          </a:p>
          <a:p>
            <a:endParaRPr lang="nb-NO" sz="1100" dirty="0">
              <a:solidFill>
                <a:schemeClr val="tx1"/>
              </a:solidFill>
            </a:endParaRPr>
          </a:p>
          <a:p>
            <a:endParaRPr lang="nb-NO" sz="1100" dirty="0">
              <a:solidFill>
                <a:schemeClr val="tx1"/>
              </a:solidFill>
            </a:endParaRPr>
          </a:p>
        </p:txBody>
      </p:sp>
      <p:sp>
        <p:nvSpPr>
          <p:cNvPr id="7" name="Avrund diagonale hjørner i rektangel 6"/>
          <p:cNvSpPr/>
          <p:nvPr/>
        </p:nvSpPr>
        <p:spPr>
          <a:xfrm>
            <a:off x="4628424" y="2095341"/>
            <a:ext cx="1369861" cy="4322618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dirty="0" smtClean="0">
                <a:solidFill>
                  <a:schemeClr val="tx1"/>
                </a:solidFill>
              </a:rPr>
              <a:t>Trinn </a:t>
            </a:r>
            <a:r>
              <a:rPr lang="nb-NO" dirty="0" smtClean="0">
                <a:solidFill>
                  <a:schemeClr val="tx1"/>
                </a:solidFill>
              </a:rPr>
              <a:t>4</a:t>
            </a:r>
          </a:p>
          <a:p>
            <a:pPr lvl="0"/>
            <a:endParaRPr lang="nb-NO" dirty="0" smtClean="0">
              <a:solidFill>
                <a:schemeClr val="tx1"/>
              </a:solidFill>
            </a:endParaRPr>
          </a:p>
          <a:p>
            <a:pPr lvl="0"/>
            <a:endParaRPr lang="nb-NO" dirty="0">
              <a:solidFill>
                <a:schemeClr val="tx1"/>
              </a:solidFill>
            </a:endParaRPr>
          </a:p>
          <a:p>
            <a:pPr lvl="0"/>
            <a:r>
              <a:rPr lang="nb-NO" sz="1050" dirty="0" smtClean="0">
                <a:solidFill>
                  <a:schemeClr val="tx1"/>
                </a:solidFill>
              </a:rPr>
              <a:t>Ansvar </a:t>
            </a:r>
            <a:r>
              <a:rPr lang="nb-NO" sz="1050" dirty="0">
                <a:solidFill>
                  <a:schemeClr val="tx1"/>
                </a:solidFill>
              </a:rPr>
              <a:t>for inntil 3 pasienter </a:t>
            </a:r>
            <a:r>
              <a:rPr lang="nb-NO" sz="1000" dirty="0">
                <a:solidFill>
                  <a:schemeClr val="tx1"/>
                </a:solidFill>
              </a:rPr>
              <a:t>med ulikt pleie/ behandlingsbehov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Gi </a:t>
            </a:r>
            <a:r>
              <a:rPr lang="nb-NO" sz="1000" dirty="0">
                <a:solidFill>
                  <a:schemeClr val="tx1"/>
                </a:solidFill>
              </a:rPr>
              <a:t>ansvar til andre medarbeidere (prosedyrer, legemiddelhåndtering m.m.)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Medisinhåndtering</a:t>
            </a:r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>
                <a:solidFill>
                  <a:schemeClr val="tx1"/>
                </a:solidFill>
              </a:rPr>
              <a:t>Inn og </a:t>
            </a:r>
            <a:r>
              <a:rPr lang="nb-NO" sz="1000" dirty="0" smtClean="0">
                <a:solidFill>
                  <a:schemeClr val="tx1"/>
                </a:solidFill>
              </a:rPr>
              <a:t>utskrivelse</a:t>
            </a:r>
          </a:p>
          <a:p>
            <a:endParaRPr lang="nb-NO" sz="1050" dirty="0">
              <a:solidFill>
                <a:schemeClr val="tx1"/>
              </a:solidFill>
            </a:endParaRPr>
          </a:p>
          <a:p>
            <a:endParaRPr lang="nb-NO" sz="1050" dirty="0" smtClean="0">
              <a:solidFill>
                <a:schemeClr val="tx1"/>
              </a:solidFill>
            </a:endParaRPr>
          </a:p>
          <a:p>
            <a:endParaRPr lang="nb-NO" sz="1050" dirty="0">
              <a:solidFill>
                <a:schemeClr val="tx1"/>
              </a:solidFill>
            </a:endParaRPr>
          </a:p>
          <a:p>
            <a:endParaRPr lang="nb-NO" sz="1050" dirty="0" smtClean="0">
              <a:solidFill>
                <a:schemeClr val="tx1"/>
              </a:solidFill>
            </a:endParaRPr>
          </a:p>
          <a:p>
            <a:endParaRPr lang="nb-NO" sz="1050" dirty="0">
              <a:solidFill>
                <a:schemeClr val="tx1"/>
              </a:solidFill>
            </a:endParaRPr>
          </a:p>
          <a:p>
            <a:endParaRPr lang="nb-NO" sz="1050" dirty="0">
              <a:solidFill>
                <a:schemeClr val="tx1"/>
              </a:solidFill>
            </a:endParaRPr>
          </a:p>
          <a:p>
            <a:endParaRPr lang="nb-NO" sz="1050" dirty="0" smtClean="0">
              <a:solidFill>
                <a:schemeClr val="tx1"/>
              </a:solidFill>
            </a:endParaRPr>
          </a:p>
          <a:p>
            <a:endParaRPr lang="nb-NO" sz="1050" dirty="0" smtClean="0">
              <a:solidFill>
                <a:schemeClr val="tx1"/>
              </a:solidFill>
            </a:endParaRPr>
          </a:p>
          <a:p>
            <a:endParaRPr lang="nb-NO" sz="1050" dirty="0">
              <a:solidFill>
                <a:schemeClr val="tx1"/>
              </a:solidFill>
            </a:endParaRPr>
          </a:p>
        </p:txBody>
      </p:sp>
      <p:sp>
        <p:nvSpPr>
          <p:cNvPr id="9" name="Avrund diagonale hjørner i rektangel 8"/>
          <p:cNvSpPr/>
          <p:nvPr/>
        </p:nvSpPr>
        <p:spPr>
          <a:xfrm>
            <a:off x="5975926" y="1551709"/>
            <a:ext cx="1450399" cy="4866250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dirty="0">
                <a:solidFill>
                  <a:schemeClr val="tx1"/>
                </a:solidFill>
              </a:rPr>
              <a:t>Trinn </a:t>
            </a:r>
            <a:r>
              <a:rPr lang="nb-NO" dirty="0" smtClean="0">
                <a:solidFill>
                  <a:schemeClr val="tx1"/>
                </a:solidFill>
              </a:rPr>
              <a:t>5</a:t>
            </a:r>
          </a:p>
          <a:p>
            <a:pPr lvl="0"/>
            <a:endParaRPr lang="nb-NO" dirty="0">
              <a:solidFill>
                <a:schemeClr val="tx1"/>
              </a:solidFill>
            </a:endParaRPr>
          </a:p>
          <a:p>
            <a:pPr lvl="0"/>
            <a:endParaRPr lang="nb-NO" dirty="0" smtClean="0">
              <a:solidFill>
                <a:schemeClr val="tx1"/>
              </a:solidFill>
            </a:endParaRPr>
          </a:p>
          <a:p>
            <a:pPr lvl="0"/>
            <a:endParaRPr lang="nb-NO" dirty="0">
              <a:solidFill>
                <a:schemeClr val="tx1"/>
              </a:solidFill>
            </a:endParaRPr>
          </a:p>
          <a:p>
            <a:pPr lvl="0"/>
            <a:endParaRPr lang="nb-NO" dirty="0" smtClean="0">
              <a:solidFill>
                <a:schemeClr val="tx1"/>
              </a:solidFill>
            </a:endParaRPr>
          </a:p>
          <a:p>
            <a:pPr lvl="0"/>
            <a:endParaRPr lang="nb-NO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Ta </a:t>
            </a:r>
            <a:r>
              <a:rPr lang="nb-NO" sz="1000" dirty="0">
                <a:solidFill>
                  <a:schemeClr val="tx1"/>
                </a:solidFill>
              </a:rPr>
              <a:t>imot inntil 2 nye pasienter- kartlegging</a:t>
            </a:r>
          </a:p>
          <a:p>
            <a:pPr lvl="0"/>
            <a:r>
              <a:rPr lang="nb-NO" sz="1000" dirty="0">
                <a:solidFill>
                  <a:schemeClr val="tx1"/>
                </a:solidFill>
              </a:rPr>
              <a:t>Revidere og</a:t>
            </a:r>
            <a:r>
              <a:rPr lang="nb-NO" sz="1400" dirty="0"/>
              <a:t> </a:t>
            </a:r>
            <a:r>
              <a:rPr lang="nb-NO" sz="1000" dirty="0">
                <a:solidFill>
                  <a:schemeClr val="tx1"/>
                </a:solidFill>
              </a:rPr>
              <a:t>oppdatere behandlingsplaner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Komparenter</a:t>
            </a:r>
            <a:endParaRPr lang="nb-NO" sz="1000" dirty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Samarbeide </a:t>
            </a:r>
            <a:r>
              <a:rPr lang="nb-NO" sz="1000" dirty="0">
                <a:solidFill>
                  <a:schemeClr val="tx1"/>
                </a:solidFill>
              </a:rPr>
              <a:t>med pårørende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Bli </a:t>
            </a:r>
            <a:r>
              <a:rPr lang="nb-NO" sz="1000" dirty="0">
                <a:solidFill>
                  <a:schemeClr val="tx1"/>
                </a:solidFill>
              </a:rPr>
              <a:t>kjent med rutiner rundt medisinhåndtering, legging av medisiner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Kommunikasjon </a:t>
            </a:r>
            <a:r>
              <a:rPr lang="nb-NO" sz="1000" dirty="0">
                <a:solidFill>
                  <a:schemeClr val="tx1"/>
                </a:solidFill>
              </a:rPr>
              <a:t>med kommunen gjennom PLO meldinger</a:t>
            </a:r>
          </a:p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0" name="Avrund diagonale hjørner i rektangel 9"/>
          <p:cNvSpPr/>
          <p:nvPr/>
        </p:nvSpPr>
        <p:spPr>
          <a:xfrm>
            <a:off x="7426325" y="1151116"/>
            <a:ext cx="1563216" cy="5295742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dirty="0" smtClean="0">
                <a:solidFill>
                  <a:schemeClr val="tx1"/>
                </a:solidFill>
              </a:rPr>
              <a:t>Trinn </a:t>
            </a:r>
            <a:r>
              <a:rPr lang="nb-NO" dirty="0" smtClean="0">
                <a:solidFill>
                  <a:schemeClr val="tx1"/>
                </a:solidFill>
              </a:rPr>
              <a:t>6</a:t>
            </a:r>
          </a:p>
          <a:p>
            <a:pPr lvl="0"/>
            <a:endParaRPr lang="nb-NO" dirty="0">
              <a:solidFill>
                <a:schemeClr val="tx1"/>
              </a:solidFill>
            </a:endParaRPr>
          </a:p>
          <a:p>
            <a:pPr lvl="0"/>
            <a:endParaRPr lang="nb-NO" dirty="0" smtClean="0">
              <a:solidFill>
                <a:schemeClr val="tx1"/>
              </a:solidFill>
            </a:endParaRPr>
          </a:p>
          <a:p>
            <a:pPr lvl="0"/>
            <a:endParaRPr lang="nb-NO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Ta </a:t>
            </a:r>
            <a:r>
              <a:rPr lang="nb-NO" sz="1000" dirty="0">
                <a:solidFill>
                  <a:schemeClr val="tx1"/>
                </a:solidFill>
              </a:rPr>
              <a:t>ansvar for å planlegge 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Begrunne </a:t>
            </a:r>
            <a:r>
              <a:rPr lang="nb-NO" sz="1000" dirty="0">
                <a:solidFill>
                  <a:schemeClr val="tx1"/>
                </a:solidFill>
              </a:rPr>
              <a:t>dine handlinger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Implementere </a:t>
            </a:r>
            <a:r>
              <a:rPr lang="nb-NO" sz="1000" dirty="0">
                <a:solidFill>
                  <a:schemeClr val="tx1"/>
                </a:solidFill>
              </a:rPr>
              <a:t>ABCDE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Samarbeid </a:t>
            </a:r>
            <a:r>
              <a:rPr lang="nb-NO" sz="1000" dirty="0">
                <a:solidFill>
                  <a:schemeClr val="tx1"/>
                </a:solidFill>
              </a:rPr>
              <a:t>med pårørende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Fokus </a:t>
            </a:r>
            <a:r>
              <a:rPr lang="nb-NO" sz="1000" dirty="0">
                <a:solidFill>
                  <a:schemeClr val="tx1"/>
                </a:solidFill>
              </a:rPr>
              <a:t>på delegering og prioriteringer</a:t>
            </a: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Mestrer </a:t>
            </a:r>
            <a:r>
              <a:rPr lang="nb-NO" sz="1000" dirty="0">
                <a:solidFill>
                  <a:schemeClr val="tx1"/>
                </a:solidFill>
              </a:rPr>
              <a:t>selvstendig </a:t>
            </a:r>
            <a:r>
              <a:rPr lang="nb-NO" sz="1000" dirty="0" smtClean="0">
                <a:solidFill>
                  <a:schemeClr val="tx1"/>
                </a:solidFill>
              </a:rPr>
              <a:t>utreise</a:t>
            </a: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endParaRPr lang="nb-NO" sz="1200" dirty="0">
              <a:solidFill>
                <a:schemeClr val="tx1"/>
              </a:solidFill>
            </a:endParaRPr>
          </a:p>
          <a:p>
            <a:pPr lvl="0"/>
            <a:endParaRPr lang="nb-NO" sz="1200" dirty="0" smtClean="0">
              <a:solidFill>
                <a:schemeClr val="tx1"/>
              </a:solidFill>
            </a:endParaRPr>
          </a:p>
          <a:p>
            <a:pPr lvl="0"/>
            <a:endParaRPr lang="nb-NO" sz="1200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2" name="Avrund diagonale hjørner i rektangel 11"/>
          <p:cNvSpPr/>
          <p:nvPr/>
        </p:nvSpPr>
        <p:spPr>
          <a:xfrm>
            <a:off x="8941905" y="472244"/>
            <a:ext cx="1623122" cy="5974614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dirty="0">
                <a:solidFill>
                  <a:schemeClr val="tx1"/>
                </a:solidFill>
              </a:rPr>
              <a:t>Trinn </a:t>
            </a:r>
            <a:r>
              <a:rPr lang="nb-NO" dirty="0" smtClean="0">
                <a:solidFill>
                  <a:schemeClr val="tx1"/>
                </a:solidFill>
              </a:rPr>
              <a:t>7</a:t>
            </a:r>
          </a:p>
          <a:p>
            <a:pPr lvl="0"/>
            <a:endParaRPr lang="nb-NO" dirty="0">
              <a:solidFill>
                <a:schemeClr val="tx1"/>
              </a:solidFill>
            </a:endParaRPr>
          </a:p>
          <a:p>
            <a:pPr lvl="0"/>
            <a:endParaRPr lang="nb-NO" dirty="0" smtClean="0">
              <a:solidFill>
                <a:schemeClr val="tx1"/>
              </a:solidFill>
            </a:endParaRPr>
          </a:p>
          <a:p>
            <a:pPr lvl="0"/>
            <a:endParaRPr lang="nb-NO" dirty="0">
              <a:solidFill>
                <a:schemeClr val="tx1"/>
              </a:solidFill>
            </a:endParaRPr>
          </a:p>
          <a:p>
            <a:pPr lvl="0"/>
            <a:endParaRPr lang="nb-NO" dirty="0" smtClean="0">
              <a:solidFill>
                <a:schemeClr val="tx1"/>
              </a:solidFill>
            </a:endParaRPr>
          </a:p>
          <a:p>
            <a:pPr lvl="0"/>
            <a:endParaRPr lang="nb-NO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Fullt </a:t>
            </a:r>
            <a:r>
              <a:rPr lang="nb-NO" sz="1000" dirty="0">
                <a:solidFill>
                  <a:schemeClr val="tx1"/>
                </a:solidFill>
              </a:rPr>
              <a:t>ansvar og oversikt over </a:t>
            </a:r>
            <a:r>
              <a:rPr lang="nb-NO" sz="1000" dirty="0" smtClean="0">
                <a:solidFill>
                  <a:schemeClr val="tx1"/>
                </a:solidFill>
              </a:rPr>
              <a:t>3 pas.</a:t>
            </a:r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Ivaretar </a:t>
            </a:r>
            <a:r>
              <a:rPr lang="nb-NO" sz="1000" dirty="0" smtClean="0">
                <a:solidFill>
                  <a:schemeClr val="tx1"/>
                </a:solidFill>
              </a:rPr>
              <a:t>pasientsikkerheten</a:t>
            </a:r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Medisin </a:t>
            </a:r>
            <a:r>
              <a:rPr lang="nb-NO" sz="1000" dirty="0">
                <a:solidFill>
                  <a:schemeClr val="tx1"/>
                </a:solidFill>
              </a:rPr>
              <a:t>håndtering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Legevisitt</a:t>
            </a:r>
            <a:endParaRPr lang="nb-NO" sz="1000" dirty="0">
              <a:solidFill>
                <a:schemeClr val="tx1"/>
              </a:solidFill>
            </a:endParaRPr>
          </a:p>
          <a:p>
            <a:pPr lvl="0"/>
            <a:r>
              <a:rPr lang="nb-NO" sz="1000" dirty="0">
                <a:solidFill>
                  <a:schemeClr val="tx1"/>
                </a:solidFill>
              </a:rPr>
              <a:t>Dokumentasjon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Kjenne </a:t>
            </a:r>
            <a:r>
              <a:rPr lang="nb-NO" sz="1000" dirty="0">
                <a:solidFill>
                  <a:schemeClr val="tx1"/>
                </a:solidFill>
              </a:rPr>
              <a:t>til hurtigguider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Undervise </a:t>
            </a:r>
            <a:r>
              <a:rPr lang="nb-NO" sz="1000" dirty="0">
                <a:solidFill>
                  <a:schemeClr val="tx1"/>
                </a:solidFill>
              </a:rPr>
              <a:t>pasient eller helsepersonell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Anvender </a:t>
            </a:r>
            <a:r>
              <a:rPr lang="nb-NO" sz="1000" dirty="0">
                <a:solidFill>
                  <a:schemeClr val="tx1"/>
                </a:solidFill>
              </a:rPr>
              <a:t>relevant forskning 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Diskutere sykepleiefaglige </a:t>
            </a:r>
            <a:r>
              <a:rPr lang="nb-NO" sz="1000" dirty="0" smtClean="0">
                <a:solidFill>
                  <a:schemeClr val="tx1"/>
                </a:solidFill>
              </a:rPr>
              <a:t>problemstillinger</a:t>
            </a: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endParaRPr lang="nb-NO" sz="1050" dirty="0" smtClean="0">
              <a:solidFill>
                <a:schemeClr val="tx1"/>
              </a:solidFill>
            </a:endParaRPr>
          </a:p>
        </p:txBody>
      </p:sp>
      <p:sp>
        <p:nvSpPr>
          <p:cNvPr id="14" name="Avrund diagonale hjørner i rektangel 13"/>
          <p:cNvSpPr/>
          <p:nvPr/>
        </p:nvSpPr>
        <p:spPr>
          <a:xfrm>
            <a:off x="10483274" y="1"/>
            <a:ext cx="1547762" cy="6417958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Trinn </a:t>
            </a:r>
            <a:r>
              <a:rPr lang="nb-NO" dirty="0" smtClean="0">
                <a:solidFill>
                  <a:schemeClr val="tx1"/>
                </a:solidFill>
              </a:rPr>
              <a:t>8</a:t>
            </a: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 smtClean="0">
              <a:solidFill>
                <a:schemeClr val="tx1"/>
              </a:solidFill>
            </a:endParaRPr>
          </a:p>
          <a:p>
            <a:pPr algn="ctr"/>
            <a:endParaRPr lang="nb-NO" sz="12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Fullt </a:t>
            </a:r>
            <a:r>
              <a:rPr lang="nb-NO" sz="1000" dirty="0">
                <a:solidFill>
                  <a:schemeClr val="tx1"/>
                </a:solidFill>
              </a:rPr>
              <a:t>ansvar og oversikt over 3-4 pasienter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Mester </a:t>
            </a:r>
            <a:r>
              <a:rPr lang="nb-NO" sz="1000" dirty="0">
                <a:solidFill>
                  <a:schemeClr val="tx1"/>
                </a:solidFill>
              </a:rPr>
              <a:t>selvstendig </a:t>
            </a:r>
            <a:r>
              <a:rPr lang="nb-NO" sz="1000" dirty="0" smtClean="0">
                <a:solidFill>
                  <a:schemeClr val="tx1"/>
                </a:solidFill>
              </a:rPr>
              <a:t>utreise</a:t>
            </a: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>
                <a:solidFill>
                  <a:schemeClr val="tx1"/>
                </a:solidFill>
              </a:rPr>
              <a:t>Koordinering og delegering av </a:t>
            </a:r>
            <a:r>
              <a:rPr lang="nb-NO" sz="1000" dirty="0" smtClean="0">
                <a:solidFill>
                  <a:schemeClr val="tx1"/>
                </a:solidFill>
              </a:rPr>
              <a:t>oppgaver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 smtClean="0">
                <a:solidFill>
                  <a:schemeClr val="tx1"/>
                </a:solidFill>
              </a:rPr>
              <a:t>Begrunne </a:t>
            </a:r>
            <a:r>
              <a:rPr lang="nb-NO" sz="1000" dirty="0">
                <a:solidFill>
                  <a:schemeClr val="tx1"/>
                </a:solidFill>
              </a:rPr>
              <a:t>saklig sine planer og handlinger</a:t>
            </a:r>
          </a:p>
          <a:p>
            <a:pPr lvl="0"/>
            <a:endParaRPr lang="nb-NO" sz="1000" dirty="0" smtClean="0">
              <a:solidFill>
                <a:schemeClr val="tx1"/>
              </a:solidFill>
            </a:endParaRP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r>
              <a:rPr lang="nb-NO" sz="1000" dirty="0" smtClean="0">
                <a:solidFill>
                  <a:schemeClr val="tx1"/>
                </a:solidFill>
              </a:rPr>
              <a:t>Diskutere sykepleiefaglige problemstillinger</a:t>
            </a:r>
          </a:p>
          <a:p>
            <a:pPr lvl="0"/>
            <a:endParaRPr lang="nb-NO" sz="1000" dirty="0">
              <a:solidFill>
                <a:schemeClr val="tx1"/>
              </a:solidFill>
            </a:endParaRPr>
          </a:p>
          <a:p>
            <a:pPr lvl="0"/>
            <a:r>
              <a:rPr lang="nb-NO" sz="1000" dirty="0">
                <a:solidFill>
                  <a:schemeClr val="tx1"/>
                </a:solidFill>
              </a:rPr>
              <a:t>Reflektere over om juridiske rettigheter blir overholdt </a:t>
            </a:r>
          </a:p>
          <a:p>
            <a:endParaRPr lang="nb-NO" sz="1000" dirty="0">
              <a:solidFill>
                <a:schemeClr val="tx1"/>
              </a:solidFill>
            </a:endParaRPr>
          </a:p>
          <a:p>
            <a:r>
              <a:rPr lang="nb-NO" sz="1000" dirty="0">
                <a:solidFill>
                  <a:schemeClr val="tx1"/>
                </a:solidFill>
              </a:rPr>
              <a:t>Identifisere </a:t>
            </a:r>
            <a:r>
              <a:rPr lang="nb-NO" sz="1000" dirty="0" smtClean="0">
                <a:solidFill>
                  <a:schemeClr val="tx1"/>
                </a:solidFill>
              </a:rPr>
              <a:t>kvalitets-utfordringer</a:t>
            </a:r>
            <a:endParaRPr lang="nb-NO" sz="1000" dirty="0">
              <a:solidFill>
                <a:schemeClr val="tx1"/>
              </a:solidFill>
            </a:endParaRPr>
          </a:p>
          <a:p>
            <a:endParaRPr lang="nb-NO" sz="1200" dirty="0">
              <a:solidFill>
                <a:schemeClr val="tx1"/>
              </a:solidFill>
            </a:endParaRPr>
          </a:p>
          <a:p>
            <a:pPr algn="ctr"/>
            <a:endParaRPr lang="nb-NO" sz="1200" dirty="0" smtClean="0">
              <a:solidFill>
                <a:schemeClr val="tx1"/>
              </a:solidFill>
            </a:endParaRPr>
          </a:p>
          <a:p>
            <a:pPr algn="ctr"/>
            <a:endParaRPr lang="nb-NO" sz="1200" dirty="0">
              <a:solidFill>
                <a:schemeClr val="tx1"/>
              </a:solidFill>
            </a:endParaRPr>
          </a:p>
          <a:p>
            <a:pPr algn="ctr"/>
            <a:endParaRPr lang="nb-NO" sz="1200" dirty="0" smtClean="0">
              <a:solidFill>
                <a:schemeClr val="tx1"/>
              </a:solidFill>
            </a:endParaRPr>
          </a:p>
          <a:p>
            <a:pPr algn="ctr"/>
            <a:endParaRPr lang="nb-NO" sz="1200" dirty="0">
              <a:solidFill>
                <a:schemeClr val="tx1"/>
              </a:solidFill>
            </a:endParaRPr>
          </a:p>
          <a:p>
            <a:pPr algn="ctr"/>
            <a:endParaRPr lang="nb-NO" sz="1200" dirty="0" smtClean="0">
              <a:solidFill>
                <a:schemeClr val="tx1"/>
              </a:solidFill>
            </a:endParaRPr>
          </a:p>
          <a:p>
            <a:pPr algn="ctr"/>
            <a:endParaRPr lang="nb-NO" sz="1200" dirty="0">
              <a:solidFill>
                <a:schemeClr val="tx1"/>
              </a:solidFill>
            </a:endParaRPr>
          </a:p>
          <a:p>
            <a:pPr algn="ctr"/>
            <a:endParaRPr lang="nb-NO" sz="1200" dirty="0" smtClean="0">
              <a:solidFill>
                <a:schemeClr val="tx1"/>
              </a:solidFill>
            </a:endParaRPr>
          </a:p>
          <a:p>
            <a:pPr algn="ctr"/>
            <a:endParaRPr lang="nb-NO" sz="1200" dirty="0">
              <a:solidFill>
                <a:schemeClr val="tx1"/>
              </a:solidFill>
            </a:endParaRPr>
          </a:p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6" name="Pil høyre 15"/>
          <p:cNvSpPr/>
          <p:nvPr/>
        </p:nvSpPr>
        <p:spPr>
          <a:xfrm>
            <a:off x="700953" y="6271551"/>
            <a:ext cx="11427204" cy="5818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Refleksjon i praksis - daglig</a:t>
            </a:r>
          </a:p>
        </p:txBody>
      </p:sp>
      <p:sp>
        <p:nvSpPr>
          <p:cNvPr id="17" name="Avrund diagonale hjørner i rektangel 16"/>
          <p:cNvSpPr/>
          <p:nvPr/>
        </p:nvSpPr>
        <p:spPr>
          <a:xfrm>
            <a:off x="508700" y="891338"/>
            <a:ext cx="2844800" cy="1468582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Individuell tilpasning etter den enkelte students forutsetninger og utvikling </a:t>
            </a:r>
          </a:p>
        </p:txBody>
      </p:sp>
      <p:sp>
        <p:nvSpPr>
          <p:cNvPr id="19" name="TekstSylinder 18"/>
          <p:cNvSpPr txBox="1"/>
          <p:nvPr/>
        </p:nvSpPr>
        <p:spPr>
          <a:xfrm>
            <a:off x="889336" y="420833"/>
            <a:ext cx="751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Oppfølging av studenter i praksis</a:t>
            </a:r>
          </a:p>
        </p:txBody>
      </p:sp>
    </p:spTree>
    <p:extLst>
      <p:ext uri="{BB962C8B-B14F-4D97-AF65-F5344CB8AC3E}">
        <p14:creationId xmlns:p14="http://schemas.microsoft.com/office/powerpoint/2010/main" val="1269753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5955350DC316A4699B5752E4D946065" ma:contentTypeVersion="7" ma:contentTypeDescription="Opprett et nytt dokument." ma:contentTypeScope="" ma:versionID="dfd00410aa5facffc2408d13b25f3948">
  <xsd:schema xmlns:xsd="http://www.w3.org/2001/XMLSchema" xmlns:xs="http://www.w3.org/2001/XMLSchema" xmlns:p="http://schemas.microsoft.com/office/2006/metadata/properties" xmlns:ns2="040b0444-8178-4977-a4e3-3573aac752cf" targetNamespace="http://schemas.microsoft.com/office/2006/metadata/properties" ma:root="true" ma:fieldsID="c111191e36d9e955ee8f7d0a3346a60c" ns2:_="">
    <xsd:import namespace="040b0444-8178-4977-a4e3-3573aac752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b0444-8178-4977-a4e3-3573aac752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24651E-21B9-4558-B15B-E787F9F748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B1A4AF-ED9D-4668-B5AD-F4F457845C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0b0444-8178-4977-a4e3-3573aac752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B184E1-4B56-482A-9C62-69BEC253E432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040b0444-8178-4977-a4e3-3573aac752cf"/>
    <ds:schemaRef ds:uri="http://purl.org/dc/elements/1.1/"/>
    <ds:schemaRef ds:uri="http://schemas.microsoft.com/office/infopath/2007/PartnerControl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251</Words>
  <Application>Microsoft Office PowerPoint</Application>
  <PresentationFormat>Widescreen</PresentationFormat>
  <Paragraphs>146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Høgskolen i Østfold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Hilde Marie Andreassen</dc:creator>
  <cp:lastModifiedBy>Martine Hemstad Lyslid</cp:lastModifiedBy>
  <cp:revision>31</cp:revision>
  <cp:lastPrinted>2020-11-05T12:00:55Z</cp:lastPrinted>
  <dcterms:created xsi:type="dcterms:W3CDTF">2020-11-05T11:21:16Z</dcterms:created>
  <dcterms:modified xsi:type="dcterms:W3CDTF">2023-10-02T09:40:06Z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0x010100F5955350DC316A4699B5752E4D946065</vt:lpwstr>
  </property>
</Properties>
</file>