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724650" cy="9774238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24" d="100"/>
          <a:sy n="124" d="100"/>
        </p:scale>
        <p:origin x="101" y="2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7DBCB-8A21-4184-A605-E0C72B72C0B0}" type="datetimeFigureOut">
              <a:rPr lang="nb-NO" smtClean="0"/>
              <a:t>02.10.2023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2069F-6409-4135-9A9C-51D89B02A3F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926641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7DBCB-8A21-4184-A605-E0C72B72C0B0}" type="datetimeFigureOut">
              <a:rPr lang="nb-NO" smtClean="0"/>
              <a:t>02.10.2023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2069F-6409-4135-9A9C-51D89B02A3F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246845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7DBCB-8A21-4184-A605-E0C72B72C0B0}" type="datetimeFigureOut">
              <a:rPr lang="nb-NO" smtClean="0"/>
              <a:t>02.10.2023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2069F-6409-4135-9A9C-51D89B02A3F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231666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7DBCB-8A21-4184-A605-E0C72B72C0B0}" type="datetimeFigureOut">
              <a:rPr lang="nb-NO" smtClean="0"/>
              <a:t>02.10.2023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2069F-6409-4135-9A9C-51D89B02A3F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88911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7DBCB-8A21-4184-A605-E0C72B72C0B0}" type="datetimeFigureOut">
              <a:rPr lang="nb-NO" smtClean="0"/>
              <a:t>02.10.2023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2069F-6409-4135-9A9C-51D89B02A3F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89764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7DBCB-8A21-4184-A605-E0C72B72C0B0}" type="datetimeFigureOut">
              <a:rPr lang="nb-NO" smtClean="0"/>
              <a:t>02.10.2023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2069F-6409-4135-9A9C-51D89B02A3F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896856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7DBCB-8A21-4184-A605-E0C72B72C0B0}" type="datetimeFigureOut">
              <a:rPr lang="nb-NO" smtClean="0"/>
              <a:t>02.10.2023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2069F-6409-4135-9A9C-51D89B02A3F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943615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7DBCB-8A21-4184-A605-E0C72B72C0B0}" type="datetimeFigureOut">
              <a:rPr lang="nb-NO" smtClean="0"/>
              <a:t>02.10.2023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2069F-6409-4135-9A9C-51D89B02A3F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058925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7DBCB-8A21-4184-A605-E0C72B72C0B0}" type="datetimeFigureOut">
              <a:rPr lang="nb-NO" smtClean="0"/>
              <a:t>02.10.2023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2069F-6409-4135-9A9C-51D89B02A3F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924995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7DBCB-8A21-4184-A605-E0C72B72C0B0}" type="datetimeFigureOut">
              <a:rPr lang="nb-NO" smtClean="0"/>
              <a:t>02.10.2023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2069F-6409-4135-9A9C-51D89B02A3F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374485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7DBCB-8A21-4184-A605-E0C72B72C0B0}" type="datetimeFigureOut">
              <a:rPr lang="nb-NO" smtClean="0"/>
              <a:t>02.10.2023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2069F-6409-4135-9A9C-51D89B02A3F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542814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57DBCB-8A21-4184-A605-E0C72B72C0B0}" type="datetimeFigureOut">
              <a:rPr lang="nb-NO" smtClean="0"/>
              <a:t>02.10.2023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E2069F-6409-4135-9A9C-51D89B02A3F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49030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vrund diagonale hjørner i rektangel 2"/>
          <p:cNvSpPr/>
          <p:nvPr/>
        </p:nvSpPr>
        <p:spPr>
          <a:xfrm>
            <a:off x="567384" y="2746615"/>
            <a:ext cx="1358445" cy="3661429"/>
          </a:xfrm>
          <a:prstGeom prst="round2Diag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b-NO" dirty="0" smtClean="0">
                <a:solidFill>
                  <a:schemeClr val="tx1"/>
                </a:solidFill>
              </a:rPr>
              <a:t>Trinn 1</a:t>
            </a:r>
          </a:p>
          <a:p>
            <a:endParaRPr lang="nb-NO" dirty="0" smtClean="0">
              <a:solidFill>
                <a:schemeClr val="tx1"/>
              </a:solidFill>
            </a:endParaRPr>
          </a:p>
          <a:p>
            <a:r>
              <a:rPr lang="nb-NO" sz="1000" b="1" dirty="0" smtClean="0">
                <a:solidFill>
                  <a:schemeClr val="tx1"/>
                </a:solidFill>
              </a:rPr>
              <a:t>Pasient</a:t>
            </a:r>
            <a:r>
              <a:rPr lang="nb-NO" sz="1000" dirty="0">
                <a:solidFill>
                  <a:schemeClr val="tx1"/>
                </a:solidFill>
              </a:rPr>
              <a:t/>
            </a:r>
            <a:br>
              <a:rPr lang="nb-NO" sz="1000" dirty="0">
                <a:solidFill>
                  <a:schemeClr val="tx1"/>
                </a:solidFill>
              </a:rPr>
            </a:br>
            <a:r>
              <a:rPr lang="nb-NO" sz="1000" dirty="0" smtClean="0">
                <a:solidFill>
                  <a:schemeClr val="tx1"/>
                </a:solidFill>
              </a:rPr>
              <a:t>Delta i miljøet</a:t>
            </a:r>
          </a:p>
          <a:p>
            <a:endParaRPr lang="nb-NO" sz="1000" dirty="0" smtClean="0">
              <a:solidFill>
                <a:schemeClr val="tx1"/>
              </a:solidFill>
            </a:endParaRPr>
          </a:p>
          <a:p>
            <a:r>
              <a:rPr lang="nb-NO" sz="1000" b="1" dirty="0" smtClean="0">
                <a:solidFill>
                  <a:schemeClr val="tx1"/>
                </a:solidFill>
              </a:rPr>
              <a:t>Organisering</a:t>
            </a:r>
            <a:endParaRPr lang="nb-NO" sz="1000" b="1" dirty="0">
              <a:solidFill>
                <a:schemeClr val="tx1"/>
              </a:solidFill>
            </a:endParaRPr>
          </a:p>
          <a:p>
            <a:r>
              <a:rPr lang="nb-NO" sz="1000" dirty="0" smtClean="0">
                <a:solidFill>
                  <a:schemeClr val="tx1"/>
                </a:solidFill>
              </a:rPr>
              <a:t>Bli kjent med UPS og vårt oppdrag</a:t>
            </a:r>
          </a:p>
          <a:p>
            <a:endParaRPr lang="nb-NO" sz="1000" dirty="0" smtClean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sz="1000" dirty="0" smtClean="0">
                <a:solidFill>
                  <a:schemeClr val="tx1"/>
                </a:solidFill>
              </a:rPr>
              <a:t>Utføre e-læring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sz="1000" dirty="0" smtClean="0">
                <a:solidFill>
                  <a:schemeClr val="tx1"/>
                </a:solidFill>
              </a:rPr>
              <a:t>Akutt rutiner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sz="1000" dirty="0">
                <a:solidFill>
                  <a:schemeClr val="tx1"/>
                </a:solidFill>
              </a:rPr>
              <a:t>I</a:t>
            </a:r>
            <a:r>
              <a:rPr lang="nb-NO" sz="1000" dirty="0" smtClean="0">
                <a:solidFill>
                  <a:schemeClr val="tx1"/>
                </a:solidFill>
              </a:rPr>
              <a:t>KT systemer</a:t>
            </a:r>
          </a:p>
          <a:p>
            <a:endParaRPr lang="nb-NO" sz="1000" dirty="0" smtClean="0">
              <a:solidFill>
                <a:schemeClr val="tx1"/>
              </a:solidFill>
            </a:endParaRPr>
          </a:p>
          <a:p>
            <a:r>
              <a:rPr lang="nb-NO" sz="1000" dirty="0" smtClean="0">
                <a:solidFill>
                  <a:schemeClr val="tx1"/>
                </a:solidFill>
              </a:rPr>
              <a:t>Kunnskap om: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sz="1000" dirty="0" smtClean="0">
                <a:solidFill>
                  <a:schemeClr val="tx1"/>
                </a:solidFill>
              </a:rPr>
              <a:t>Oppfølginger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sz="1000" dirty="0">
                <a:solidFill>
                  <a:schemeClr val="tx1"/>
                </a:solidFill>
              </a:rPr>
              <a:t>U</a:t>
            </a:r>
            <a:r>
              <a:rPr lang="nb-NO" sz="1000" dirty="0" smtClean="0">
                <a:solidFill>
                  <a:schemeClr val="tx1"/>
                </a:solidFill>
              </a:rPr>
              <a:t>tganger</a:t>
            </a:r>
          </a:p>
          <a:p>
            <a:endParaRPr lang="nb-NO" sz="1000" dirty="0">
              <a:solidFill>
                <a:schemeClr val="tx1"/>
              </a:solidFill>
            </a:endParaRPr>
          </a:p>
          <a:p>
            <a:endParaRPr lang="nb-NO" sz="1000" dirty="0" smtClean="0">
              <a:solidFill>
                <a:schemeClr val="tx1"/>
              </a:solidFill>
            </a:endParaRPr>
          </a:p>
          <a:p>
            <a:endParaRPr lang="nb-NO" sz="1000" dirty="0">
              <a:solidFill>
                <a:schemeClr val="tx1"/>
              </a:solidFill>
            </a:endParaRPr>
          </a:p>
          <a:p>
            <a:endParaRPr lang="nb-NO" sz="1000" dirty="0">
              <a:solidFill>
                <a:schemeClr val="tx1"/>
              </a:solidFill>
            </a:endParaRPr>
          </a:p>
        </p:txBody>
      </p:sp>
      <p:sp>
        <p:nvSpPr>
          <p:cNvPr id="4" name="Avrund diagonale hjørner i rektangel 3"/>
          <p:cNvSpPr/>
          <p:nvPr/>
        </p:nvSpPr>
        <p:spPr>
          <a:xfrm>
            <a:off x="1902263" y="2220775"/>
            <a:ext cx="1378236" cy="4086530"/>
          </a:xfrm>
          <a:prstGeom prst="round2Diag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dirty="0" smtClean="0">
              <a:solidFill>
                <a:schemeClr val="tx1"/>
              </a:solidFill>
            </a:endParaRPr>
          </a:p>
          <a:p>
            <a:endParaRPr lang="nb-NO" dirty="0" smtClean="0">
              <a:solidFill>
                <a:schemeClr val="tx1"/>
              </a:solidFill>
            </a:endParaRPr>
          </a:p>
          <a:p>
            <a:r>
              <a:rPr lang="nb-NO" dirty="0" smtClean="0">
                <a:solidFill>
                  <a:schemeClr val="tx1"/>
                </a:solidFill>
              </a:rPr>
              <a:t>Trinn 2</a:t>
            </a:r>
          </a:p>
          <a:p>
            <a:r>
              <a:rPr lang="nb-NO" sz="1000" b="1" dirty="0">
                <a:solidFill>
                  <a:schemeClr val="tx1"/>
                </a:solidFill>
              </a:rPr>
              <a:t/>
            </a:r>
            <a:br>
              <a:rPr lang="nb-NO" sz="1000" b="1" dirty="0">
                <a:solidFill>
                  <a:schemeClr val="tx1"/>
                </a:solidFill>
              </a:rPr>
            </a:br>
            <a:r>
              <a:rPr lang="nb-NO" sz="1000" b="1" dirty="0" smtClean="0">
                <a:solidFill>
                  <a:schemeClr val="tx1"/>
                </a:solidFill>
              </a:rPr>
              <a:t>Pasient</a:t>
            </a:r>
            <a:endParaRPr lang="nb-NO" sz="1000" b="1" dirty="0">
              <a:solidFill>
                <a:schemeClr val="tx1"/>
              </a:solidFill>
            </a:endParaRPr>
          </a:p>
          <a:p>
            <a:r>
              <a:rPr lang="nb-NO" sz="1000" dirty="0" smtClean="0">
                <a:solidFill>
                  <a:schemeClr val="tx1"/>
                </a:solidFill>
              </a:rPr>
              <a:t>Delta i miljøet, bygge relasjoner</a:t>
            </a:r>
            <a:br>
              <a:rPr lang="nb-NO" sz="1000" dirty="0" smtClean="0">
                <a:solidFill>
                  <a:schemeClr val="tx1"/>
                </a:solidFill>
              </a:rPr>
            </a:br>
            <a:endParaRPr lang="nb-NO" sz="1000" dirty="0" smtClean="0">
              <a:solidFill>
                <a:schemeClr val="tx1"/>
              </a:solidFill>
            </a:endParaRPr>
          </a:p>
          <a:p>
            <a:r>
              <a:rPr lang="nb-NO" sz="1000" b="1" dirty="0" smtClean="0">
                <a:solidFill>
                  <a:schemeClr val="tx1"/>
                </a:solidFill>
              </a:rPr>
              <a:t>Organisering</a:t>
            </a:r>
          </a:p>
          <a:p>
            <a:r>
              <a:rPr lang="nb-NO" sz="1000" dirty="0" smtClean="0">
                <a:solidFill>
                  <a:schemeClr val="tx1"/>
                </a:solidFill>
              </a:rPr>
              <a:t>Behandlingsplaner</a:t>
            </a:r>
          </a:p>
          <a:p>
            <a:endParaRPr lang="nb-NO" sz="1000" dirty="0" smtClean="0">
              <a:solidFill>
                <a:schemeClr val="tx1"/>
              </a:solidFill>
            </a:endParaRPr>
          </a:p>
          <a:p>
            <a:r>
              <a:rPr lang="nb-NO" sz="1000" dirty="0" smtClean="0">
                <a:solidFill>
                  <a:schemeClr val="tx1"/>
                </a:solidFill>
              </a:rPr>
              <a:t>Dokumentasjon </a:t>
            </a:r>
          </a:p>
          <a:p>
            <a:endParaRPr lang="nb-NO" sz="1000" dirty="0" smtClean="0">
              <a:solidFill>
                <a:schemeClr val="tx1"/>
              </a:solidFill>
            </a:endParaRPr>
          </a:p>
          <a:p>
            <a:r>
              <a:rPr lang="nb-NO" sz="1000" dirty="0" smtClean="0">
                <a:solidFill>
                  <a:schemeClr val="tx1"/>
                </a:solidFill>
              </a:rPr>
              <a:t>Bli kjent med Dips, </a:t>
            </a:r>
            <a:r>
              <a:rPr lang="nb-NO" sz="1000" dirty="0" err="1" smtClean="0">
                <a:solidFill>
                  <a:schemeClr val="tx1"/>
                </a:solidFill>
              </a:rPr>
              <a:t>Imatis</a:t>
            </a:r>
            <a:endParaRPr lang="nb-NO" sz="1000" dirty="0" smtClean="0">
              <a:solidFill>
                <a:schemeClr val="tx1"/>
              </a:solidFill>
            </a:endParaRPr>
          </a:p>
          <a:p>
            <a:endParaRPr lang="nb-NO" sz="1000" dirty="0">
              <a:solidFill>
                <a:schemeClr val="tx1"/>
              </a:solidFill>
            </a:endParaRPr>
          </a:p>
          <a:p>
            <a:r>
              <a:rPr lang="nb-NO" sz="1000" dirty="0" smtClean="0">
                <a:solidFill>
                  <a:schemeClr val="tx1"/>
                </a:solidFill>
              </a:rPr>
              <a:t>Refleksjon: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sz="1000" dirty="0" smtClean="0">
                <a:solidFill>
                  <a:schemeClr val="tx1"/>
                </a:solidFill>
              </a:rPr>
              <a:t>Kommunikasjon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sz="1000" dirty="0" smtClean="0">
                <a:solidFill>
                  <a:schemeClr val="tx1"/>
                </a:solidFill>
              </a:rPr>
              <a:t>Studentrollen</a:t>
            </a:r>
          </a:p>
          <a:p>
            <a:endParaRPr lang="nb-NO" sz="1000" dirty="0">
              <a:solidFill>
                <a:schemeClr val="tx1"/>
              </a:solidFill>
            </a:endParaRPr>
          </a:p>
          <a:p>
            <a:endParaRPr lang="nb-NO" sz="1000" dirty="0" smtClean="0">
              <a:solidFill>
                <a:schemeClr val="tx1"/>
              </a:solidFill>
            </a:endParaRPr>
          </a:p>
          <a:p>
            <a:endParaRPr lang="nb-NO" sz="1000" dirty="0">
              <a:solidFill>
                <a:schemeClr val="tx1"/>
              </a:solidFill>
            </a:endParaRPr>
          </a:p>
          <a:p>
            <a:endParaRPr lang="nb-NO" sz="1000" dirty="0" smtClean="0">
              <a:solidFill>
                <a:schemeClr val="tx1"/>
              </a:solidFill>
            </a:endParaRPr>
          </a:p>
          <a:p>
            <a:endParaRPr lang="nb-NO" sz="1000" dirty="0">
              <a:solidFill>
                <a:schemeClr val="tx1"/>
              </a:solidFill>
            </a:endParaRPr>
          </a:p>
          <a:p>
            <a:endParaRPr lang="nb-NO" sz="1000" dirty="0" smtClean="0">
              <a:solidFill>
                <a:schemeClr val="tx1"/>
              </a:solidFill>
            </a:endParaRPr>
          </a:p>
          <a:p>
            <a:endParaRPr lang="nb-NO" sz="1000" dirty="0" smtClean="0">
              <a:solidFill>
                <a:schemeClr val="tx1"/>
              </a:solidFill>
            </a:endParaRPr>
          </a:p>
          <a:p>
            <a:endParaRPr lang="nb-NO" sz="1000" dirty="0">
              <a:solidFill>
                <a:schemeClr val="tx1"/>
              </a:solidFill>
            </a:endParaRPr>
          </a:p>
          <a:p>
            <a:endParaRPr lang="nb-NO" sz="1000" dirty="0" smtClean="0">
              <a:solidFill>
                <a:schemeClr val="tx1"/>
              </a:solidFill>
            </a:endParaRPr>
          </a:p>
          <a:p>
            <a:endParaRPr lang="nb-NO" sz="1000" dirty="0">
              <a:solidFill>
                <a:schemeClr val="tx1"/>
              </a:solidFill>
            </a:endParaRPr>
          </a:p>
        </p:txBody>
      </p:sp>
      <p:sp>
        <p:nvSpPr>
          <p:cNvPr id="6" name="Avrund diagonale hjørner i rektangel 5"/>
          <p:cNvSpPr/>
          <p:nvPr/>
        </p:nvSpPr>
        <p:spPr>
          <a:xfrm>
            <a:off x="3231873" y="1850399"/>
            <a:ext cx="1388227" cy="4612393"/>
          </a:xfrm>
          <a:prstGeom prst="round2Diag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nb-NO" dirty="0" smtClean="0">
              <a:solidFill>
                <a:schemeClr val="tx1"/>
              </a:solidFill>
            </a:endParaRPr>
          </a:p>
          <a:p>
            <a:r>
              <a:rPr lang="nb-NO" dirty="0" smtClean="0">
                <a:solidFill>
                  <a:schemeClr val="tx1"/>
                </a:solidFill>
              </a:rPr>
              <a:t>Trinn 3</a:t>
            </a:r>
          </a:p>
          <a:p>
            <a:pPr algn="ctr"/>
            <a:endParaRPr lang="nb-NO" sz="1000" dirty="0" smtClean="0">
              <a:solidFill>
                <a:schemeClr val="tx1"/>
              </a:solidFill>
            </a:endParaRPr>
          </a:p>
          <a:p>
            <a:r>
              <a:rPr lang="nb-NO" sz="1000" b="1" dirty="0" smtClean="0">
                <a:solidFill>
                  <a:schemeClr val="tx1"/>
                </a:solidFill>
              </a:rPr>
              <a:t>Pasient</a:t>
            </a:r>
            <a:endParaRPr lang="nb-NO" sz="1000" b="1" dirty="0">
              <a:solidFill>
                <a:schemeClr val="tx1"/>
              </a:solidFill>
            </a:endParaRPr>
          </a:p>
          <a:p>
            <a:r>
              <a:rPr lang="nb-NO" sz="1000" dirty="0">
                <a:solidFill>
                  <a:schemeClr val="tx1"/>
                </a:solidFill>
              </a:rPr>
              <a:t>Ansvar </a:t>
            </a:r>
            <a:r>
              <a:rPr lang="nb-NO" sz="1000" dirty="0" smtClean="0">
                <a:solidFill>
                  <a:schemeClr val="tx1"/>
                </a:solidFill>
              </a:rPr>
              <a:t>for pasient sammen med veileder</a:t>
            </a:r>
          </a:p>
          <a:p>
            <a:endParaRPr lang="nb-NO" sz="1000" dirty="0">
              <a:solidFill>
                <a:schemeClr val="tx1"/>
              </a:solidFill>
            </a:endParaRPr>
          </a:p>
          <a:p>
            <a:r>
              <a:rPr lang="nb-NO" sz="1000" b="1" dirty="0" smtClean="0">
                <a:solidFill>
                  <a:schemeClr val="tx1"/>
                </a:solidFill>
              </a:rPr>
              <a:t>Organisering</a:t>
            </a:r>
          </a:p>
          <a:p>
            <a:r>
              <a:rPr lang="nb-NO" sz="1000" dirty="0" smtClean="0">
                <a:solidFill>
                  <a:schemeClr val="tx1"/>
                </a:solidFill>
              </a:rPr>
              <a:t>Delta ved oppfølging og tilsyn</a:t>
            </a:r>
          </a:p>
          <a:p>
            <a:endParaRPr lang="nb-NO" sz="1000" dirty="0" smtClean="0">
              <a:solidFill>
                <a:schemeClr val="tx1"/>
              </a:solidFill>
            </a:endParaRPr>
          </a:p>
          <a:p>
            <a:r>
              <a:rPr lang="nb-NO" sz="1000" dirty="0" smtClean="0">
                <a:solidFill>
                  <a:schemeClr val="tx1"/>
                </a:solidFill>
              </a:rPr>
              <a:t>Delta under måltid</a:t>
            </a:r>
          </a:p>
          <a:p>
            <a:endParaRPr lang="nb-NO" sz="1000" dirty="0" smtClean="0">
              <a:solidFill>
                <a:schemeClr val="tx1"/>
              </a:solidFill>
            </a:endParaRPr>
          </a:p>
          <a:p>
            <a:r>
              <a:rPr lang="nb-NO" sz="1000" dirty="0" smtClean="0">
                <a:solidFill>
                  <a:schemeClr val="tx1"/>
                </a:solidFill>
              </a:rPr>
              <a:t>Delta i aktiviteter</a:t>
            </a:r>
          </a:p>
          <a:p>
            <a:endParaRPr lang="nb-NO" sz="1000" dirty="0">
              <a:solidFill>
                <a:schemeClr val="tx1"/>
              </a:solidFill>
            </a:endParaRPr>
          </a:p>
          <a:p>
            <a:r>
              <a:rPr lang="nb-NO" sz="1000" dirty="0">
                <a:solidFill>
                  <a:schemeClr val="tx1"/>
                </a:solidFill>
              </a:rPr>
              <a:t>Gjøre relevante </a:t>
            </a:r>
          </a:p>
          <a:p>
            <a:r>
              <a:rPr lang="nb-NO" sz="1000" dirty="0">
                <a:solidFill>
                  <a:schemeClr val="tx1"/>
                </a:solidFill>
              </a:rPr>
              <a:t>observasjoner</a:t>
            </a:r>
          </a:p>
          <a:p>
            <a:endParaRPr lang="nb-NO" sz="1000" dirty="0" smtClean="0">
              <a:solidFill>
                <a:schemeClr val="tx1"/>
              </a:solidFill>
            </a:endParaRPr>
          </a:p>
          <a:p>
            <a:r>
              <a:rPr lang="nb-NO" sz="1000" dirty="0" smtClean="0">
                <a:solidFill>
                  <a:schemeClr val="tx1"/>
                </a:solidFill>
              </a:rPr>
              <a:t>Dokumentere sammen med veileder</a:t>
            </a:r>
          </a:p>
          <a:p>
            <a:endParaRPr lang="nb-NO" sz="1000" dirty="0" smtClean="0">
              <a:solidFill>
                <a:schemeClr val="tx1"/>
              </a:solidFill>
            </a:endParaRPr>
          </a:p>
          <a:p>
            <a:endParaRPr lang="nb-NO" sz="1000" dirty="0" smtClean="0">
              <a:solidFill>
                <a:schemeClr val="tx1"/>
              </a:solidFill>
            </a:endParaRPr>
          </a:p>
          <a:p>
            <a:endParaRPr lang="nb-NO" sz="1000" dirty="0">
              <a:solidFill>
                <a:schemeClr val="tx1"/>
              </a:solidFill>
            </a:endParaRPr>
          </a:p>
          <a:p>
            <a:endParaRPr lang="nb-NO" sz="1000" dirty="0" smtClean="0">
              <a:solidFill>
                <a:schemeClr val="tx1"/>
              </a:solidFill>
            </a:endParaRPr>
          </a:p>
          <a:p>
            <a:endParaRPr lang="nb-NO" sz="1000" dirty="0">
              <a:solidFill>
                <a:schemeClr val="tx1"/>
              </a:solidFill>
            </a:endParaRPr>
          </a:p>
          <a:p>
            <a:endParaRPr lang="nb-NO" sz="1000" dirty="0" smtClean="0">
              <a:solidFill>
                <a:schemeClr val="tx1"/>
              </a:solidFill>
            </a:endParaRPr>
          </a:p>
          <a:p>
            <a:endParaRPr lang="nb-NO" sz="1200" dirty="0">
              <a:solidFill>
                <a:schemeClr val="tx1"/>
              </a:solidFill>
            </a:endParaRPr>
          </a:p>
          <a:p>
            <a:endParaRPr lang="nb-NO" sz="1200" dirty="0">
              <a:solidFill>
                <a:schemeClr val="tx1"/>
              </a:solidFill>
            </a:endParaRPr>
          </a:p>
        </p:txBody>
      </p:sp>
      <p:sp>
        <p:nvSpPr>
          <p:cNvPr id="7" name="Avrund diagonale hjørner i rektangel 6"/>
          <p:cNvSpPr/>
          <p:nvPr/>
        </p:nvSpPr>
        <p:spPr>
          <a:xfrm>
            <a:off x="4620100" y="1508940"/>
            <a:ext cx="1369861" cy="4953852"/>
          </a:xfrm>
          <a:prstGeom prst="round2Diag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nb-NO" dirty="0" smtClean="0">
              <a:solidFill>
                <a:schemeClr val="tx1"/>
              </a:solidFill>
            </a:endParaRPr>
          </a:p>
          <a:p>
            <a:r>
              <a:rPr lang="nb-NO" dirty="0" smtClean="0">
                <a:solidFill>
                  <a:schemeClr val="tx1"/>
                </a:solidFill>
              </a:rPr>
              <a:t>Trinn 4</a:t>
            </a:r>
          </a:p>
          <a:p>
            <a:pPr algn="ctr"/>
            <a:endParaRPr lang="nb-NO" dirty="0" smtClean="0">
              <a:solidFill>
                <a:schemeClr val="tx1"/>
              </a:solidFill>
            </a:endParaRPr>
          </a:p>
          <a:p>
            <a:r>
              <a:rPr lang="nb-NO" sz="1000" b="1" dirty="0" smtClean="0">
                <a:solidFill>
                  <a:schemeClr val="tx1"/>
                </a:solidFill>
              </a:rPr>
              <a:t>Pasient</a:t>
            </a:r>
            <a:endParaRPr lang="nb-NO" sz="1000" b="1" dirty="0">
              <a:solidFill>
                <a:schemeClr val="tx1"/>
              </a:solidFill>
            </a:endParaRPr>
          </a:p>
          <a:p>
            <a:r>
              <a:rPr lang="nb-NO" sz="1000" dirty="0">
                <a:solidFill>
                  <a:schemeClr val="tx1"/>
                </a:solidFill>
              </a:rPr>
              <a:t>Ansvar for </a:t>
            </a:r>
            <a:r>
              <a:rPr lang="nb-NO" sz="1000" dirty="0" smtClean="0">
                <a:solidFill>
                  <a:schemeClr val="tx1"/>
                </a:solidFill>
              </a:rPr>
              <a:t>pasient, (</a:t>
            </a:r>
            <a:r>
              <a:rPr lang="nb-NO" sz="1000" dirty="0" err="1" smtClean="0">
                <a:solidFill>
                  <a:schemeClr val="tx1"/>
                </a:solidFill>
              </a:rPr>
              <a:t>evt</a:t>
            </a:r>
            <a:r>
              <a:rPr lang="nb-NO" sz="1000" dirty="0" smtClean="0">
                <a:solidFill>
                  <a:schemeClr val="tx1"/>
                </a:solidFill>
              </a:rPr>
              <a:t> primærpasient)</a:t>
            </a:r>
          </a:p>
          <a:p>
            <a:r>
              <a:rPr lang="nb-NO" sz="1000" dirty="0" smtClean="0">
                <a:solidFill>
                  <a:schemeClr val="tx1"/>
                </a:solidFill>
              </a:rPr>
              <a:t>Veileder i bakhånd.</a:t>
            </a:r>
          </a:p>
          <a:p>
            <a:endParaRPr lang="nb-NO" sz="1000" dirty="0">
              <a:solidFill>
                <a:schemeClr val="tx1"/>
              </a:solidFill>
            </a:endParaRPr>
          </a:p>
          <a:p>
            <a:r>
              <a:rPr lang="nb-NO" sz="1000" b="1" dirty="0" smtClean="0">
                <a:solidFill>
                  <a:schemeClr val="tx1"/>
                </a:solidFill>
              </a:rPr>
              <a:t>Organisering</a:t>
            </a:r>
            <a:r>
              <a:rPr lang="nb-NO" sz="1000" dirty="0">
                <a:solidFill>
                  <a:schemeClr val="tx1"/>
                </a:solidFill>
              </a:rPr>
              <a:t/>
            </a:r>
            <a:br>
              <a:rPr lang="nb-NO" sz="1000" dirty="0">
                <a:solidFill>
                  <a:schemeClr val="tx1"/>
                </a:solidFill>
              </a:rPr>
            </a:br>
            <a:r>
              <a:rPr lang="nb-NO" sz="1000" dirty="0" smtClean="0">
                <a:solidFill>
                  <a:schemeClr val="tx1"/>
                </a:solidFill>
              </a:rPr>
              <a:t>Kunnskap om inn- og utskrivelsesrutiner</a:t>
            </a:r>
          </a:p>
          <a:p>
            <a:endParaRPr lang="nb-NO" sz="1000" dirty="0">
              <a:solidFill>
                <a:schemeClr val="tx1"/>
              </a:solidFill>
            </a:endParaRPr>
          </a:p>
          <a:p>
            <a:r>
              <a:rPr lang="nb-NO" sz="1000" dirty="0" smtClean="0">
                <a:solidFill>
                  <a:schemeClr val="tx1"/>
                </a:solidFill>
              </a:rPr>
              <a:t>Gjøre selvstendig oppfølging (vanlig)</a:t>
            </a:r>
          </a:p>
          <a:p>
            <a:endParaRPr lang="nb-NO" sz="1000" dirty="0">
              <a:solidFill>
                <a:schemeClr val="tx1"/>
              </a:solidFill>
            </a:endParaRPr>
          </a:p>
          <a:p>
            <a:r>
              <a:rPr lang="nb-NO" sz="1000" dirty="0" smtClean="0">
                <a:solidFill>
                  <a:schemeClr val="tx1"/>
                </a:solidFill>
              </a:rPr>
              <a:t>Kunnskap om relevant lovverk:</a:t>
            </a:r>
          </a:p>
          <a:p>
            <a:r>
              <a:rPr lang="nb-NO" sz="1000" dirty="0" smtClean="0">
                <a:solidFill>
                  <a:schemeClr val="tx1"/>
                </a:solidFill>
              </a:rPr>
              <a:t>PHVL</a:t>
            </a:r>
          </a:p>
          <a:p>
            <a:r>
              <a:rPr lang="nb-NO" sz="1000" dirty="0" smtClean="0">
                <a:solidFill>
                  <a:schemeClr val="tx1"/>
                </a:solidFill>
              </a:rPr>
              <a:t>PHVL §4-8</a:t>
            </a:r>
          </a:p>
          <a:p>
            <a:r>
              <a:rPr lang="nb-NO" sz="1000" dirty="0" smtClean="0">
                <a:solidFill>
                  <a:schemeClr val="tx1"/>
                </a:solidFill>
              </a:rPr>
              <a:t>Trinnvis tilnærming</a:t>
            </a:r>
          </a:p>
          <a:p>
            <a:endParaRPr lang="nb-NO" sz="1000" dirty="0" smtClean="0">
              <a:solidFill>
                <a:schemeClr val="tx1"/>
              </a:solidFill>
            </a:endParaRPr>
          </a:p>
          <a:p>
            <a:r>
              <a:rPr lang="nb-NO" sz="1000" dirty="0" smtClean="0">
                <a:solidFill>
                  <a:schemeClr val="tx1"/>
                </a:solidFill>
              </a:rPr>
              <a:t>SPL/VPL: Medikament- håndtering</a:t>
            </a:r>
          </a:p>
          <a:p>
            <a:endParaRPr lang="nb-NO" sz="1000" dirty="0" smtClean="0">
              <a:solidFill>
                <a:schemeClr val="tx1"/>
              </a:solidFill>
            </a:endParaRPr>
          </a:p>
          <a:p>
            <a:endParaRPr lang="nb-NO" sz="1000" dirty="0">
              <a:solidFill>
                <a:schemeClr val="tx1"/>
              </a:solidFill>
            </a:endParaRPr>
          </a:p>
          <a:p>
            <a:endParaRPr lang="nb-NO" sz="1000" dirty="0" smtClean="0">
              <a:solidFill>
                <a:schemeClr val="tx1"/>
              </a:solidFill>
            </a:endParaRPr>
          </a:p>
          <a:p>
            <a:endParaRPr lang="nb-NO" sz="1000" dirty="0">
              <a:solidFill>
                <a:schemeClr val="tx1"/>
              </a:solidFill>
            </a:endParaRPr>
          </a:p>
          <a:p>
            <a:endParaRPr lang="nb-NO" sz="1000" dirty="0" smtClean="0">
              <a:solidFill>
                <a:schemeClr val="tx1"/>
              </a:solidFill>
            </a:endParaRPr>
          </a:p>
          <a:p>
            <a:endParaRPr lang="nb-NO" sz="1000" dirty="0">
              <a:solidFill>
                <a:schemeClr val="tx1"/>
              </a:solidFill>
            </a:endParaRPr>
          </a:p>
        </p:txBody>
      </p:sp>
      <p:sp>
        <p:nvSpPr>
          <p:cNvPr id="9" name="Avrund diagonale hjørner i rektangel 8"/>
          <p:cNvSpPr/>
          <p:nvPr/>
        </p:nvSpPr>
        <p:spPr>
          <a:xfrm>
            <a:off x="5926144" y="1217771"/>
            <a:ext cx="1450399" cy="5217647"/>
          </a:xfrm>
          <a:prstGeom prst="round2Diag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b-NO" dirty="0">
                <a:solidFill>
                  <a:schemeClr val="tx1"/>
                </a:solidFill>
              </a:rPr>
              <a:t>Trinn </a:t>
            </a:r>
            <a:r>
              <a:rPr lang="nb-NO" dirty="0" smtClean="0">
                <a:solidFill>
                  <a:schemeClr val="tx1"/>
                </a:solidFill>
              </a:rPr>
              <a:t>5</a:t>
            </a:r>
          </a:p>
          <a:p>
            <a:endParaRPr lang="nb-NO" dirty="0" smtClean="0">
              <a:solidFill>
                <a:schemeClr val="tx1"/>
              </a:solidFill>
            </a:endParaRPr>
          </a:p>
          <a:p>
            <a:r>
              <a:rPr lang="nb-NO" sz="1000" b="1" dirty="0" smtClean="0">
                <a:solidFill>
                  <a:schemeClr val="tx1"/>
                </a:solidFill>
              </a:rPr>
              <a:t>Pasient</a:t>
            </a:r>
            <a:endParaRPr lang="nb-NO" sz="1000" b="1" dirty="0">
              <a:solidFill>
                <a:schemeClr val="tx1"/>
              </a:solidFill>
            </a:endParaRPr>
          </a:p>
          <a:p>
            <a:r>
              <a:rPr lang="nb-NO" sz="1000" dirty="0">
                <a:solidFill>
                  <a:schemeClr val="tx1"/>
                </a:solidFill>
              </a:rPr>
              <a:t>Ansvar for pasient, (</a:t>
            </a:r>
            <a:r>
              <a:rPr lang="nb-NO" sz="1000" dirty="0" err="1">
                <a:solidFill>
                  <a:schemeClr val="tx1"/>
                </a:solidFill>
              </a:rPr>
              <a:t>evt</a:t>
            </a:r>
            <a:r>
              <a:rPr lang="nb-NO" sz="1000" dirty="0">
                <a:solidFill>
                  <a:schemeClr val="tx1"/>
                </a:solidFill>
              </a:rPr>
              <a:t> primærpasient)</a:t>
            </a:r>
          </a:p>
          <a:p>
            <a:r>
              <a:rPr lang="nb-NO" sz="1000" dirty="0">
                <a:solidFill>
                  <a:schemeClr val="tx1"/>
                </a:solidFill>
              </a:rPr>
              <a:t>Veileder i bakhånd.</a:t>
            </a:r>
          </a:p>
          <a:p>
            <a:endParaRPr lang="nb-NO" sz="1000" dirty="0" smtClean="0">
              <a:solidFill>
                <a:schemeClr val="tx1"/>
              </a:solidFill>
            </a:endParaRPr>
          </a:p>
          <a:p>
            <a:r>
              <a:rPr lang="nb-NO" sz="1000" b="1" dirty="0" smtClean="0">
                <a:solidFill>
                  <a:schemeClr val="tx1"/>
                </a:solidFill>
              </a:rPr>
              <a:t>Organisering</a:t>
            </a:r>
            <a:endParaRPr lang="nb-NO" sz="1000" b="1" dirty="0">
              <a:solidFill>
                <a:schemeClr val="tx1"/>
              </a:solidFill>
            </a:endParaRPr>
          </a:p>
          <a:p>
            <a:r>
              <a:rPr lang="nb-NO" sz="1000" dirty="0" smtClean="0">
                <a:solidFill>
                  <a:schemeClr val="tx1"/>
                </a:solidFill>
              </a:rPr>
              <a:t>Delta i mottak/ vurderingssamtale</a:t>
            </a:r>
          </a:p>
          <a:p>
            <a:endParaRPr lang="nb-NO" sz="1000" dirty="0">
              <a:solidFill>
                <a:schemeClr val="tx1"/>
              </a:solidFill>
            </a:endParaRPr>
          </a:p>
          <a:p>
            <a:r>
              <a:rPr lang="nb-NO" sz="1000" dirty="0" smtClean="0">
                <a:solidFill>
                  <a:schemeClr val="tx1"/>
                </a:solidFill>
              </a:rPr>
              <a:t>Delta i Miniteam</a:t>
            </a:r>
          </a:p>
          <a:p>
            <a:endParaRPr lang="nb-NO" sz="1000" dirty="0">
              <a:solidFill>
                <a:schemeClr val="tx1"/>
              </a:solidFill>
            </a:endParaRPr>
          </a:p>
          <a:p>
            <a:r>
              <a:rPr lang="nb-NO" sz="1000" dirty="0" smtClean="0">
                <a:solidFill>
                  <a:schemeClr val="tx1"/>
                </a:solidFill>
              </a:rPr>
              <a:t>Delta i Planmøter</a:t>
            </a:r>
          </a:p>
          <a:p>
            <a:endParaRPr lang="nb-NO" sz="1000" dirty="0">
              <a:solidFill>
                <a:schemeClr val="tx1"/>
              </a:solidFill>
            </a:endParaRPr>
          </a:p>
          <a:p>
            <a:r>
              <a:rPr lang="nb-NO" sz="1000" dirty="0" smtClean="0">
                <a:solidFill>
                  <a:schemeClr val="tx1"/>
                </a:solidFill>
              </a:rPr>
              <a:t>Opprette Kartlegging/</a:t>
            </a:r>
          </a:p>
          <a:p>
            <a:r>
              <a:rPr lang="nb-NO" sz="1000" dirty="0" smtClean="0">
                <a:solidFill>
                  <a:schemeClr val="tx1"/>
                </a:solidFill>
              </a:rPr>
              <a:t>behandlingsplan</a:t>
            </a:r>
          </a:p>
          <a:p>
            <a:endParaRPr lang="nb-NO" sz="1000" dirty="0">
              <a:solidFill>
                <a:schemeClr val="tx1"/>
              </a:solidFill>
            </a:endParaRPr>
          </a:p>
          <a:p>
            <a:r>
              <a:rPr lang="nb-NO" sz="1000" dirty="0" smtClean="0">
                <a:solidFill>
                  <a:schemeClr val="tx1"/>
                </a:solidFill>
              </a:rPr>
              <a:t>Samarbeid med andre faggrupper og instanser</a:t>
            </a:r>
          </a:p>
          <a:p>
            <a:endParaRPr lang="nb-NO" sz="1000" dirty="0" smtClean="0">
              <a:solidFill>
                <a:schemeClr val="tx1"/>
              </a:solidFill>
            </a:endParaRPr>
          </a:p>
          <a:p>
            <a:r>
              <a:rPr lang="nb-NO" sz="1000" dirty="0" smtClean="0">
                <a:solidFill>
                  <a:schemeClr val="tx1"/>
                </a:solidFill>
              </a:rPr>
              <a:t>Diskutere faglige problemstillinger</a:t>
            </a:r>
          </a:p>
          <a:p>
            <a:endParaRPr lang="nb-NO" sz="1000" dirty="0">
              <a:solidFill>
                <a:schemeClr val="tx1"/>
              </a:solidFill>
            </a:endParaRPr>
          </a:p>
          <a:p>
            <a:r>
              <a:rPr lang="nb-NO" sz="1000" dirty="0">
                <a:solidFill>
                  <a:schemeClr val="tx1"/>
                </a:solidFill>
              </a:rPr>
              <a:t>Medikament-håndtering</a:t>
            </a:r>
          </a:p>
          <a:p>
            <a:endParaRPr lang="nb-NO" sz="1000" dirty="0" smtClean="0">
              <a:solidFill>
                <a:schemeClr val="tx1"/>
              </a:solidFill>
            </a:endParaRPr>
          </a:p>
          <a:p>
            <a:endParaRPr lang="nb-NO" sz="1000" dirty="0" smtClean="0">
              <a:solidFill>
                <a:schemeClr val="tx1"/>
              </a:solidFill>
            </a:endParaRPr>
          </a:p>
          <a:p>
            <a:endParaRPr lang="nb-NO" sz="1000" dirty="0">
              <a:solidFill>
                <a:schemeClr val="tx1"/>
              </a:solidFill>
            </a:endParaRPr>
          </a:p>
          <a:p>
            <a:endParaRPr lang="nb-NO" sz="1000" dirty="0">
              <a:solidFill>
                <a:schemeClr val="tx1"/>
              </a:solidFill>
            </a:endParaRPr>
          </a:p>
        </p:txBody>
      </p:sp>
      <p:sp>
        <p:nvSpPr>
          <p:cNvPr id="10" name="Avrund diagonale hjørner i rektangel 9"/>
          <p:cNvSpPr/>
          <p:nvPr/>
        </p:nvSpPr>
        <p:spPr>
          <a:xfrm>
            <a:off x="7330822" y="961865"/>
            <a:ext cx="1628712" cy="5446179"/>
          </a:xfrm>
          <a:prstGeom prst="round2Diag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nb-NO" dirty="0" smtClean="0">
              <a:solidFill>
                <a:schemeClr val="tx1"/>
              </a:solidFill>
            </a:endParaRPr>
          </a:p>
          <a:p>
            <a:r>
              <a:rPr lang="nb-NO" dirty="0" smtClean="0">
                <a:solidFill>
                  <a:schemeClr val="tx1"/>
                </a:solidFill>
              </a:rPr>
              <a:t>Trinn 6</a:t>
            </a:r>
          </a:p>
          <a:p>
            <a:pPr algn="ctr"/>
            <a:endParaRPr lang="nb-NO" dirty="0" smtClean="0">
              <a:solidFill>
                <a:schemeClr val="tx1"/>
              </a:solidFill>
            </a:endParaRPr>
          </a:p>
          <a:p>
            <a:r>
              <a:rPr lang="nb-NO" sz="1000" b="1" dirty="0" smtClean="0">
                <a:solidFill>
                  <a:schemeClr val="tx1"/>
                </a:solidFill>
              </a:rPr>
              <a:t>Pasient</a:t>
            </a:r>
          </a:p>
          <a:p>
            <a:r>
              <a:rPr lang="nb-NO" sz="1000" dirty="0">
                <a:solidFill>
                  <a:schemeClr val="tx1"/>
                </a:solidFill>
              </a:rPr>
              <a:t>Ansvar for pasient, (</a:t>
            </a:r>
            <a:r>
              <a:rPr lang="nb-NO" sz="1000" dirty="0" err="1">
                <a:solidFill>
                  <a:schemeClr val="tx1"/>
                </a:solidFill>
              </a:rPr>
              <a:t>evt</a:t>
            </a:r>
            <a:r>
              <a:rPr lang="nb-NO" sz="1000" dirty="0">
                <a:solidFill>
                  <a:schemeClr val="tx1"/>
                </a:solidFill>
              </a:rPr>
              <a:t> primærpasient)</a:t>
            </a:r>
          </a:p>
          <a:p>
            <a:r>
              <a:rPr lang="nb-NO" sz="1000" dirty="0">
                <a:solidFill>
                  <a:schemeClr val="tx1"/>
                </a:solidFill>
              </a:rPr>
              <a:t>Veileder i bakhånd.</a:t>
            </a:r>
          </a:p>
          <a:p>
            <a:endParaRPr lang="nb-NO" sz="1000" dirty="0" smtClean="0">
              <a:solidFill>
                <a:schemeClr val="tx1"/>
              </a:solidFill>
            </a:endParaRPr>
          </a:p>
          <a:p>
            <a:r>
              <a:rPr lang="nb-NO" sz="1000" b="1" dirty="0">
                <a:solidFill>
                  <a:schemeClr val="tx1"/>
                </a:solidFill>
              </a:rPr>
              <a:t>O</a:t>
            </a:r>
            <a:r>
              <a:rPr lang="nb-NO" sz="1000" b="1" dirty="0" smtClean="0">
                <a:solidFill>
                  <a:schemeClr val="tx1"/>
                </a:solidFill>
              </a:rPr>
              <a:t>rganisering</a:t>
            </a:r>
          </a:p>
          <a:p>
            <a:r>
              <a:rPr lang="nb-NO" sz="1000" dirty="0" smtClean="0">
                <a:solidFill>
                  <a:schemeClr val="tx1"/>
                </a:solidFill>
              </a:rPr>
              <a:t>Samarbeid med pårørende</a:t>
            </a:r>
          </a:p>
          <a:p>
            <a:endParaRPr lang="nb-NO" sz="1000" dirty="0">
              <a:solidFill>
                <a:schemeClr val="tx1"/>
              </a:solidFill>
            </a:endParaRPr>
          </a:p>
          <a:p>
            <a:r>
              <a:rPr lang="nb-NO" sz="1000" dirty="0" smtClean="0">
                <a:solidFill>
                  <a:schemeClr val="tx1"/>
                </a:solidFill>
              </a:rPr>
              <a:t>Reflektere over etiske problemstillinger</a:t>
            </a:r>
          </a:p>
          <a:p>
            <a:pPr algn="ctr"/>
            <a:endParaRPr lang="nb-NO" sz="1000" dirty="0">
              <a:solidFill>
                <a:schemeClr val="tx1"/>
              </a:solidFill>
            </a:endParaRPr>
          </a:p>
          <a:p>
            <a:r>
              <a:rPr lang="nb-NO" sz="1000" dirty="0" smtClean="0">
                <a:solidFill>
                  <a:schemeClr val="tx1"/>
                </a:solidFill>
              </a:rPr>
              <a:t>Ha en aktiv rolle i Planmøte og Behandlingsmøte</a:t>
            </a:r>
            <a:endParaRPr lang="nb-NO" sz="1000" dirty="0">
              <a:solidFill>
                <a:schemeClr val="tx1"/>
              </a:solidFill>
            </a:endParaRPr>
          </a:p>
          <a:p>
            <a:endParaRPr lang="nb-NO" sz="1000" dirty="0" smtClean="0">
              <a:solidFill>
                <a:schemeClr val="tx1"/>
              </a:solidFill>
            </a:endParaRPr>
          </a:p>
          <a:p>
            <a:r>
              <a:rPr lang="nb-NO" sz="1000" dirty="0" smtClean="0">
                <a:solidFill>
                  <a:schemeClr val="tx1"/>
                </a:solidFill>
              </a:rPr>
              <a:t>Delta aktivt i faglige drøftinger</a:t>
            </a:r>
          </a:p>
          <a:p>
            <a:pPr algn="ctr"/>
            <a:endParaRPr lang="nb-NO" sz="1000" dirty="0">
              <a:solidFill>
                <a:schemeClr val="tx1"/>
              </a:solidFill>
            </a:endParaRPr>
          </a:p>
          <a:p>
            <a:r>
              <a:rPr lang="nb-NO" sz="1000" dirty="0" smtClean="0">
                <a:solidFill>
                  <a:schemeClr val="tx1"/>
                </a:solidFill>
              </a:rPr>
              <a:t>Medikamenthåndtering</a:t>
            </a:r>
            <a:endParaRPr lang="nb-NO" sz="1000" dirty="0">
              <a:solidFill>
                <a:schemeClr val="tx1"/>
              </a:solidFill>
            </a:endParaRPr>
          </a:p>
          <a:p>
            <a:endParaRPr lang="nb-NO" sz="1000" dirty="0" smtClean="0">
              <a:solidFill>
                <a:schemeClr val="tx1"/>
              </a:solidFill>
            </a:endParaRPr>
          </a:p>
          <a:p>
            <a:pPr algn="ctr"/>
            <a:endParaRPr lang="nb-NO" sz="1000" dirty="0">
              <a:solidFill>
                <a:schemeClr val="tx1"/>
              </a:solidFill>
            </a:endParaRPr>
          </a:p>
          <a:p>
            <a:pPr algn="ctr"/>
            <a:endParaRPr lang="nb-NO" sz="1000" dirty="0" smtClean="0">
              <a:solidFill>
                <a:schemeClr val="tx1"/>
              </a:solidFill>
            </a:endParaRPr>
          </a:p>
          <a:p>
            <a:pPr algn="ctr"/>
            <a:endParaRPr lang="nb-NO" sz="1000" dirty="0">
              <a:solidFill>
                <a:schemeClr val="tx1"/>
              </a:solidFill>
            </a:endParaRPr>
          </a:p>
          <a:p>
            <a:pPr algn="ctr"/>
            <a:endParaRPr lang="nb-NO" sz="1000" dirty="0" smtClean="0">
              <a:solidFill>
                <a:schemeClr val="tx1"/>
              </a:solidFill>
            </a:endParaRPr>
          </a:p>
          <a:p>
            <a:pPr algn="ctr"/>
            <a:endParaRPr lang="nb-NO" sz="1000" dirty="0">
              <a:solidFill>
                <a:schemeClr val="tx1"/>
              </a:solidFill>
            </a:endParaRPr>
          </a:p>
          <a:p>
            <a:pPr algn="ctr"/>
            <a:endParaRPr lang="nb-NO" sz="1000" dirty="0" smtClean="0">
              <a:solidFill>
                <a:schemeClr val="tx1"/>
              </a:solidFill>
            </a:endParaRPr>
          </a:p>
          <a:p>
            <a:pPr algn="ctr"/>
            <a:endParaRPr lang="nb-NO" sz="1000" dirty="0">
              <a:solidFill>
                <a:schemeClr val="tx1"/>
              </a:solidFill>
            </a:endParaRPr>
          </a:p>
          <a:p>
            <a:pPr algn="ctr"/>
            <a:endParaRPr lang="nb-NO" sz="1000" dirty="0" smtClean="0">
              <a:solidFill>
                <a:schemeClr val="tx1"/>
              </a:solidFill>
            </a:endParaRPr>
          </a:p>
          <a:p>
            <a:pPr algn="ctr"/>
            <a:endParaRPr lang="nb-NO" sz="1000" dirty="0">
              <a:solidFill>
                <a:schemeClr val="tx1"/>
              </a:solidFill>
            </a:endParaRPr>
          </a:p>
          <a:p>
            <a:endParaRPr lang="nb-NO" sz="1000" dirty="0" smtClean="0">
              <a:solidFill>
                <a:schemeClr val="tx1"/>
              </a:solidFill>
            </a:endParaRPr>
          </a:p>
          <a:p>
            <a:pPr algn="ctr"/>
            <a:endParaRPr lang="nb-NO" sz="1000" dirty="0">
              <a:solidFill>
                <a:schemeClr val="tx1"/>
              </a:solidFill>
            </a:endParaRPr>
          </a:p>
        </p:txBody>
      </p:sp>
      <p:sp>
        <p:nvSpPr>
          <p:cNvPr id="12" name="Avrund diagonale hjørner i rektangel 11"/>
          <p:cNvSpPr/>
          <p:nvPr/>
        </p:nvSpPr>
        <p:spPr>
          <a:xfrm>
            <a:off x="8953256" y="457614"/>
            <a:ext cx="1530017" cy="6005178"/>
          </a:xfrm>
          <a:prstGeom prst="round2Diag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nb-NO" dirty="0" smtClean="0">
              <a:solidFill>
                <a:schemeClr val="tx1"/>
              </a:solidFill>
            </a:endParaRPr>
          </a:p>
          <a:p>
            <a:r>
              <a:rPr lang="nb-NO" dirty="0" smtClean="0">
                <a:solidFill>
                  <a:schemeClr val="tx1"/>
                </a:solidFill>
              </a:rPr>
              <a:t>Trinn 7</a:t>
            </a:r>
          </a:p>
          <a:p>
            <a:endParaRPr lang="nb-NO" dirty="0" smtClean="0">
              <a:solidFill>
                <a:schemeClr val="tx1"/>
              </a:solidFill>
            </a:endParaRPr>
          </a:p>
          <a:p>
            <a:r>
              <a:rPr lang="nb-NO" sz="1000" b="1" dirty="0" smtClean="0">
                <a:solidFill>
                  <a:schemeClr val="tx1"/>
                </a:solidFill>
              </a:rPr>
              <a:t>Pasient</a:t>
            </a:r>
            <a:endParaRPr lang="nb-NO" sz="1000" dirty="0" smtClean="0">
              <a:solidFill>
                <a:schemeClr val="tx1"/>
              </a:solidFill>
            </a:endParaRPr>
          </a:p>
          <a:p>
            <a:r>
              <a:rPr lang="nb-NO" sz="1000" dirty="0">
                <a:solidFill>
                  <a:schemeClr val="tx1"/>
                </a:solidFill>
              </a:rPr>
              <a:t>Ansvar for </a:t>
            </a:r>
            <a:r>
              <a:rPr lang="nb-NO" sz="1000" dirty="0" smtClean="0">
                <a:solidFill>
                  <a:schemeClr val="tx1"/>
                </a:solidFill>
              </a:rPr>
              <a:t>pasient- rapportere til veileder</a:t>
            </a:r>
            <a:endParaRPr lang="nb-NO" sz="1000" dirty="0">
              <a:solidFill>
                <a:schemeClr val="tx1"/>
              </a:solidFill>
            </a:endParaRPr>
          </a:p>
          <a:p>
            <a:endParaRPr lang="nb-NO" sz="1000" dirty="0" smtClean="0">
              <a:solidFill>
                <a:schemeClr val="tx1"/>
              </a:solidFill>
            </a:endParaRPr>
          </a:p>
          <a:p>
            <a:r>
              <a:rPr lang="nb-NO" sz="1000" dirty="0" smtClean="0">
                <a:solidFill>
                  <a:schemeClr val="tx1"/>
                </a:solidFill>
              </a:rPr>
              <a:t>Psykoedukasjon</a:t>
            </a:r>
          </a:p>
          <a:p>
            <a:endParaRPr lang="nb-NO" sz="1000" dirty="0">
              <a:solidFill>
                <a:schemeClr val="tx1"/>
              </a:solidFill>
            </a:endParaRPr>
          </a:p>
          <a:p>
            <a:endParaRPr lang="nb-NO" sz="1000" dirty="0" smtClean="0">
              <a:solidFill>
                <a:schemeClr val="tx1"/>
              </a:solidFill>
            </a:endParaRPr>
          </a:p>
          <a:p>
            <a:r>
              <a:rPr lang="nb-NO" sz="1000" b="1" dirty="0" smtClean="0">
                <a:solidFill>
                  <a:schemeClr val="tx1"/>
                </a:solidFill>
              </a:rPr>
              <a:t>Organisering </a:t>
            </a:r>
          </a:p>
          <a:p>
            <a:r>
              <a:rPr lang="nb-NO" sz="1000" dirty="0" smtClean="0">
                <a:solidFill>
                  <a:schemeClr val="tx1"/>
                </a:solidFill>
              </a:rPr>
              <a:t>Reflektere over og begrunne sine handlinger</a:t>
            </a:r>
          </a:p>
          <a:p>
            <a:endParaRPr lang="nb-NO" sz="1000" dirty="0">
              <a:solidFill>
                <a:schemeClr val="tx1"/>
              </a:solidFill>
            </a:endParaRPr>
          </a:p>
          <a:p>
            <a:r>
              <a:rPr lang="nb-NO" sz="1000" dirty="0" smtClean="0">
                <a:solidFill>
                  <a:schemeClr val="tx1"/>
                </a:solidFill>
              </a:rPr>
              <a:t>Reflektere over egen rolle og påvirkningskraft</a:t>
            </a:r>
          </a:p>
          <a:p>
            <a:r>
              <a:rPr lang="nb-NO" sz="1000" dirty="0" smtClean="0">
                <a:solidFill>
                  <a:schemeClr val="tx1"/>
                </a:solidFill>
              </a:rPr>
              <a:t>For eksempel: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sz="1000" dirty="0" smtClean="0">
                <a:solidFill>
                  <a:schemeClr val="tx1"/>
                </a:solidFill>
              </a:rPr>
              <a:t>Avstand/ nærhet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sz="1000" dirty="0" smtClean="0">
                <a:solidFill>
                  <a:schemeClr val="tx1"/>
                </a:solidFill>
              </a:rPr>
              <a:t>Makt/ avmakt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sz="1000" dirty="0" smtClean="0">
                <a:solidFill>
                  <a:schemeClr val="tx1"/>
                </a:solidFill>
              </a:rPr>
              <a:t>Privat/ profesjonell</a:t>
            </a:r>
          </a:p>
          <a:p>
            <a:endParaRPr lang="nb-NO" sz="1000" dirty="0" smtClean="0">
              <a:solidFill>
                <a:schemeClr val="tx1"/>
              </a:solidFill>
            </a:endParaRPr>
          </a:p>
          <a:p>
            <a:r>
              <a:rPr lang="nb-NO" sz="1000" dirty="0" smtClean="0">
                <a:solidFill>
                  <a:schemeClr val="tx1"/>
                </a:solidFill>
              </a:rPr>
              <a:t>Medikament-håndtering</a:t>
            </a:r>
            <a:endParaRPr lang="nb-NO" sz="1000" dirty="0">
              <a:solidFill>
                <a:schemeClr val="tx1"/>
              </a:solidFill>
            </a:endParaRPr>
          </a:p>
          <a:p>
            <a:endParaRPr lang="nb-NO" sz="1000" dirty="0" smtClean="0">
              <a:solidFill>
                <a:schemeClr val="tx1"/>
              </a:solidFill>
            </a:endParaRPr>
          </a:p>
          <a:p>
            <a:endParaRPr lang="nb-NO" sz="1000" dirty="0">
              <a:solidFill>
                <a:schemeClr val="tx1"/>
              </a:solidFill>
            </a:endParaRPr>
          </a:p>
          <a:p>
            <a:endParaRPr lang="nb-NO" sz="1000" dirty="0" smtClean="0">
              <a:solidFill>
                <a:schemeClr val="tx1"/>
              </a:solidFill>
            </a:endParaRPr>
          </a:p>
          <a:p>
            <a:endParaRPr lang="nb-NO" sz="1000" dirty="0">
              <a:solidFill>
                <a:schemeClr val="tx1"/>
              </a:solidFill>
            </a:endParaRPr>
          </a:p>
          <a:p>
            <a:endParaRPr lang="nb-NO" sz="1000" dirty="0" smtClean="0">
              <a:solidFill>
                <a:schemeClr val="tx1"/>
              </a:solidFill>
            </a:endParaRPr>
          </a:p>
          <a:p>
            <a:endParaRPr lang="nb-NO" sz="1000" dirty="0">
              <a:solidFill>
                <a:schemeClr val="tx1"/>
              </a:solidFill>
            </a:endParaRPr>
          </a:p>
          <a:p>
            <a:endParaRPr lang="nb-NO" sz="1000" dirty="0" smtClean="0">
              <a:solidFill>
                <a:schemeClr val="tx1"/>
              </a:solidFill>
            </a:endParaRPr>
          </a:p>
          <a:p>
            <a:endParaRPr lang="nb-NO" sz="1000" dirty="0">
              <a:solidFill>
                <a:schemeClr val="tx1"/>
              </a:solidFill>
            </a:endParaRPr>
          </a:p>
          <a:p>
            <a:endParaRPr lang="nb-NO" sz="1000" dirty="0" smtClean="0">
              <a:solidFill>
                <a:schemeClr val="tx1"/>
              </a:solidFill>
            </a:endParaRPr>
          </a:p>
          <a:p>
            <a:endParaRPr lang="nb-NO" sz="1000" dirty="0">
              <a:solidFill>
                <a:schemeClr val="tx1"/>
              </a:solidFill>
            </a:endParaRPr>
          </a:p>
          <a:p>
            <a:endParaRPr lang="nb-NO" sz="1000" dirty="0" smtClean="0">
              <a:solidFill>
                <a:schemeClr val="tx1"/>
              </a:solidFill>
            </a:endParaRPr>
          </a:p>
          <a:p>
            <a:endParaRPr lang="nb-NO" sz="1000" dirty="0">
              <a:solidFill>
                <a:schemeClr val="tx1"/>
              </a:solidFill>
            </a:endParaRPr>
          </a:p>
          <a:p>
            <a:endParaRPr lang="nb-NO" sz="1000" dirty="0">
              <a:solidFill>
                <a:schemeClr val="tx1"/>
              </a:solidFill>
            </a:endParaRPr>
          </a:p>
          <a:p>
            <a:pPr algn="ctr"/>
            <a:endParaRPr lang="nb-NO" sz="1200" dirty="0">
              <a:solidFill>
                <a:schemeClr val="tx1"/>
              </a:solidFill>
            </a:endParaRPr>
          </a:p>
        </p:txBody>
      </p:sp>
      <p:sp>
        <p:nvSpPr>
          <p:cNvPr id="14" name="Avrund diagonale hjørner i rektangel 13"/>
          <p:cNvSpPr/>
          <p:nvPr/>
        </p:nvSpPr>
        <p:spPr>
          <a:xfrm>
            <a:off x="10470580" y="117389"/>
            <a:ext cx="1547762" cy="6446142"/>
          </a:xfrm>
          <a:prstGeom prst="round2Diag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b-NO" dirty="0" smtClean="0">
                <a:solidFill>
                  <a:schemeClr val="tx1"/>
                </a:solidFill>
              </a:rPr>
              <a:t>Trinn 8</a:t>
            </a:r>
          </a:p>
          <a:p>
            <a:endParaRPr lang="nb-NO" sz="1000" dirty="0" smtClean="0">
              <a:solidFill>
                <a:schemeClr val="tx1"/>
              </a:solidFill>
            </a:endParaRPr>
          </a:p>
          <a:p>
            <a:r>
              <a:rPr lang="nb-NO" sz="1000" dirty="0" smtClean="0">
                <a:solidFill>
                  <a:schemeClr val="tx1"/>
                </a:solidFill>
              </a:rPr>
              <a:t>Inneha rollen som ansvarsvakt – med veileder i bakhånd</a:t>
            </a:r>
          </a:p>
          <a:p>
            <a:r>
              <a:rPr lang="nb-NO" sz="1000" dirty="0" smtClean="0">
                <a:solidFill>
                  <a:schemeClr val="tx1"/>
                </a:solidFill>
              </a:rPr>
              <a:t>(uten vedtaksansvar)</a:t>
            </a:r>
          </a:p>
          <a:p>
            <a:endParaRPr lang="nb-NO" sz="1000" dirty="0">
              <a:solidFill>
                <a:schemeClr val="tx1"/>
              </a:solidFill>
            </a:endParaRPr>
          </a:p>
          <a:p>
            <a:r>
              <a:rPr lang="nb-NO" sz="1000" dirty="0" smtClean="0">
                <a:solidFill>
                  <a:schemeClr val="tx1"/>
                </a:solidFill>
              </a:rPr>
              <a:t>Delegere oppgaver, ha totaloversikt over seksjonen.</a:t>
            </a:r>
          </a:p>
          <a:p>
            <a:r>
              <a:rPr lang="nb-NO" sz="1000" dirty="0" smtClean="0">
                <a:solidFill>
                  <a:schemeClr val="tx1"/>
                </a:solidFill>
              </a:rPr>
              <a:t>Gjøre nødvendige prioriteringer.</a:t>
            </a:r>
          </a:p>
          <a:p>
            <a:endParaRPr lang="nb-NO" sz="1000" dirty="0">
              <a:solidFill>
                <a:schemeClr val="tx1"/>
              </a:solidFill>
            </a:endParaRPr>
          </a:p>
          <a:p>
            <a:endParaRPr lang="nb-NO" sz="1000" dirty="0">
              <a:solidFill>
                <a:schemeClr val="tx1"/>
              </a:solidFill>
            </a:endParaRPr>
          </a:p>
          <a:p>
            <a:endParaRPr lang="nb-NO" sz="1000" dirty="0">
              <a:solidFill>
                <a:schemeClr val="tx1"/>
              </a:solidFill>
            </a:endParaRPr>
          </a:p>
          <a:p>
            <a:endParaRPr lang="nb-NO" sz="1000" dirty="0">
              <a:solidFill>
                <a:schemeClr val="tx1"/>
              </a:solidFill>
            </a:endParaRPr>
          </a:p>
          <a:p>
            <a:endParaRPr lang="nb-NO" sz="1000" dirty="0" smtClean="0">
              <a:solidFill>
                <a:schemeClr val="tx1"/>
              </a:solidFill>
            </a:endParaRPr>
          </a:p>
          <a:p>
            <a:endParaRPr lang="nb-NO" sz="1000" dirty="0">
              <a:solidFill>
                <a:schemeClr val="tx1"/>
              </a:solidFill>
            </a:endParaRPr>
          </a:p>
          <a:p>
            <a:endParaRPr lang="nb-NO" sz="1000" dirty="0" smtClean="0">
              <a:solidFill>
                <a:schemeClr val="tx1"/>
              </a:solidFill>
            </a:endParaRPr>
          </a:p>
          <a:p>
            <a:endParaRPr lang="nb-NO" sz="1000" dirty="0">
              <a:solidFill>
                <a:schemeClr val="tx1"/>
              </a:solidFill>
            </a:endParaRPr>
          </a:p>
          <a:p>
            <a:endParaRPr lang="nb-NO" sz="1000" dirty="0" smtClean="0">
              <a:solidFill>
                <a:schemeClr val="tx1"/>
              </a:solidFill>
            </a:endParaRPr>
          </a:p>
          <a:p>
            <a:endParaRPr lang="nb-NO" sz="1000" dirty="0">
              <a:solidFill>
                <a:schemeClr val="tx1"/>
              </a:solidFill>
            </a:endParaRPr>
          </a:p>
          <a:p>
            <a:endParaRPr lang="nb-NO" sz="1000" dirty="0" smtClean="0">
              <a:solidFill>
                <a:schemeClr val="tx1"/>
              </a:solidFill>
            </a:endParaRPr>
          </a:p>
          <a:p>
            <a:endParaRPr lang="nb-NO" sz="1000" dirty="0">
              <a:solidFill>
                <a:schemeClr val="tx1"/>
              </a:solidFill>
            </a:endParaRPr>
          </a:p>
          <a:p>
            <a:endParaRPr lang="nb-NO" sz="1000" dirty="0" smtClean="0">
              <a:solidFill>
                <a:schemeClr val="tx1"/>
              </a:solidFill>
            </a:endParaRPr>
          </a:p>
          <a:p>
            <a:endParaRPr lang="nb-NO" sz="1000" dirty="0">
              <a:solidFill>
                <a:schemeClr val="tx1"/>
              </a:solidFill>
            </a:endParaRPr>
          </a:p>
          <a:p>
            <a:endParaRPr lang="nb-NO" sz="1000" dirty="0" smtClean="0">
              <a:solidFill>
                <a:schemeClr val="tx1"/>
              </a:solidFill>
            </a:endParaRPr>
          </a:p>
          <a:p>
            <a:endParaRPr lang="nb-NO" sz="1000" dirty="0">
              <a:solidFill>
                <a:schemeClr val="tx1"/>
              </a:solidFill>
            </a:endParaRPr>
          </a:p>
          <a:p>
            <a:endParaRPr lang="nb-NO" sz="1000" dirty="0" smtClean="0">
              <a:solidFill>
                <a:schemeClr val="tx1"/>
              </a:solidFill>
            </a:endParaRPr>
          </a:p>
          <a:p>
            <a:endParaRPr lang="nb-NO" sz="1000" dirty="0">
              <a:solidFill>
                <a:schemeClr val="tx1"/>
              </a:solidFill>
            </a:endParaRPr>
          </a:p>
          <a:p>
            <a:endParaRPr lang="nb-NO" sz="1000" dirty="0" smtClean="0">
              <a:solidFill>
                <a:schemeClr val="tx1"/>
              </a:solidFill>
            </a:endParaRPr>
          </a:p>
          <a:p>
            <a:endParaRPr lang="nb-NO" sz="1000" dirty="0">
              <a:solidFill>
                <a:schemeClr val="tx1"/>
              </a:solidFill>
            </a:endParaRPr>
          </a:p>
          <a:p>
            <a:endParaRPr lang="nb-NO" sz="1000" dirty="0" smtClean="0">
              <a:solidFill>
                <a:schemeClr val="tx1"/>
              </a:solidFill>
            </a:endParaRPr>
          </a:p>
          <a:p>
            <a:endParaRPr lang="nb-NO" sz="1000" dirty="0">
              <a:solidFill>
                <a:schemeClr val="tx1"/>
              </a:solidFill>
            </a:endParaRPr>
          </a:p>
          <a:p>
            <a:endParaRPr lang="nb-NO" sz="1000" dirty="0" smtClean="0">
              <a:solidFill>
                <a:schemeClr val="tx1"/>
              </a:solidFill>
            </a:endParaRPr>
          </a:p>
          <a:p>
            <a:endParaRPr lang="nb-NO" sz="1000" dirty="0">
              <a:solidFill>
                <a:schemeClr val="tx1"/>
              </a:solidFill>
            </a:endParaRPr>
          </a:p>
          <a:p>
            <a:endParaRPr lang="nb-NO" sz="1000" dirty="0" smtClean="0">
              <a:solidFill>
                <a:schemeClr val="tx1"/>
              </a:solidFill>
            </a:endParaRPr>
          </a:p>
          <a:p>
            <a:endParaRPr lang="nb-NO" sz="1000" dirty="0">
              <a:solidFill>
                <a:schemeClr val="tx1"/>
              </a:solidFill>
            </a:endParaRPr>
          </a:p>
          <a:p>
            <a:endParaRPr lang="nb-NO" sz="1000" dirty="0">
              <a:solidFill>
                <a:schemeClr val="tx1"/>
              </a:solidFill>
            </a:endParaRPr>
          </a:p>
        </p:txBody>
      </p:sp>
      <p:sp>
        <p:nvSpPr>
          <p:cNvPr id="16" name="Pil høyre 15"/>
          <p:cNvSpPr/>
          <p:nvPr/>
        </p:nvSpPr>
        <p:spPr>
          <a:xfrm>
            <a:off x="567385" y="6098583"/>
            <a:ext cx="11566950" cy="75485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smtClean="0"/>
              <a:t>Grunnleggende kunnskap om aktuelle lidelser ved praksisstedet og de lovverk og føringer som gjelder</a:t>
            </a:r>
            <a:endParaRPr lang="nb-NO" dirty="0"/>
          </a:p>
        </p:txBody>
      </p:sp>
      <p:sp>
        <p:nvSpPr>
          <p:cNvPr id="17" name="Avrund diagonale hjørner i rektangel 16"/>
          <p:cNvSpPr/>
          <p:nvPr/>
        </p:nvSpPr>
        <p:spPr>
          <a:xfrm>
            <a:off x="700727" y="887876"/>
            <a:ext cx="3358127" cy="821225"/>
          </a:xfrm>
          <a:prstGeom prst="round2Diag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>
                <a:solidFill>
                  <a:schemeClr val="tx1"/>
                </a:solidFill>
              </a:rPr>
              <a:t>Individuell tilpasning etter den enkelte students forutsetninger og utvikling </a:t>
            </a:r>
          </a:p>
        </p:txBody>
      </p:sp>
      <p:sp>
        <p:nvSpPr>
          <p:cNvPr id="19" name="TekstSylinder 18"/>
          <p:cNvSpPr txBox="1"/>
          <p:nvPr/>
        </p:nvSpPr>
        <p:spPr>
          <a:xfrm>
            <a:off x="383762" y="381155"/>
            <a:ext cx="751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/>
              <a:t>Oppfølging av studenter i praksis – </a:t>
            </a:r>
            <a:r>
              <a:rPr lang="nb-NO" dirty="0" smtClean="0"/>
              <a:t>Ungdomspsykiatrisk seksjon (UPS)</a:t>
            </a:r>
            <a:endParaRPr lang="nb-NO" dirty="0"/>
          </a:p>
        </p:txBody>
      </p:sp>
      <p:pic>
        <p:nvPicPr>
          <p:cNvPr id="2" name="Bild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7384" y="5693239"/>
            <a:ext cx="11566951" cy="7876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97537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967</TotalTime>
  <Words>296</Words>
  <Application>Microsoft Office PowerPoint</Application>
  <PresentationFormat>Widescreen</PresentationFormat>
  <Paragraphs>199</Paragraphs>
  <Slides>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Office-tema</vt:lpstr>
      <vt:lpstr>PowerPoint-presentasjon</vt:lpstr>
    </vt:vector>
  </TitlesOfParts>
  <Company>Høgskolen i Østfold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Hilde Marie Andreassen</dc:creator>
  <cp:lastModifiedBy>Martine Hemstad Lyslid</cp:lastModifiedBy>
  <cp:revision>100</cp:revision>
  <cp:lastPrinted>2023-09-25T08:01:38Z</cp:lastPrinted>
  <dcterms:created xsi:type="dcterms:W3CDTF">2020-11-05T11:21:16Z</dcterms:created>
  <dcterms:modified xsi:type="dcterms:W3CDTF">2023-10-02T12:35:02Z</dcterms:modified>
</cp:coreProperties>
</file>