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de Marie Andreassen" userId="40e93245-e90f-4951-bbcb-b8a4c0d7eca6" providerId="ADAL" clId="{0AD4769E-BA53-4D68-AA0A-90EDAE820FCE}"/>
    <pc:docChg chg="delSld modSld">
      <pc:chgData name="Hilde Marie Andreassen" userId="40e93245-e90f-4951-bbcb-b8a4c0d7eca6" providerId="ADAL" clId="{0AD4769E-BA53-4D68-AA0A-90EDAE820FCE}" dt="2023-03-29T12:30:26.276" v="26" actId="47"/>
      <pc:docMkLst>
        <pc:docMk/>
      </pc:docMkLst>
      <pc:sldChg chg="modSp mod">
        <pc:chgData name="Hilde Marie Andreassen" userId="40e93245-e90f-4951-bbcb-b8a4c0d7eca6" providerId="ADAL" clId="{0AD4769E-BA53-4D68-AA0A-90EDAE820FCE}" dt="2023-03-29T12:30:19.797" v="22" actId="6549"/>
        <pc:sldMkLst>
          <pc:docMk/>
          <pc:sldMk cId="250166723" sldId="256"/>
        </pc:sldMkLst>
        <pc:spChg chg="mod">
          <ac:chgData name="Hilde Marie Andreassen" userId="40e93245-e90f-4951-bbcb-b8a4c0d7eca6" providerId="ADAL" clId="{0AD4769E-BA53-4D68-AA0A-90EDAE820FCE}" dt="2023-03-29T12:30:19.797" v="22" actId="6549"/>
          <ac:spMkLst>
            <pc:docMk/>
            <pc:sldMk cId="250166723" sldId="256"/>
            <ac:spMk id="3" creationId="{65ED9398-7F65-41ED-B5FA-9D439A277F3F}"/>
          </ac:spMkLst>
        </pc:spChg>
      </pc:sldChg>
      <pc:sldChg chg="modSp mod">
        <pc:chgData name="Hilde Marie Andreassen" userId="40e93245-e90f-4951-bbcb-b8a4c0d7eca6" providerId="ADAL" clId="{0AD4769E-BA53-4D68-AA0A-90EDAE820FCE}" dt="2023-03-29T12:30:06.156" v="19" actId="6549"/>
        <pc:sldMkLst>
          <pc:docMk/>
          <pc:sldMk cId="1109431543" sldId="257"/>
        </pc:sldMkLst>
        <pc:spChg chg="mod">
          <ac:chgData name="Hilde Marie Andreassen" userId="40e93245-e90f-4951-bbcb-b8a4c0d7eca6" providerId="ADAL" clId="{0AD4769E-BA53-4D68-AA0A-90EDAE820FCE}" dt="2023-03-29T12:28:57.374" v="0" actId="6549"/>
          <ac:spMkLst>
            <pc:docMk/>
            <pc:sldMk cId="1109431543" sldId="257"/>
            <ac:spMk id="2" creationId="{270822A1-AC8C-4D93-9B21-86C00C2CF5C1}"/>
          </ac:spMkLst>
        </pc:spChg>
        <pc:spChg chg="mod">
          <ac:chgData name="Hilde Marie Andreassen" userId="40e93245-e90f-4951-bbcb-b8a4c0d7eca6" providerId="ADAL" clId="{0AD4769E-BA53-4D68-AA0A-90EDAE820FCE}" dt="2023-03-29T12:29:40.952" v="10" actId="6549"/>
          <ac:spMkLst>
            <pc:docMk/>
            <pc:sldMk cId="1109431543" sldId="257"/>
            <ac:spMk id="4" creationId="{A2B23569-29E9-417F-B3C4-C3A0E3CC030B}"/>
          </ac:spMkLst>
        </pc:spChg>
        <pc:spChg chg="mod">
          <ac:chgData name="Hilde Marie Andreassen" userId="40e93245-e90f-4951-bbcb-b8a4c0d7eca6" providerId="ADAL" clId="{0AD4769E-BA53-4D68-AA0A-90EDAE820FCE}" dt="2023-03-29T12:29:44.190" v="11" actId="6549"/>
          <ac:spMkLst>
            <pc:docMk/>
            <pc:sldMk cId="1109431543" sldId="257"/>
            <ac:spMk id="5" creationId="{C642DAEB-B1D5-456A-8191-4272C2DE510B}"/>
          </ac:spMkLst>
        </pc:spChg>
        <pc:spChg chg="mod">
          <ac:chgData name="Hilde Marie Andreassen" userId="40e93245-e90f-4951-bbcb-b8a4c0d7eca6" providerId="ADAL" clId="{0AD4769E-BA53-4D68-AA0A-90EDAE820FCE}" dt="2023-03-29T12:29:47.205" v="12" actId="6549"/>
          <ac:spMkLst>
            <pc:docMk/>
            <pc:sldMk cId="1109431543" sldId="257"/>
            <ac:spMk id="6" creationId="{99B2D247-20E0-4291-AF38-99A0592848D9}"/>
          </ac:spMkLst>
        </pc:spChg>
        <pc:spChg chg="mod">
          <ac:chgData name="Hilde Marie Andreassen" userId="40e93245-e90f-4951-bbcb-b8a4c0d7eca6" providerId="ADAL" clId="{0AD4769E-BA53-4D68-AA0A-90EDAE820FCE}" dt="2023-03-29T12:30:06.156" v="19" actId="6549"/>
          <ac:spMkLst>
            <pc:docMk/>
            <pc:sldMk cId="1109431543" sldId="257"/>
            <ac:spMk id="7" creationId="{E6794C73-22AF-4178-A786-72DE16EC9A30}"/>
          </ac:spMkLst>
        </pc:spChg>
        <pc:spChg chg="mod">
          <ac:chgData name="Hilde Marie Andreassen" userId="40e93245-e90f-4951-bbcb-b8a4c0d7eca6" providerId="ADAL" clId="{0AD4769E-BA53-4D68-AA0A-90EDAE820FCE}" dt="2023-03-29T12:30:02.646" v="18" actId="6549"/>
          <ac:spMkLst>
            <pc:docMk/>
            <pc:sldMk cId="1109431543" sldId="257"/>
            <ac:spMk id="8" creationId="{9FCA8583-F3D2-4830-B166-DFB18D60578F}"/>
          </ac:spMkLst>
        </pc:spChg>
        <pc:spChg chg="mod">
          <ac:chgData name="Hilde Marie Andreassen" userId="40e93245-e90f-4951-bbcb-b8a4c0d7eca6" providerId="ADAL" clId="{0AD4769E-BA53-4D68-AA0A-90EDAE820FCE}" dt="2023-03-29T12:29:54.157" v="15" actId="6549"/>
          <ac:spMkLst>
            <pc:docMk/>
            <pc:sldMk cId="1109431543" sldId="257"/>
            <ac:spMk id="9" creationId="{653C518D-5749-4E6C-86EA-0EBFD2C260BE}"/>
          </ac:spMkLst>
        </pc:spChg>
        <pc:spChg chg="mod">
          <ac:chgData name="Hilde Marie Andreassen" userId="40e93245-e90f-4951-bbcb-b8a4c0d7eca6" providerId="ADAL" clId="{0AD4769E-BA53-4D68-AA0A-90EDAE820FCE}" dt="2023-03-29T12:30:00.074" v="17" actId="6549"/>
          <ac:spMkLst>
            <pc:docMk/>
            <pc:sldMk cId="1109431543" sldId="257"/>
            <ac:spMk id="10" creationId="{44DE1F1A-A062-4A8C-9774-214E620A4773}"/>
          </ac:spMkLst>
        </pc:spChg>
        <pc:spChg chg="mod">
          <ac:chgData name="Hilde Marie Andreassen" userId="40e93245-e90f-4951-bbcb-b8a4c0d7eca6" providerId="ADAL" clId="{0AD4769E-BA53-4D68-AA0A-90EDAE820FCE}" dt="2023-03-29T12:29:57.349" v="16" actId="6549"/>
          <ac:spMkLst>
            <pc:docMk/>
            <pc:sldMk cId="1109431543" sldId="257"/>
            <ac:spMk id="11" creationId="{2B5C1A67-8178-40C5-BFD5-FC10B6CF47D0}"/>
          </ac:spMkLst>
        </pc:spChg>
      </pc:sldChg>
      <pc:sldChg chg="del">
        <pc:chgData name="Hilde Marie Andreassen" userId="40e93245-e90f-4951-bbcb-b8a4c0d7eca6" providerId="ADAL" clId="{0AD4769E-BA53-4D68-AA0A-90EDAE820FCE}" dt="2023-03-29T12:30:22.939" v="23" actId="47"/>
        <pc:sldMkLst>
          <pc:docMk/>
          <pc:sldMk cId="2561412262" sldId="258"/>
        </pc:sldMkLst>
      </pc:sldChg>
      <pc:sldChg chg="del">
        <pc:chgData name="Hilde Marie Andreassen" userId="40e93245-e90f-4951-bbcb-b8a4c0d7eca6" providerId="ADAL" clId="{0AD4769E-BA53-4D68-AA0A-90EDAE820FCE}" dt="2023-03-29T12:30:25.057" v="24" actId="47"/>
        <pc:sldMkLst>
          <pc:docMk/>
          <pc:sldMk cId="3100001728" sldId="259"/>
        </pc:sldMkLst>
      </pc:sldChg>
      <pc:sldChg chg="del">
        <pc:chgData name="Hilde Marie Andreassen" userId="40e93245-e90f-4951-bbcb-b8a4c0d7eca6" providerId="ADAL" clId="{0AD4769E-BA53-4D68-AA0A-90EDAE820FCE}" dt="2023-03-29T12:30:25.743" v="25" actId="47"/>
        <pc:sldMkLst>
          <pc:docMk/>
          <pc:sldMk cId="150844734" sldId="260"/>
        </pc:sldMkLst>
      </pc:sldChg>
      <pc:sldChg chg="del">
        <pc:chgData name="Hilde Marie Andreassen" userId="40e93245-e90f-4951-bbcb-b8a4c0d7eca6" providerId="ADAL" clId="{0AD4769E-BA53-4D68-AA0A-90EDAE820FCE}" dt="2023-03-29T12:30:26.276" v="26" actId="47"/>
        <pc:sldMkLst>
          <pc:docMk/>
          <pc:sldMk cId="3647768713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8D4-D11D-4EFF-80E5-CC9A1C5C5664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B04AD-5A0F-4660-9B1C-8D0E5B80B9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15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3296E7-6093-4D78-8EF3-A615D8003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2B3AFE2-7666-4020-81E5-A2A7F40F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8F1FAD2-C55B-4D63-83AE-C5BAE098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BA5C-F523-4D95-9254-866D2842DF6A}" type="datetime1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0950C8-1EE8-4D2D-8932-080B601C8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D1936B-930C-4A59-9FCA-8BEFED11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718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61BE69-10F1-49F7-969B-B335F1BB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5469181-1278-42C5-983A-0DD3C6091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B949B0-36B8-4710-B8C3-96739D85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BDA-3DD2-4149-8289-203BB4C91A57}" type="datetime1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8CFA70-DB2A-4762-87FC-2D7C81BFE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DA4919-1F65-4120-B1E9-F0364A4A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384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2A85E0F-54E4-47BF-B032-3AF6911FE5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54007B2-E67C-4029-B0BC-09915ED79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AE0B717-4386-40CF-AC1B-EEA31F38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39E8-D3FF-485A-AAA8-6034A288FACA}" type="datetime1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0AE449-E3D7-483A-9351-428441F51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026E57-C6BC-421C-AC33-8C8480FD4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621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95EF5F-A9A8-4BC3-85F2-28E54C47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9DE2EEF-BD1F-4CF9-9463-6A6FD519A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1B48484-603A-4B17-9C6E-EFA097FB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C956-A307-4EDC-B803-870A71285155}" type="datetime1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1FF27D-F037-4F26-BC70-8651AFBB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0A8CE91-2ADC-43C4-9E60-92792C49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900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259089-67A8-47F0-A6D4-9BC3D9E41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383618-041D-4DCF-A955-233EDBBD2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2D5A73-171E-4F4F-9E6B-67906C5D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9D1F-3A0A-48CD-BC82-92DC285A3F02}" type="datetime1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FC1914-80C3-49EB-882B-293DADFA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C9C147-DF6E-40CE-8B93-C48717F4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239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AD4CCE-707F-4886-B117-FCF4F85A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82ACD0-1189-43BE-AC48-2F10BD572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F347F76-1A38-4A48-A0BD-519A6CD65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F9A4386-9A1B-4A7A-AEBE-8A111021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4F977-C681-4B7E-8DDE-20B7E574224C}" type="datetime1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D26F4A2-B3E0-452E-B5FF-A9BD3046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5A0E8CD-C719-4557-9F6F-26DB24328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99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538B41-C658-4D72-AE27-A833F9E8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A3338E-108B-4C2F-AF65-58DE1C614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3C5AC50-6129-4173-BCCE-F04A3B29C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5DF7EB9-699E-481D-BEC6-8674DC7BB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39E245C-F64F-445D-A82C-81A24EDA4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9BBD3C0-62EF-445A-8499-52FB220C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5A92-11F7-4D8D-8DB2-DF0B02192CF4}" type="datetime1">
              <a:rPr lang="nb-NO" smtClean="0"/>
              <a:t>22.03.2024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22D2E2D-347F-460F-919E-F0D78161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457DB1B-5BE9-431D-8227-BAB20BE1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59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052294-1EC4-42B8-AF79-281E3087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78BAF93-6A81-41D9-9DD9-0F25C2E1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3581-393B-4A3B-87F6-73212072A54E}" type="datetime1">
              <a:rPr lang="nb-NO" smtClean="0"/>
              <a:t>22.03.2024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F2EE68B-1252-4992-A9A6-44F4B2C4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C3A67DC-7D97-40C5-882A-278E8393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85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F83D9A5-6709-416B-9FC2-75392E2B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DF9B-D3A5-4C2B-B4EF-C0D3A44E37E1}" type="datetime1">
              <a:rPr lang="nb-NO" smtClean="0"/>
              <a:t>22.03.2024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FF0E6B4-68C2-4043-A8C9-4213B14E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AB7701E-4B8B-40B2-B804-B4EEB9C04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626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D58305-5746-4AB2-A932-13739AC08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28973B-C2CC-4710-92B1-8C59DE086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5F7784B-5E40-4779-8BE0-4B5B4010C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3FB125-36AF-4791-810D-3D71F7E7C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1C7C-2386-4AFF-92BF-6806AED7085A}" type="datetime1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716012-43A4-4377-9719-FE23DCBA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61DBD99-0680-4902-9810-3D99A99A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415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9D2069-F676-492D-846C-82EE007F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1437866-AB81-4166-81B1-646EE4A24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D9C8773-8CE5-4239-B237-8AA70F470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93A1118-25D0-4F2D-88DB-F1B762C7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54AD-87CD-416B-A05A-35A546A9DE9C}" type="datetime1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A6CA384-805A-4321-81F6-207A5CC4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4F63E3-651D-44BA-A63E-2A955E9C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19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FB6BEEC-211F-463C-AF96-40B5242F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29BDDE8-FC35-465A-BFDF-45F5BE0F7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7E5D41-4BA2-4168-B299-71F9C33BB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5559C-0105-4AFE-BDDB-EED7785B7360}" type="datetime1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ECABC20-C712-4C22-B78E-D988C237B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0BF09D-B687-48A5-B63A-1F65A2F1B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CFB0-14F7-4838-A1DF-1277714A209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81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270822A1-AC8C-4D93-9B21-86C00C2CF5C1}"/>
              </a:ext>
            </a:extLst>
          </p:cNvPr>
          <p:cNvSpPr txBox="1"/>
          <p:nvPr/>
        </p:nvSpPr>
        <p:spPr>
          <a:xfrm>
            <a:off x="220481" y="369244"/>
            <a:ext cx="839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Kompetansetrinn TAVG1</a:t>
            </a:r>
            <a:endParaRPr lang="nb-NO" b="1" dirty="0"/>
          </a:p>
        </p:txBody>
      </p:sp>
      <p:sp>
        <p:nvSpPr>
          <p:cNvPr id="3" name="Rektangel: avrundede hjørner 2">
            <a:extLst>
              <a:ext uri="{FF2B5EF4-FFF2-40B4-BE49-F238E27FC236}">
                <a16:creationId xmlns:a16="http://schemas.microsoft.com/office/drawing/2014/main" id="{C58DB7A4-0DC3-4231-8C87-1091AB0B4A68}"/>
              </a:ext>
            </a:extLst>
          </p:cNvPr>
          <p:cNvSpPr/>
          <p:nvPr/>
        </p:nvSpPr>
        <p:spPr>
          <a:xfrm>
            <a:off x="254688" y="738576"/>
            <a:ext cx="2933700" cy="118230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</a:rPr>
              <a:t>Individuell tilpasning etter den enkelte students forutsetninger og utvikling </a:t>
            </a:r>
          </a:p>
        </p:txBody>
      </p: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A2B23569-29E9-417F-B3C4-C3A0E3CC030B}"/>
              </a:ext>
            </a:extLst>
          </p:cNvPr>
          <p:cNvSpPr/>
          <p:nvPr/>
        </p:nvSpPr>
        <p:spPr>
          <a:xfrm>
            <a:off x="95453" y="2273869"/>
            <a:ext cx="1685781" cy="39269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200" b="1" dirty="0">
                <a:solidFill>
                  <a:schemeClr val="tx1"/>
                </a:solidFill>
              </a:rPr>
              <a:t>Trinn 1</a:t>
            </a:r>
            <a:endParaRPr lang="nb-NO" sz="1200" dirty="0" smtClean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Kjenne </a:t>
            </a:r>
            <a:r>
              <a:rPr lang="nb-NO" sz="900" dirty="0">
                <a:solidFill>
                  <a:schemeClr val="tx1"/>
                </a:solidFill>
              </a:rPr>
              <a:t>til pasientgruppen på praksisstedet, praktisk og teoretisk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Kjenne til miljøterapeutiske metoder, rutiner, prosedyrer, </a:t>
            </a:r>
            <a:r>
              <a:rPr lang="nb-NO" sz="900" dirty="0" smtClean="0">
                <a:solidFill>
                  <a:schemeClr val="tx1"/>
                </a:solidFill>
              </a:rPr>
              <a:t>sikkerhetstiltak, </a:t>
            </a:r>
            <a:r>
              <a:rPr lang="nb-NO" sz="900" dirty="0">
                <a:solidFill>
                  <a:schemeClr val="tx1"/>
                </a:solidFill>
              </a:rPr>
              <a:t>kleskode , smittevern, yrkesprofesjoner på praksisstedet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Planlegge praksisperioden og hvordan nå læringsutbyttene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Avklare forventninger som ukeplan og vaktplan, undervisningsdager.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Ivareta grunnleggende dokumentasjon.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Forberede og planlegge gruppe undervisninger </a:t>
            </a:r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C642DAEB-B1D5-456A-8191-4272C2DE510B}"/>
              </a:ext>
            </a:extLst>
          </p:cNvPr>
          <p:cNvSpPr/>
          <p:nvPr/>
        </p:nvSpPr>
        <p:spPr>
          <a:xfrm>
            <a:off x="1733408" y="2120531"/>
            <a:ext cx="1766880" cy="40802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200" b="1" dirty="0">
                <a:solidFill>
                  <a:schemeClr val="tx1"/>
                </a:solidFill>
              </a:rPr>
              <a:t>Trinn </a:t>
            </a:r>
            <a:r>
              <a:rPr lang="nb-NO" sz="1200" b="1" dirty="0" smtClean="0">
                <a:solidFill>
                  <a:schemeClr val="tx1"/>
                </a:solidFill>
              </a:rPr>
              <a:t>2</a:t>
            </a:r>
            <a:endParaRPr lang="nb-NO" sz="1200" b="1" dirty="0">
              <a:solidFill>
                <a:schemeClr val="tx1"/>
              </a:solidFill>
            </a:endParaRPr>
          </a:p>
          <a:p>
            <a:pPr algn="ctr"/>
            <a:endParaRPr lang="nb-NO" sz="9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Ansvar </a:t>
            </a:r>
            <a:r>
              <a:rPr lang="nb-NO" sz="900" dirty="0">
                <a:solidFill>
                  <a:schemeClr val="tx1"/>
                </a:solidFill>
              </a:rPr>
              <a:t>for en pasient med kliniske observasjon i matsituasjoner, grupper og morgenmøter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Forberede hospitering om</a:t>
            </a:r>
            <a:r>
              <a:rPr lang="nb-NO" dirty="0"/>
              <a:t> </a:t>
            </a:r>
            <a:r>
              <a:rPr lang="nb-NO" sz="900" dirty="0">
                <a:solidFill>
                  <a:schemeClr val="tx1"/>
                </a:solidFill>
              </a:rPr>
              <a:t>det er aktuelt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Relasjonsbygging for å få felles forståelse av dens situasjon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Utføre grunnleggende dokumentasjon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Utforske pasientens utfordringer med tanke på </a:t>
            </a:r>
            <a:r>
              <a:rPr lang="nb-NO" sz="900" dirty="0" smtClean="0">
                <a:solidFill>
                  <a:schemeClr val="tx1"/>
                </a:solidFill>
              </a:rPr>
              <a:t>avhengighetsproblematikk </a:t>
            </a:r>
            <a:r>
              <a:rPr lang="nb-NO" sz="900" dirty="0">
                <a:solidFill>
                  <a:schemeClr val="tx1"/>
                </a:solidFill>
              </a:rPr>
              <a:t>og psykiske helse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Ha kjennskap til nasjonale retningslinjer for avhengighetsproblematikk og LAR forskrifter </a:t>
            </a:r>
            <a:endParaRPr lang="nb-NO" sz="900" dirty="0" smtClean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endParaRPr lang="nb-NO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b-NO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b-NO" sz="900" dirty="0" smtClean="0">
                <a:solidFill>
                  <a:schemeClr val="accent1">
                    <a:lumMod val="75000"/>
                  </a:schemeClr>
                </a:solidFill>
              </a:rPr>
              <a:t>Undervisning Relasjoner</a:t>
            </a:r>
          </a:p>
          <a:p>
            <a:r>
              <a:rPr lang="nb-NO" sz="900" dirty="0" smtClean="0">
                <a:solidFill>
                  <a:schemeClr val="accent1">
                    <a:lumMod val="75000"/>
                  </a:schemeClr>
                </a:solidFill>
              </a:rPr>
              <a:t>Undervisning Abstinenser</a:t>
            </a:r>
            <a:endParaRPr lang="nb-NO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ktangel: avrundede hjørner 5">
            <a:extLst>
              <a:ext uri="{FF2B5EF4-FFF2-40B4-BE49-F238E27FC236}">
                <a16:creationId xmlns:a16="http://schemas.microsoft.com/office/drawing/2014/main" id="{99B2D247-20E0-4291-AF38-99A0592848D9}"/>
              </a:ext>
            </a:extLst>
          </p:cNvPr>
          <p:cNvSpPr/>
          <p:nvPr/>
        </p:nvSpPr>
        <p:spPr>
          <a:xfrm>
            <a:off x="3476589" y="1920877"/>
            <a:ext cx="1766878" cy="42798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b-NO" sz="1200" b="1" dirty="0">
                <a:solidFill>
                  <a:schemeClr val="tx1"/>
                </a:solidFill>
              </a:rPr>
              <a:t>Trinn </a:t>
            </a:r>
            <a:r>
              <a:rPr lang="nb-NO" sz="1200" b="1" dirty="0" smtClean="0">
                <a:solidFill>
                  <a:schemeClr val="tx1"/>
                </a:solidFill>
              </a:rPr>
              <a:t>3</a:t>
            </a:r>
            <a:endParaRPr lang="nb-NO" sz="1200" b="1" dirty="0">
              <a:solidFill>
                <a:schemeClr val="tx1"/>
              </a:solidFill>
            </a:endParaRPr>
          </a:p>
          <a:p>
            <a:endParaRPr lang="nb-NO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/>
              <a:t>Ha </a:t>
            </a:r>
            <a:r>
              <a:rPr lang="nb-NO" sz="900" dirty="0"/>
              <a:t>a</a:t>
            </a:r>
            <a:r>
              <a:rPr lang="nb-NO" sz="900" dirty="0" smtClean="0"/>
              <a:t>nsvar </a:t>
            </a:r>
            <a:r>
              <a:rPr lang="nb-NO" sz="900" dirty="0"/>
              <a:t>for en mindre kompleks pasient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/>
              <a:t>Kunne bruke medisinsk teknisk utstyr på avdelingen, BT, SAT, EKG, Promille.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/>
              <a:t>Bruke </a:t>
            </a:r>
            <a:r>
              <a:rPr lang="nb-NO" sz="900" dirty="0" smtClean="0"/>
              <a:t>kartleggingsverktøy, </a:t>
            </a:r>
            <a:r>
              <a:rPr lang="nb-NO" sz="900" dirty="0"/>
              <a:t>CIWA, COWS, NEWS med veiledning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/>
              <a:t>Få tilegnet seg kunnskap om abstinenser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/>
              <a:t>Anvende kunnskap om aktuelt lovverk. 10-2, 10-3 og 10-4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/>
              <a:t>Delta på relevant møtevirksomhet omhandle primærpasient, anvende korrekt legemiddelhåndtering og kunnskap i </a:t>
            </a:r>
            <a:r>
              <a:rPr lang="nb-NO" sz="900" dirty="0" smtClean="0"/>
              <a:t>praksis</a:t>
            </a:r>
          </a:p>
          <a:p>
            <a:endParaRPr lang="nb-NO" sz="900" dirty="0"/>
          </a:p>
          <a:p>
            <a:endParaRPr lang="nb-NO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b-NO" sz="9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b-NO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b-NO" sz="900" dirty="0" smtClean="0">
                <a:solidFill>
                  <a:schemeClr val="accent1">
                    <a:lumMod val="75000"/>
                  </a:schemeClr>
                </a:solidFill>
              </a:rPr>
              <a:t>Undervisning medisinsk teknisk utstyr</a:t>
            </a:r>
          </a:p>
          <a:p>
            <a:endParaRPr lang="nb-NO" sz="900" dirty="0"/>
          </a:p>
          <a:p>
            <a:endParaRPr lang="nb-NO" sz="900" dirty="0"/>
          </a:p>
        </p:txBody>
      </p:sp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E6794C73-22AF-4178-A786-72DE16EC9A30}"/>
              </a:ext>
            </a:extLst>
          </p:cNvPr>
          <p:cNvSpPr/>
          <p:nvPr/>
        </p:nvSpPr>
        <p:spPr>
          <a:xfrm>
            <a:off x="10544151" y="895350"/>
            <a:ext cx="1290648" cy="53054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900" dirty="0" smtClean="0">
              <a:solidFill>
                <a:schemeClr val="tx1"/>
              </a:solidFill>
            </a:endParaRPr>
          </a:p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Trinn 8</a:t>
            </a:r>
            <a:endParaRPr lang="nb-NO" sz="1200" b="1" dirty="0">
              <a:solidFill>
                <a:schemeClr val="tx1"/>
              </a:solidFill>
            </a:endParaRPr>
          </a:p>
          <a:p>
            <a:endParaRPr lang="nb-NO" sz="9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Ha </a:t>
            </a:r>
            <a:r>
              <a:rPr lang="nb-NO" sz="900" dirty="0">
                <a:solidFill>
                  <a:schemeClr val="tx1"/>
                </a:solidFill>
              </a:rPr>
              <a:t>bred kunnskap om andre helse og sosialfaglige yrkesgrupper fagfunksjon og behandlingsnivåer(kommune, TSB, langtidsbehandling, LAR, FACT)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Mestre selvstendig samhandlingsdokument som PLO og kommunikasjon med TSB og andre rusinstitusjoner</a:t>
            </a:r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9FCA8583-F3D2-4830-B166-DFB18D60578F}"/>
              </a:ext>
            </a:extLst>
          </p:cNvPr>
          <p:cNvSpPr/>
          <p:nvPr/>
        </p:nvSpPr>
        <p:spPr>
          <a:xfrm>
            <a:off x="9390529" y="1075765"/>
            <a:ext cx="1153620" cy="512500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900" dirty="0" smtClean="0">
              <a:solidFill>
                <a:schemeClr val="tx1"/>
              </a:solidFill>
            </a:endParaRPr>
          </a:p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Trinn 7</a:t>
            </a:r>
            <a:endParaRPr lang="nb-NO" sz="1200" b="1" dirty="0">
              <a:solidFill>
                <a:schemeClr val="tx1"/>
              </a:solidFill>
            </a:endParaRPr>
          </a:p>
          <a:p>
            <a:endParaRPr lang="nb-NO" sz="9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Delta </a:t>
            </a:r>
            <a:r>
              <a:rPr lang="nb-NO" sz="900" dirty="0">
                <a:solidFill>
                  <a:schemeClr val="tx1"/>
                </a:solidFill>
              </a:rPr>
              <a:t>i pasientundervisning og evt. undervise i et selvvalgt tema til </a:t>
            </a:r>
            <a:r>
              <a:rPr lang="nb-NO" sz="900" dirty="0" smtClean="0">
                <a:solidFill>
                  <a:schemeClr val="tx1"/>
                </a:solidFill>
              </a:rPr>
              <a:t>pasient/ personal</a:t>
            </a:r>
            <a:r>
              <a:rPr lang="nb-NO" sz="900" dirty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Tilegne seg kunnskap om kvalitetsarbeid(EK, synergi) gjennomført på avdeling.</a:t>
            </a:r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653C518D-5749-4E6C-86EA-0EBFD2C260BE}"/>
              </a:ext>
            </a:extLst>
          </p:cNvPr>
          <p:cNvSpPr/>
          <p:nvPr/>
        </p:nvSpPr>
        <p:spPr>
          <a:xfrm>
            <a:off x="5243469" y="1721224"/>
            <a:ext cx="1376274" cy="44795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200" b="1" dirty="0">
                <a:solidFill>
                  <a:schemeClr val="tx1"/>
                </a:solidFill>
              </a:rPr>
              <a:t>Trinn </a:t>
            </a:r>
            <a:r>
              <a:rPr lang="nb-NO" sz="1200" b="1" dirty="0" smtClean="0">
                <a:solidFill>
                  <a:schemeClr val="tx1"/>
                </a:solidFill>
              </a:rPr>
              <a:t>4</a:t>
            </a:r>
            <a:endParaRPr lang="nb-NO" sz="1200" b="1" dirty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Dokumentasjon</a:t>
            </a:r>
            <a:r>
              <a:rPr lang="nb-NO" sz="900" dirty="0">
                <a:solidFill>
                  <a:schemeClr val="tx1"/>
                </a:solidFill>
              </a:rPr>
              <a:t>, selvstendig og ut fra satte mål/tiltak i </a:t>
            </a:r>
            <a:r>
              <a:rPr lang="nb-NO" sz="900" dirty="0" err="1">
                <a:solidFill>
                  <a:schemeClr val="tx1"/>
                </a:solidFill>
              </a:rPr>
              <a:t>beh</a:t>
            </a:r>
            <a:r>
              <a:rPr lang="nb-NO" sz="900" dirty="0">
                <a:solidFill>
                  <a:schemeClr val="tx1"/>
                </a:solidFill>
              </a:rPr>
              <a:t>.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Foreslå endringer systematisk i </a:t>
            </a:r>
            <a:r>
              <a:rPr lang="nb-NO" sz="900" dirty="0" smtClean="0">
                <a:solidFill>
                  <a:schemeClr val="tx1"/>
                </a:solidFill>
              </a:rPr>
              <a:t>miljø </a:t>
            </a:r>
            <a:r>
              <a:rPr lang="nb-NO" sz="900" dirty="0">
                <a:solidFill>
                  <a:schemeClr val="tx1"/>
                </a:solidFill>
              </a:rPr>
              <a:t>og </a:t>
            </a:r>
            <a:r>
              <a:rPr lang="nb-NO" sz="900" dirty="0" smtClean="0">
                <a:solidFill>
                  <a:schemeClr val="tx1"/>
                </a:solidFill>
              </a:rPr>
              <a:t>helsearbeidet</a:t>
            </a:r>
            <a:endParaRPr lang="nb-NO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Delta i samarbeidsmøter</a:t>
            </a:r>
            <a:r>
              <a:rPr lang="nb-NO" sz="900" dirty="0" smtClean="0">
                <a:solidFill>
                  <a:schemeClr val="tx1"/>
                </a:solidFill>
              </a:rPr>
              <a:t>/</a:t>
            </a:r>
          </a:p>
          <a:p>
            <a:r>
              <a:rPr lang="nb-NO" sz="900" dirty="0" smtClean="0">
                <a:solidFill>
                  <a:schemeClr val="tx1"/>
                </a:solidFill>
              </a:rPr>
              <a:t>       samtaler</a:t>
            </a:r>
            <a:endParaRPr lang="nb-NO" sz="9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Opplæring i </a:t>
            </a:r>
            <a:r>
              <a:rPr lang="nb-NO" sz="900" dirty="0" smtClean="0">
                <a:solidFill>
                  <a:schemeClr val="tx1"/>
                </a:solidFill>
              </a:rPr>
              <a:t>overdoseprog.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 </a:t>
            </a:r>
            <a:r>
              <a:rPr lang="nb-NO" sz="900" dirty="0">
                <a:solidFill>
                  <a:schemeClr val="tx1"/>
                </a:solidFill>
              </a:rPr>
              <a:t>gi overdoseinfo til pasient med eller uten </a:t>
            </a:r>
            <a:r>
              <a:rPr lang="nb-NO" sz="900" dirty="0" smtClean="0">
                <a:solidFill>
                  <a:schemeClr val="tx1"/>
                </a:solidFill>
              </a:rPr>
              <a:t>veileder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Mestre mottak av pasient med veiledning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900" dirty="0" smtClean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endParaRPr lang="nb-NO" sz="900" dirty="0" smtClean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endParaRPr lang="nb-NO" sz="900" dirty="0" smtClean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endParaRPr lang="nb-NO" sz="900" dirty="0" smtClean="0">
              <a:solidFill>
                <a:schemeClr val="tx1"/>
              </a:solidFill>
            </a:endParaRPr>
          </a:p>
          <a:p>
            <a:endParaRPr lang="nb-NO" sz="900" dirty="0">
              <a:solidFill>
                <a:schemeClr val="tx1"/>
              </a:solidFill>
            </a:endParaRPr>
          </a:p>
          <a:p>
            <a:r>
              <a:rPr lang="nb-NO" sz="900" dirty="0" smtClean="0">
                <a:solidFill>
                  <a:schemeClr val="accent1">
                    <a:lumMod val="75000"/>
                  </a:schemeClr>
                </a:solidFill>
              </a:rPr>
              <a:t>Undervisning Overdose</a:t>
            </a:r>
            <a:endParaRPr lang="nb-NO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44DE1F1A-A062-4A8C-9774-214E620A4773}"/>
              </a:ext>
            </a:extLst>
          </p:cNvPr>
          <p:cNvSpPr/>
          <p:nvPr/>
        </p:nvSpPr>
        <p:spPr>
          <a:xfrm>
            <a:off x="7942729" y="1308847"/>
            <a:ext cx="1447798" cy="48919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900" dirty="0" smtClean="0">
              <a:solidFill>
                <a:schemeClr val="tx1"/>
              </a:solidFill>
            </a:endParaRPr>
          </a:p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Trinn 6</a:t>
            </a:r>
          </a:p>
          <a:p>
            <a:pPr algn="ctr"/>
            <a:endParaRPr lang="nb-NO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Har </a:t>
            </a:r>
            <a:r>
              <a:rPr lang="nb-NO" sz="900" dirty="0">
                <a:solidFill>
                  <a:schemeClr val="tx1"/>
                </a:solidFill>
              </a:rPr>
              <a:t>overlapp med veileder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Bred kunnskap om tverrfaglig samarbeid og pasientflyt innenfor rusbehandling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Hospitere hos evt. Samarbeidspartnere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Delta i temagrupper/undervisning med pasienter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Utveksle og </a:t>
            </a:r>
            <a:r>
              <a:rPr lang="nb-NO" sz="900" dirty="0" smtClean="0">
                <a:solidFill>
                  <a:schemeClr val="tx1"/>
                </a:solidFill>
              </a:rPr>
              <a:t>begrunne </a:t>
            </a:r>
            <a:r>
              <a:rPr lang="nb-NO" sz="900" dirty="0">
                <a:solidFill>
                  <a:schemeClr val="tx1"/>
                </a:solidFill>
              </a:rPr>
              <a:t>egen synspunkter og handlinger ovenfor pasienter og fagpersoner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Skrive ut pasienter, </a:t>
            </a:r>
            <a:endParaRPr lang="nb-NO" sz="9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F</a:t>
            </a:r>
            <a:r>
              <a:rPr lang="nb-NO" sz="900" dirty="0" smtClean="0">
                <a:solidFill>
                  <a:schemeClr val="tx1"/>
                </a:solidFill>
              </a:rPr>
              <a:t>ullføre </a:t>
            </a:r>
            <a:r>
              <a:rPr lang="nb-NO" sz="900" dirty="0" smtClean="0">
                <a:solidFill>
                  <a:schemeClr val="tx1"/>
                </a:solidFill>
              </a:rPr>
              <a:t>beh.planer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b-NO" sz="9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b-NO" sz="900" dirty="0" smtClean="0">
                <a:solidFill>
                  <a:schemeClr val="accent1">
                    <a:lumMod val="75000"/>
                  </a:schemeClr>
                </a:solidFill>
              </a:rPr>
              <a:t>Undervisning barnekartlegging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2B5C1A67-8178-40C5-BFD5-FC10B6CF47D0}"/>
              </a:ext>
            </a:extLst>
          </p:cNvPr>
          <p:cNvSpPr/>
          <p:nvPr/>
        </p:nvSpPr>
        <p:spPr>
          <a:xfrm>
            <a:off x="6619745" y="1515035"/>
            <a:ext cx="1322982" cy="46857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900" dirty="0" smtClean="0">
              <a:solidFill>
                <a:schemeClr val="tx1"/>
              </a:solidFill>
            </a:endParaRPr>
          </a:p>
          <a:p>
            <a:pPr algn="ctr"/>
            <a:r>
              <a:rPr lang="nb-NO" sz="1200" b="1" dirty="0" smtClean="0">
                <a:solidFill>
                  <a:schemeClr val="tx1"/>
                </a:solidFill>
              </a:rPr>
              <a:t>Trinn 5</a:t>
            </a:r>
            <a:endParaRPr lang="nb-NO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Opprette beh. </a:t>
            </a:r>
            <a:r>
              <a:rPr lang="nb-NO" sz="900" dirty="0">
                <a:solidFill>
                  <a:schemeClr val="tx1"/>
                </a:solidFill>
              </a:rPr>
              <a:t>plan og </a:t>
            </a:r>
            <a:r>
              <a:rPr lang="nb-NO" sz="900" dirty="0" smtClean="0">
                <a:solidFill>
                  <a:schemeClr val="tx1"/>
                </a:solidFill>
              </a:rPr>
              <a:t>aktuelle </a:t>
            </a:r>
            <a:r>
              <a:rPr lang="nb-NO" sz="900" dirty="0">
                <a:solidFill>
                  <a:schemeClr val="tx1"/>
                </a:solidFill>
              </a:rPr>
              <a:t>notater, ivaretagelse av pasientrettigheter </a:t>
            </a:r>
            <a:r>
              <a:rPr lang="nb-NO" sz="900" dirty="0" smtClean="0">
                <a:solidFill>
                  <a:schemeClr val="tx1"/>
                </a:solidFill>
              </a:rPr>
              <a:t>taushetsplikt brukermedvirkning, tverrfaglig </a:t>
            </a:r>
            <a:r>
              <a:rPr lang="nb-NO" sz="900" dirty="0">
                <a:solidFill>
                  <a:schemeClr val="tx1"/>
                </a:solidFill>
              </a:rPr>
              <a:t>samarbeid, etiske utfordringer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>
                <a:solidFill>
                  <a:schemeClr val="tx1"/>
                </a:solidFill>
              </a:rPr>
              <a:t>Holde </a:t>
            </a:r>
            <a:r>
              <a:rPr lang="nb-NO" sz="900" dirty="0" smtClean="0">
                <a:solidFill>
                  <a:schemeClr val="tx1"/>
                </a:solidFill>
              </a:rPr>
              <a:t>morgenmøtet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900" dirty="0" smtClean="0">
                <a:solidFill>
                  <a:schemeClr val="tx1"/>
                </a:solidFill>
              </a:rPr>
              <a:t>Ha mottak og følge pasienten over tid hvor man planlegger beh. tiltak og følger opp dette</a:t>
            </a:r>
          </a:p>
        </p:txBody>
      </p:sp>
      <p:sp>
        <p:nvSpPr>
          <p:cNvPr id="12" name="Pil: høyre 11">
            <a:extLst>
              <a:ext uri="{FF2B5EF4-FFF2-40B4-BE49-F238E27FC236}">
                <a16:creationId xmlns:a16="http://schemas.microsoft.com/office/drawing/2014/main" id="{0D2C9FB1-B256-4948-B061-A3FD3C82D781}"/>
              </a:ext>
            </a:extLst>
          </p:cNvPr>
          <p:cNvSpPr/>
          <p:nvPr/>
        </p:nvSpPr>
        <p:spPr>
          <a:xfrm>
            <a:off x="123826" y="5992334"/>
            <a:ext cx="11710974" cy="865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 smtClean="0"/>
              <a:t>     Daglig        Refleksjon </a:t>
            </a:r>
            <a:r>
              <a:rPr lang="nb-NO" dirty="0"/>
              <a:t>i </a:t>
            </a:r>
            <a:r>
              <a:rPr lang="nb-NO" dirty="0" smtClean="0"/>
              <a:t>praksis og selvledelse                          Ukentlig        Veiledning              </a:t>
            </a:r>
            <a:endParaRPr lang="nb-NO" dirty="0"/>
          </a:p>
        </p:txBody>
      </p:sp>
      <p:sp>
        <p:nvSpPr>
          <p:cNvPr id="13" name="Plassholder for lysbildenummer 12">
            <a:extLst>
              <a:ext uri="{FF2B5EF4-FFF2-40B4-BE49-F238E27FC236}">
                <a16:creationId xmlns:a16="http://schemas.microsoft.com/office/drawing/2014/main" id="{68613D17-EAAB-41B7-95BF-9B5229D0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CFB0-14F7-4838-A1DF-1277714A2092}" type="slidenum">
              <a:rPr lang="nb-NO" smtClean="0"/>
              <a:t>1</a:t>
            </a:fld>
            <a:endParaRPr lang="nb-NO" dirty="0"/>
          </a:p>
        </p:txBody>
      </p:sp>
      <p:sp>
        <p:nvSpPr>
          <p:cNvPr id="17" name="Pil høyre 16"/>
          <p:cNvSpPr/>
          <p:nvPr/>
        </p:nvSpPr>
        <p:spPr>
          <a:xfrm>
            <a:off x="1164080" y="6304652"/>
            <a:ext cx="242047" cy="251936"/>
          </a:xfrm>
          <a:prstGeom prst="rightArrow">
            <a:avLst>
              <a:gd name="adj1" fmla="val 50000"/>
              <a:gd name="adj2" fmla="val 6111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Pil høyre 23"/>
          <p:cNvSpPr/>
          <p:nvPr/>
        </p:nvSpPr>
        <p:spPr>
          <a:xfrm>
            <a:off x="6741459" y="6304652"/>
            <a:ext cx="295835" cy="25193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943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400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HIOF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Hilde Marie Andreassen</dc:creator>
  <cp:lastModifiedBy>Martine Hemstad Lyslid</cp:lastModifiedBy>
  <cp:revision>36</cp:revision>
  <cp:lastPrinted>2023-11-17T12:32:55Z</cp:lastPrinted>
  <dcterms:created xsi:type="dcterms:W3CDTF">2022-11-22T11:24:27Z</dcterms:created>
  <dcterms:modified xsi:type="dcterms:W3CDTF">2024-03-22T08:08:34Z</dcterms:modified>
</cp:coreProperties>
</file>