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6BB5"/>
    <a:srgbClr val="CCCCFF"/>
    <a:srgbClr val="FFFFFF"/>
    <a:srgbClr val="F46692"/>
    <a:srgbClr val="CC99FF"/>
    <a:srgbClr val="E799DC"/>
    <a:srgbClr val="E286D5"/>
    <a:srgbClr val="F5D7EF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067F5-7A42-4AC2-BD39-6E922F4F358E}" v="6" dt="2021-03-18T19:45:04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1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-Grethe Gregersen" userId="S::annegg@hiof.no::cf551759-75a2-4c37-b1c5-fab26edb1b95" providerId="AD" clId="Web-{A56067F5-7A42-4AC2-BD39-6E922F4F358E}"/>
    <pc:docChg chg="modSld">
      <pc:chgData name="Anne-Grethe Gregersen" userId="S::annegg@hiof.no::cf551759-75a2-4c37-b1c5-fab26edb1b95" providerId="AD" clId="Web-{A56067F5-7A42-4AC2-BD39-6E922F4F358E}" dt="2021-03-18T19:45:04.514" v="5" actId="20577"/>
      <pc:docMkLst>
        <pc:docMk/>
      </pc:docMkLst>
      <pc:sldChg chg="modSp">
        <pc:chgData name="Anne-Grethe Gregersen" userId="S::annegg@hiof.no::cf551759-75a2-4c37-b1c5-fab26edb1b95" providerId="AD" clId="Web-{A56067F5-7A42-4AC2-BD39-6E922F4F358E}" dt="2021-03-18T19:45:04.514" v="5" actId="20577"/>
        <pc:sldMkLst>
          <pc:docMk/>
          <pc:sldMk cId="1269753770" sldId="257"/>
        </pc:sldMkLst>
        <pc:spChg chg="mod">
          <ac:chgData name="Anne-Grethe Gregersen" userId="S::annegg@hiof.no::cf551759-75a2-4c37-b1c5-fab26edb1b95" providerId="AD" clId="Web-{A56067F5-7A42-4AC2-BD39-6E922F4F358E}" dt="2021-03-18T19:45:04.514" v="5" actId="20577"/>
          <ac:spMkLst>
            <pc:docMk/>
            <pc:sldMk cId="1269753770" sldId="257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FF362-BAC8-4F80-AEFA-5EDCBF4BF4EC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100" y="4703763"/>
            <a:ext cx="5378450" cy="384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8413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21F58-AD4C-429E-82CC-CA290A6D8F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886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266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468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316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891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976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968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36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589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249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744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428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7DBCB-8A21-4184-A605-E0C72B72C0B0}" type="datetimeFigureOut">
              <a:rPr lang="nb-NO" smtClean="0"/>
              <a:t>23.04.2024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903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vrund diagonale hjørner i rektangel 2"/>
          <p:cNvSpPr/>
          <p:nvPr/>
        </p:nvSpPr>
        <p:spPr>
          <a:xfrm>
            <a:off x="704521" y="3273641"/>
            <a:ext cx="1358445" cy="3173217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- 3 vakter med HFA. 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- Bli kjent med rutiner</a:t>
            </a:r>
            <a:r>
              <a:rPr lang="nb-NO" sz="1000" dirty="0">
                <a:solidFill>
                  <a:schemeClr val="tx1"/>
                </a:solidFill>
              </a:rPr>
              <a:t> </a:t>
            </a:r>
            <a:r>
              <a:rPr lang="nb-NO" sz="1000" dirty="0" smtClean="0">
                <a:solidFill>
                  <a:schemeClr val="tx1"/>
                </a:solidFill>
              </a:rPr>
              <a:t>og avdelingens oppbygning.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- IKT systemer: Metavision, Dips, Imatis, EK. </a:t>
            </a:r>
          </a:p>
          <a:p>
            <a:pPr marL="171450" indent="-171450">
              <a:buFontTx/>
              <a:buChar char="-"/>
            </a:pPr>
            <a:r>
              <a:rPr lang="nb-NO" sz="1000" dirty="0" smtClean="0">
                <a:solidFill>
                  <a:schemeClr val="tx1"/>
                </a:solidFill>
              </a:rPr>
              <a:t>Mobilisering.</a:t>
            </a:r>
          </a:p>
          <a:p>
            <a:pPr marL="171450" indent="-171450">
              <a:buFontTx/>
              <a:buChar char="-"/>
            </a:pPr>
            <a:r>
              <a:rPr lang="nb-NO" sz="1000" dirty="0" smtClean="0">
                <a:solidFill>
                  <a:schemeClr val="tx1"/>
                </a:solidFill>
              </a:rPr>
              <a:t>Gjennomgang av MTU.</a:t>
            </a:r>
          </a:p>
          <a:p>
            <a:pPr marL="171450" indent="-171450">
              <a:buFontTx/>
              <a:buChar char="-"/>
            </a:pPr>
            <a:r>
              <a:rPr lang="nb-NO" sz="1000" dirty="0" smtClean="0">
                <a:solidFill>
                  <a:schemeClr val="tx1"/>
                </a:solidFill>
              </a:rPr>
              <a:t>Smittevern </a:t>
            </a:r>
            <a:r>
              <a:rPr lang="nb-NO" sz="1000" dirty="0">
                <a:solidFill>
                  <a:schemeClr val="tx1"/>
                </a:solidFill>
              </a:rPr>
              <a:t>og </a:t>
            </a:r>
            <a:r>
              <a:rPr lang="nb-NO" sz="1000" dirty="0" smtClean="0">
                <a:solidFill>
                  <a:schemeClr val="tx1"/>
                </a:solidFill>
              </a:rPr>
              <a:t>hygiene.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- Akuttrutiner </a:t>
            </a:r>
            <a:r>
              <a:rPr lang="nb-NO" sz="1000" dirty="0">
                <a:solidFill>
                  <a:schemeClr val="tx1"/>
                </a:solidFill>
              </a:rPr>
              <a:t>og </a:t>
            </a:r>
            <a:r>
              <a:rPr lang="nb-NO" sz="1000" dirty="0" smtClean="0">
                <a:solidFill>
                  <a:schemeClr val="tx1"/>
                </a:solidFill>
              </a:rPr>
              <a:t>brannvern.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- Kommunikasjon med ansatte.</a:t>
            </a:r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4" name="Avrund diagonale hjørner i rektangel 3"/>
          <p:cNvSpPr/>
          <p:nvPr/>
        </p:nvSpPr>
        <p:spPr>
          <a:xfrm>
            <a:off x="1968782" y="2758698"/>
            <a:ext cx="1313821" cy="3651401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900" u="sng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- Ansvar for 1-2 pasienter</a:t>
            </a:r>
            <a:r>
              <a:rPr lang="nb-NO" sz="1000" dirty="0">
                <a:solidFill>
                  <a:schemeClr val="tx1"/>
                </a:solidFill>
              </a:rPr>
              <a:t>.</a:t>
            </a:r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- Dokumentasjon/ kartlegging av pasienter.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- Gi rapport ved </a:t>
            </a:r>
            <a:r>
              <a:rPr lang="nb-NO" sz="1000" dirty="0" smtClean="0">
                <a:solidFill>
                  <a:schemeClr val="tx1"/>
                </a:solidFill>
              </a:rPr>
              <a:t>vaktskift. 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- Tilstede </a:t>
            </a:r>
            <a:r>
              <a:rPr lang="nb-NO" sz="1000" dirty="0">
                <a:solidFill>
                  <a:schemeClr val="tx1"/>
                </a:solidFill>
              </a:rPr>
              <a:t>ved </a:t>
            </a:r>
            <a:r>
              <a:rPr lang="nb-NO" sz="1000" dirty="0" smtClean="0">
                <a:solidFill>
                  <a:schemeClr val="tx1"/>
                </a:solidFill>
              </a:rPr>
              <a:t>visitt.</a:t>
            </a: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Manuelle målinger ved NEWS/ONEWS og klinisk blikk.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- Adm. legemidler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>
                <a:solidFill>
                  <a:schemeClr val="tx1"/>
                </a:solidFill>
              </a:rPr>
              <a:t>f</a:t>
            </a:r>
            <a:r>
              <a:rPr lang="nb-NO" sz="1000" dirty="0" smtClean="0">
                <a:solidFill>
                  <a:schemeClr val="tx1"/>
                </a:solidFill>
              </a:rPr>
              <a:t>orsvarlig. 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- Gjennomgå relevante prosedyrer.</a:t>
            </a:r>
          </a:p>
          <a:p>
            <a:endParaRPr lang="nb-NO" sz="1050" dirty="0" smtClean="0">
              <a:solidFill>
                <a:schemeClr val="tx1"/>
              </a:solidFill>
            </a:endParaRPr>
          </a:p>
          <a:p>
            <a:endParaRPr lang="nb-NO" sz="1050" dirty="0">
              <a:solidFill>
                <a:schemeClr val="tx1"/>
              </a:solidFill>
            </a:endParaRPr>
          </a:p>
        </p:txBody>
      </p:sp>
      <p:sp>
        <p:nvSpPr>
          <p:cNvPr id="6" name="Avrund diagonale hjørner i rektangel 5"/>
          <p:cNvSpPr/>
          <p:nvPr/>
        </p:nvSpPr>
        <p:spPr>
          <a:xfrm>
            <a:off x="3258950" y="2286000"/>
            <a:ext cx="1419590" cy="4124099"/>
          </a:xfrm>
          <a:prstGeom prst="round2DiagRect">
            <a:avLst>
              <a:gd name="adj1" fmla="val 16667"/>
              <a:gd name="adj2" fmla="val 1563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Ansvar </a:t>
            </a:r>
            <a:r>
              <a:rPr lang="nb-NO" sz="1000" dirty="0">
                <a:solidFill>
                  <a:schemeClr val="tx1"/>
                </a:solidFill>
              </a:rPr>
              <a:t>for </a:t>
            </a:r>
            <a:r>
              <a:rPr lang="nb-NO" sz="1000" dirty="0" smtClean="0">
                <a:solidFill>
                  <a:schemeClr val="tx1"/>
                </a:solidFill>
              </a:rPr>
              <a:t>2-3 pasienter</a:t>
            </a: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Medisinhåndtering/</a:t>
            </a: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administrering. 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Observere og dokumentere kliniske forandringer. </a:t>
            </a: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Foreslå, igangsette og vurdere sykepleie tiltak sammen med veileder. </a:t>
            </a: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Dokumentere effekten av </a:t>
            </a:r>
            <a:r>
              <a:rPr lang="nb-NO" sz="1000" dirty="0" err="1" smtClean="0">
                <a:solidFill>
                  <a:schemeClr val="tx1"/>
                </a:solidFill>
              </a:rPr>
              <a:t>spl</a:t>
            </a:r>
            <a:r>
              <a:rPr lang="nb-NO" sz="1000" dirty="0" smtClean="0">
                <a:solidFill>
                  <a:schemeClr val="tx1"/>
                </a:solidFill>
              </a:rPr>
              <a:t> tiltak. 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Stå som Disponibel i </a:t>
            </a:r>
            <a:r>
              <a:rPr lang="nb-NO" sz="1000" dirty="0" err="1" smtClean="0">
                <a:solidFill>
                  <a:schemeClr val="tx1"/>
                </a:solidFill>
              </a:rPr>
              <a:t>Imatis</a:t>
            </a:r>
            <a:r>
              <a:rPr lang="nb-NO" sz="1000" dirty="0" smtClean="0">
                <a:solidFill>
                  <a:schemeClr val="tx1"/>
                </a:solidFill>
              </a:rPr>
              <a:t>. </a:t>
            </a: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Ta i mot telefoner ang. pasienter. 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Delta </a:t>
            </a:r>
            <a:r>
              <a:rPr lang="nb-NO" sz="1000" dirty="0">
                <a:solidFill>
                  <a:schemeClr val="tx1"/>
                </a:solidFill>
              </a:rPr>
              <a:t>under </a:t>
            </a:r>
            <a:r>
              <a:rPr lang="nb-NO" sz="1000" dirty="0" smtClean="0">
                <a:solidFill>
                  <a:schemeClr val="tx1"/>
                </a:solidFill>
              </a:rPr>
              <a:t>visitt.</a:t>
            </a: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Inn </a:t>
            </a:r>
            <a:r>
              <a:rPr lang="nb-NO" sz="1000" dirty="0">
                <a:solidFill>
                  <a:schemeClr val="tx1"/>
                </a:solidFill>
              </a:rPr>
              <a:t>og </a:t>
            </a:r>
            <a:r>
              <a:rPr lang="nb-NO" sz="1000" dirty="0" smtClean="0">
                <a:solidFill>
                  <a:schemeClr val="tx1"/>
                </a:solidFill>
              </a:rPr>
              <a:t>utskrivelse.</a:t>
            </a:r>
          </a:p>
          <a:p>
            <a:endParaRPr lang="nb-NO" sz="1100" dirty="0">
              <a:solidFill>
                <a:schemeClr val="tx1"/>
              </a:solidFill>
            </a:endParaRPr>
          </a:p>
          <a:p>
            <a:endParaRPr lang="nb-NO" sz="1100" dirty="0">
              <a:solidFill>
                <a:schemeClr val="tx1"/>
              </a:solidFill>
            </a:endParaRPr>
          </a:p>
        </p:txBody>
      </p:sp>
      <p:sp>
        <p:nvSpPr>
          <p:cNvPr id="7" name="Avrund diagonale hjørner i rektangel 6"/>
          <p:cNvSpPr/>
          <p:nvPr/>
        </p:nvSpPr>
        <p:spPr>
          <a:xfrm>
            <a:off x="4628424" y="1797803"/>
            <a:ext cx="1369861" cy="4620156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nb-NO" u="sng" dirty="0" smtClean="0">
              <a:solidFill>
                <a:schemeClr val="tx1"/>
              </a:solidFill>
            </a:endParaRPr>
          </a:p>
          <a:p>
            <a:pPr lvl="0"/>
            <a:endParaRPr lang="nb-NO" u="sng" dirty="0" smtClean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Ansvar </a:t>
            </a:r>
            <a:r>
              <a:rPr lang="nb-NO" sz="1000" dirty="0" smtClean="0">
                <a:solidFill>
                  <a:schemeClr val="tx1"/>
                </a:solidFill>
              </a:rPr>
              <a:t>for/følge </a:t>
            </a:r>
            <a:r>
              <a:rPr lang="nb-NO" sz="1000" dirty="0" smtClean="0">
                <a:solidFill>
                  <a:schemeClr val="tx1"/>
                </a:solidFill>
              </a:rPr>
              <a:t>opp inntil </a:t>
            </a:r>
            <a:r>
              <a:rPr lang="nb-NO" sz="1000" dirty="0">
                <a:solidFill>
                  <a:schemeClr val="tx1"/>
                </a:solidFill>
              </a:rPr>
              <a:t>3 pasienter </a:t>
            </a:r>
            <a:r>
              <a:rPr lang="nb-NO" sz="900" dirty="0">
                <a:solidFill>
                  <a:schemeClr val="tx1"/>
                </a:solidFill>
              </a:rPr>
              <a:t>med ulikt pleie/ </a:t>
            </a:r>
            <a:r>
              <a:rPr lang="nb-NO" sz="900" dirty="0" smtClean="0">
                <a:solidFill>
                  <a:schemeClr val="tx1"/>
                </a:solidFill>
              </a:rPr>
              <a:t>behandlingsbehov.</a:t>
            </a:r>
            <a:endParaRPr lang="nb-NO" sz="9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Delegere og samarbeide med andre ansatte (</a:t>
            </a:r>
            <a:r>
              <a:rPr lang="nb-NO" sz="1000" dirty="0">
                <a:solidFill>
                  <a:schemeClr val="tx1"/>
                </a:solidFill>
              </a:rPr>
              <a:t>prosedyrer, legemiddelhåndtering m.m.)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-Medisinhåndtering.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schemeClr val="tx1"/>
                </a:solidFill>
              </a:rPr>
              <a:t>-</a:t>
            </a:r>
            <a:r>
              <a:rPr lang="nb-NO" sz="1000" dirty="0" smtClean="0">
                <a:solidFill>
                  <a:schemeClr val="tx1"/>
                </a:solidFill>
              </a:rPr>
              <a:t>Inn </a:t>
            </a:r>
            <a:r>
              <a:rPr lang="nb-NO" sz="1000" dirty="0">
                <a:solidFill>
                  <a:schemeClr val="tx1"/>
                </a:solidFill>
              </a:rPr>
              <a:t>og </a:t>
            </a:r>
            <a:r>
              <a:rPr lang="nb-NO" sz="1000" dirty="0" smtClean="0">
                <a:solidFill>
                  <a:schemeClr val="tx1"/>
                </a:solidFill>
              </a:rPr>
              <a:t>utskrivelse.</a:t>
            </a:r>
          </a:p>
          <a:p>
            <a:r>
              <a:rPr lang="nb-NO" sz="1050" dirty="0" smtClean="0">
                <a:solidFill>
                  <a:schemeClr val="tx1"/>
                </a:solidFill>
              </a:rPr>
              <a:t>-</a:t>
            </a:r>
            <a:r>
              <a:rPr lang="nb-NO" sz="1000" dirty="0" smtClean="0">
                <a:solidFill>
                  <a:schemeClr val="tx1"/>
                </a:solidFill>
              </a:rPr>
              <a:t>Bli kjent med PLO.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50" dirty="0">
              <a:solidFill>
                <a:schemeClr val="tx1"/>
              </a:solidFill>
            </a:endParaRPr>
          </a:p>
          <a:p>
            <a:r>
              <a:rPr lang="nb-NO" sz="1000" u="sng" dirty="0" smtClean="0">
                <a:solidFill>
                  <a:schemeClr val="tx1"/>
                </a:solidFill>
              </a:rPr>
              <a:t>3-årsstudent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Dele ut medisiner til en eller flere pasienter. Vise at man har kunnskap om pasientens medisiner (virkning, bivirkning og adm. Måte)</a:t>
            </a:r>
          </a:p>
          <a:p>
            <a:endParaRPr lang="nb-NO" sz="1050" dirty="0">
              <a:solidFill>
                <a:schemeClr val="tx1"/>
              </a:solidFill>
            </a:endParaRPr>
          </a:p>
          <a:p>
            <a:endParaRPr lang="nb-NO" sz="1050" dirty="0">
              <a:solidFill>
                <a:schemeClr val="tx1"/>
              </a:solidFill>
            </a:endParaRPr>
          </a:p>
          <a:p>
            <a:endParaRPr lang="nb-NO" sz="1050" dirty="0" smtClean="0">
              <a:solidFill>
                <a:schemeClr val="tx1"/>
              </a:solidFill>
            </a:endParaRPr>
          </a:p>
          <a:p>
            <a:endParaRPr lang="nb-NO" sz="1050" dirty="0" smtClean="0">
              <a:solidFill>
                <a:schemeClr val="tx1"/>
              </a:solidFill>
            </a:endParaRPr>
          </a:p>
          <a:p>
            <a:endParaRPr lang="nb-NO" sz="1050" dirty="0">
              <a:solidFill>
                <a:schemeClr val="tx1"/>
              </a:solidFill>
            </a:endParaRPr>
          </a:p>
        </p:txBody>
      </p:sp>
      <p:sp>
        <p:nvSpPr>
          <p:cNvPr id="9" name="Avrund diagonale hjørner i rektangel 8"/>
          <p:cNvSpPr/>
          <p:nvPr/>
        </p:nvSpPr>
        <p:spPr>
          <a:xfrm>
            <a:off x="5975926" y="1490552"/>
            <a:ext cx="1450399" cy="4939659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0" name="Avrund diagonale hjørner i rektangel 9"/>
          <p:cNvSpPr/>
          <p:nvPr/>
        </p:nvSpPr>
        <p:spPr>
          <a:xfrm>
            <a:off x="7426325" y="1053884"/>
            <a:ext cx="1563216" cy="539297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nb-NO" sz="900" dirty="0" smtClean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endParaRPr lang="nb-NO" sz="1000" dirty="0" smtClean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endParaRPr lang="nb-NO" sz="1000" dirty="0" smtClean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endParaRPr lang="nb-NO" sz="1000" dirty="0" smtClean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r>
              <a:rPr lang="nb-NO" sz="1000" dirty="0" smtClean="0">
                <a:solidFill>
                  <a:schemeClr val="tx1"/>
                </a:solidFill>
              </a:rPr>
              <a:t>Ta </a:t>
            </a:r>
            <a:r>
              <a:rPr lang="nb-NO" sz="1000" dirty="0">
                <a:solidFill>
                  <a:schemeClr val="tx1"/>
                </a:solidFill>
              </a:rPr>
              <a:t>ansvar for å </a:t>
            </a:r>
            <a:r>
              <a:rPr lang="nb-NO" sz="1000" dirty="0" smtClean="0">
                <a:solidFill>
                  <a:schemeClr val="tx1"/>
                </a:solidFill>
              </a:rPr>
              <a:t>planlegge.</a:t>
            </a:r>
          </a:p>
          <a:p>
            <a:pPr marL="171450" lvl="0" indent="-171450">
              <a:buFontTx/>
              <a:buChar char="-"/>
            </a:pPr>
            <a:r>
              <a:rPr lang="nb-NO" sz="1000" dirty="0" smtClean="0">
                <a:solidFill>
                  <a:schemeClr val="tx1"/>
                </a:solidFill>
              </a:rPr>
              <a:t>Gjennomføre PULS-møte x 2 ila. Vakten med støtte fra veileder. 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r>
              <a:rPr lang="nb-NO" sz="1000" dirty="0" smtClean="0">
                <a:solidFill>
                  <a:schemeClr val="tx1"/>
                </a:solidFill>
              </a:rPr>
              <a:t>Ansvar for 3 pasienter.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r>
              <a:rPr lang="nb-NO" sz="1000" dirty="0" smtClean="0">
                <a:solidFill>
                  <a:schemeClr val="tx1"/>
                </a:solidFill>
              </a:rPr>
              <a:t>Begrunne </a:t>
            </a:r>
            <a:r>
              <a:rPr lang="nb-NO" sz="1000" dirty="0">
                <a:solidFill>
                  <a:schemeClr val="tx1"/>
                </a:solidFill>
              </a:rPr>
              <a:t>dine </a:t>
            </a:r>
            <a:r>
              <a:rPr lang="nb-NO" sz="1000" dirty="0" smtClean="0">
                <a:solidFill>
                  <a:schemeClr val="tx1"/>
                </a:solidFill>
              </a:rPr>
              <a:t>handlinger. 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r>
              <a:rPr lang="nb-NO" sz="1000" dirty="0" smtClean="0">
                <a:solidFill>
                  <a:schemeClr val="tx1"/>
                </a:solidFill>
              </a:rPr>
              <a:t>Samarbeid </a:t>
            </a:r>
            <a:r>
              <a:rPr lang="nb-NO" sz="1000" dirty="0">
                <a:solidFill>
                  <a:schemeClr val="tx1"/>
                </a:solidFill>
              </a:rPr>
              <a:t>med </a:t>
            </a:r>
            <a:r>
              <a:rPr lang="nb-NO" sz="1000" dirty="0" smtClean="0">
                <a:solidFill>
                  <a:schemeClr val="tx1"/>
                </a:solidFill>
              </a:rPr>
              <a:t>pårørende.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r>
              <a:rPr lang="nb-NO" sz="1000" dirty="0" smtClean="0">
                <a:solidFill>
                  <a:schemeClr val="tx1"/>
                </a:solidFill>
              </a:rPr>
              <a:t>Fokus </a:t>
            </a:r>
            <a:r>
              <a:rPr lang="nb-NO" sz="1000" dirty="0">
                <a:solidFill>
                  <a:schemeClr val="tx1"/>
                </a:solidFill>
              </a:rPr>
              <a:t>på delegering og </a:t>
            </a:r>
            <a:r>
              <a:rPr lang="nb-NO" sz="1000" dirty="0" smtClean="0">
                <a:solidFill>
                  <a:schemeClr val="tx1"/>
                </a:solidFill>
              </a:rPr>
              <a:t>prioriteringer.</a:t>
            </a:r>
          </a:p>
          <a:p>
            <a:pPr marL="171450" lvl="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r>
              <a:rPr lang="nb-NO" sz="1000" dirty="0" smtClean="0">
                <a:solidFill>
                  <a:schemeClr val="tx1"/>
                </a:solidFill>
              </a:rPr>
              <a:t>Mestrer selvstendig dokumentasjon i </a:t>
            </a:r>
            <a:r>
              <a:rPr lang="nb-NO" sz="1000" dirty="0" smtClean="0">
                <a:solidFill>
                  <a:schemeClr val="tx1"/>
                </a:solidFill>
              </a:rPr>
              <a:t>Metavision </a:t>
            </a:r>
            <a:r>
              <a:rPr lang="nb-NO" sz="1000" dirty="0" smtClean="0">
                <a:solidFill>
                  <a:schemeClr val="tx1"/>
                </a:solidFill>
              </a:rPr>
              <a:t>og Dips.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marL="171450" lvl="0" indent="-171450">
              <a:buFontTx/>
              <a:buChar char="-"/>
            </a:pPr>
            <a:r>
              <a:rPr lang="nb-NO" sz="1000" dirty="0" smtClean="0">
                <a:solidFill>
                  <a:schemeClr val="tx1"/>
                </a:solidFill>
              </a:rPr>
              <a:t>Mestrer </a:t>
            </a:r>
            <a:r>
              <a:rPr lang="nb-NO" sz="1000" dirty="0">
                <a:solidFill>
                  <a:schemeClr val="tx1"/>
                </a:solidFill>
              </a:rPr>
              <a:t>selvstendig </a:t>
            </a:r>
            <a:r>
              <a:rPr lang="nb-NO" sz="1000" dirty="0" smtClean="0">
                <a:solidFill>
                  <a:schemeClr val="tx1"/>
                </a:solidFill>
              </a:rPr>
              <a:t>utreise. 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200" dirty="0">
              <a:solidFill>
                <a:schemeClr val="tx1"/>
              </a:solidFill>
            </a:endParaRPr>
          </a:p>
          <a:p>
            <a:pPr lvl="0"/>
            <a:endParaRPr lang="nb-NO" sz="1200" dirty="0" smtClean="0">
              <a:solidFill>
                <a:schemeClr val="tx1"/>
              </a:solidFill>
            </a:endParaRPr>
          </a:p>
          <a:p>
            <a:pPr lvl="0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2" name="Avrund diagonale hjørner i rektangel 11"/>
          <p:cNvSpPr/>
          <p:nvPr/>
        </p:nvSpPr>
        <p:spPr>
          <a:xfrm>
            <a:off x="8941905" y="472244"/>
            <a:ext cx="1623122" cy="5974614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nb-NO" dirty="0">
              <a:solidFill>
                <a:schemeClr val="tx1"/>
              </a:solidFill>
            </a:endParaRPr>
          </a:p>
          <a:p>
            <a:pPr lvl="0" algn="ctr"/>
            <a:endParaRPr lang="nb-NO" sz="1000" u="sng" dirty="0" smtClean="0">
              <a:solidFill>
                <a:schemeClr val="tx1"/>
              </a:solidFill>
            </a:endParaRPr>
          </a:p>
          <a:p>
            <a:pPr lvl="0" algn="ctr"/>
            <a:endParaRPr lang="nb-NO" sz="1000" u="sng" dirty="0">
              <a:solidFill>
                <a:schemeClr val="tx1"/>
              </a:solidFill>
            </a:endParaRPr>
          </a:p>
          <a:p>
            <a:pPr lvl="0" algn="ctr"/>
            <a:endParaRPr lang="nb-NO" sz="1000" u="sng" dirty="0" smtClean="0">
              <a:solidFill>
                <a:schemeClr val="tx1"/>
              </a:solidFill>
            </a:endParaRPr>
          </a:p>
          <a:p>
            <a:pPr lvl="0" algn="ctr"/>
            <a:r>
              <a:rPr lang="nb-NO" sz="1000" u="sng" dirty="0" smtClean="0">
                <a:solidFill>
                  <a:schemeClr val="tx1"/>
                </a:solidFill>
              </a:rPr>
              <a:t>(2- </a:t>
            </a:r>
            <a:r>
              <a:rPr lang="nb-NO" sz="1000" u="sng" dirty="0" err="1" smtClean="0">
                <a:solidFill>
                  <a:schemeClr val="tx1"/>
                </a:solidFill>
              </a:rPr>
              <a:t>årsstudent</a:t>
            </a:r>
            <a:r>
              <a:rPr lang="nb-NO" sz="1000" u="sng" dirty="0" smtClean="0">
                <a:solidFill>
                  <a:schemeClr val="tx1"/>
                </a:solidFill>
              </a:rPr>
              <a:t>)</a:t>
            </a:r>
          </a:p>
          <a:p>
            <a:pPr lvl="0"/>
            <a:endParaRPr lang="nb-NO" sz="900" dirty="0">
              <a:solidFill>
                <a:schemeClr val="tx1"/>
              </a:solidFill>
            </a:endParaRPr>
          </a:p>
          <a:p>
            <a:pPr lvl="0" algn="ctr"/>
            <a:r>
              <a:rPr lang="nb-NO" sz="1000" dirty="0" smtClean="0">
                <a:solidFill>
                  <a:schemeClr val="tx1"/>
                </a:solidFill>
              </a:rPr>
              <a:t>Fullt ansvar for og oversikt over 3 pasienter.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 algn="ctr"/>
            <a:r>
              <a:rPr lang="nb-NO" sz="1000" u="sng" dirty="0" smtClean="0">
                <a:solidFill>
                  <a:schemeClr val="tx1"/>
                </a:solidFill>
              </a:rPr>
              <a:t>(3- </a:t>
            </a:r>
            <a:r>
              <a:rPr lang="nb-NO" sz="1000" u="sng" dirty="0" err="1" smtClean="0">
                <a:solidFill>
                  <a:schemeClr val="tx1"/>
                </a:solidFill>
              </a:rPr>
              <a:t>årsstudent</a:t>
            </a:r>
            <a:r>
              <a:rPr lang="nb-NO" sz="1000" u="sng" dirty="0" smtClean="0">
                <a:solidFill>
                  <a:schemeClr val="tx1"/>
                </a:solidFill>
              </a:rPr>
              <a:t>)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 algn="ctr"/>
            <a:r>
              <a:rPr lang="nb-NO" sz="1000" dirty="0" smtClean="0">
                <a:solidFill>
                  <a:schemeClr val="tx1"/>
                </a:solidFill>
              </a:rPr>
              <a:t>Fullt ansvar for </a:t>
            </a:r>
            <a:r>
              <a:rPr lang="nb-NO" sz="1000" dirty="0">
                <a:solidFill>
                  <a:schemeClr val="tx1"/>
                </a:solidFill>
              </a:rPr>
              <a:t>og oversikt </a:t>
            </a:r>
            <a:r>
              <a:rPr lang="nb-NO" sz="1000" dirty="0" smtClean="0">
                <a:solidFill>
                  <a:schemeClr val="tx1"/>
                </a:solidFill>
              </a:rPr>
              <a:t>over halve tunet.</a:t>
            </a:r>
            <a:endParaRPr lang="nb-NO" sz="1000" dirty="0">
              <a:solidFill>
                <a:schemeClr val="tx1"/>
              </a:solidFill>
            </a:endParaRPr>
          </a:p>
          <a:p>
            <a:pPr lvl="0" algn="ctr"/>
            <a:endParaRPr lang="nb-NO" sz="1000" u="sng" dirty="0" smtClean="0">
              <a:solidFill>
                <a:schemeClr val="tx1"/>
              </a:solidFill>
            </a:endParaRPr>
          </a:p>
          <a:p>
            <a:pPr lvl="0" algn="ctr"/>
            <a:r>
              <a:rPr lang="nb-NO" sz="1000" u="sng" dirty="0">
                <a:solidFill>
                  <a:schemeClr val="tx1"/>
                </a:solidFill>
              </a:rPr>
              <a:t>(</a:t>
            </a:r>
            <a:r>
              <a:rPr lang="nb-NO" sz="1000" u="sng" dirty="0" smtClean="0">
                <a:solidFill>
                  <a:schemeClr val="tx1"/>
                </a:solidFill>
              </a:rPr>
              <a:t>Felles)</a:t>
            </a: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Ivaretar pasientsikkerheten.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Medisin håndtering.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Ta initiativ/lede 2 x PULS- møte </a:t>
            </a:r>
          </a:p>
          <a:p>
            <a:pPr marL="171450" lvl="0" indent="-171450">
              <a:buFontTx/>
              <a:buChar char="-"/>
            </a:pPr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Lede legevisitt.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Selvstendig dokumentasjon.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Undervise </a:t>
            </a:r>
            <a:r>
              <a:rPr lang="nb-NO" sz="1000" dirty="0">
                <a:solidFill>
                  <a:schemeClr val="tx1"/>
                </a:solidFill>
              </a:rPr>
              <a:t>pasient eller </a:t>
            </a:r>
            <a:r>
              <a:rPr lang="nb-NO" sz="1000" dirty="0" smtClean="0">
                <a:solidFill>
                  <a:schemeClr val="tx1"/>
                </a:solidFill>
              </a:rPr>
              <a:t>helsepersonell.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Anvender relevant forskning.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Diskutere sykepleiefaglige problemstillinger.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050" dirty="0" smtClean="0">
              <a:solidFill>
                <a:schemeClr val="tx1"/>
              </a:solidFill>
            </a:endParaRPr>
          </a:p>
        </p:txBody>
      </p:sp>
      <p:sp>
        <p:nvSpPr>
          <p:cNvPr id="14" name="Avrund diagonale hjørner i rektangel 13"/>
          <p:cNvSpPr/>
          <p:nvPr/>
        </p:nvSpPr>
        <p:spPr>
          <a:xfrm>
            <a:off x="10483274" y="1"/>
            <a:ext cx="1547762" cy="6417958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sz="1000" u="sng" dirty="0" smtClean="0">
              <a:solidFill>
                <a:schemeClr val="tx1"/>
              </a:solidFill>
            </a:endParaRPr>
          </a:p>
          <a:p>
            <a:pPr algn="ctr"/>
            <a:endParaRPr lang="nb-NO" sz="1000" u="sng" dirty="0">
              <a:solidFill>
                <a:schemeClr val="tx1"/>
              </a:solidFill>
            </a:endParaRPr>
          </a:p>
          <a:p>
            <a:pPr algn="ctr"/>
            <a:endParaRPr lang="nb-NO" sz="1000" u="sng" dirty="0" smtClean="0">
              <a:solidFill>
                <a:schemeClr val="tx1"/>
              </a:solidFill>
            </a:endParaRPr>
          </a:p>
          <a:p>
            <a:pPr algn="ctr"/>
            <a:endParaRPr lang="nb-NO" sz="1000" u="sng" dirty="0">
              <a:solidFill>
                <a:schemeClr val="tx1"/>
              </a:solidFill>
            </a:endParaRPr>
          </a:p>
          <a:p>
            <a:pPr algn="ctr"/>
            <a:endParaRPr lang="nb-NO" sz="1000" u="sng" dirty="0" smtClean="0">
              <a:solidFill>
                <a:schemeClr val="tx1"/>
              </a:solidFill>
            </a:endParaRPr>
          </a:p>
          <a:p>
            <a:pPr algn="ctr"/>
            <a:endParaRPr lang="nb-NO" sz="1000" u="sng" dirty="0">
              <a:solidFill>
                <a:schemeClr val="tx1"/>
              </a:solidFill>
            </a:endParaRPr>
          </a:p>
          <a:p>
            <a:pPr algn="ctr"/>
            <a:endParaRPr lang="nb-NO" sz="1000" u="sng" dirty="0" smtClean="0">
              <a:solidFill>
                <a:schemeClr val="tx1"/>
              </a:solidFill>
            </a:endParaRPr>
          </a:p>
          <a:p>
            <a:pPr algn="ctr"/>
            <a:endParaRPr lang="nb-NO" sz="1000" u="sng" dirty="0">
              <a:solidFill>
                <a:schemeClr val="tx1"/>
              </a:solidFill>
            </a:endParaRPr>
          </a:p>
          <a:p>
            <a:pPr algn="ctr"/>
            <a:endParaRPr lang="nb-NO" sz="1000" u="sng" dirty="0" smtClean="0">
              <a:solidFill>
                <a:schemeClr val="tx1"/>
              </a:solidFill>
            </a:endParaRPr>
          </a:p>
          <a:p>
            <a:pPr algn="ctr"/>
            <a:r>
              <a:rPr lang="nb-NO" u="sng" dirty="0" smtClean="0">
                <a:solidFill>
                  <a:schemeClr val="tx1"/>
                </a:solidFill>
              </a:rPr>
              <a:t>Trinn 8</a:t>
            </a:r>
          </a:p>
          <a:p>
            <a:pPr algn="ctr"/>
            <a:r>
              <a:rPr lang="nb-NO" sz="1000" u="sng" dirty="0" smtClean="0">
                <a:solidFill>
                  <a:schemeClr val="tx1"/>
                </a:solidFill>
              </a:rPr>
              <a:t>(</a:t>
            </a:r>
            <a:r>
              <a:rPr lang="nb-NO" sz="1000" u="sng" dirty="0">
                <a:solidFill>
                  <a:schemeClr val="tx1"/>
                </a:solidFill>
              </a:rPr>
              <a:t>2- </a:t>
            </a:r>
            <a:r>
              <a:rPr lang="nb-NO" sz="1000" u="sng" dirty="0" err="1">
                <a:solidFill>
                  <a:schemeClr val="tx1"/>
                </a:solidFill>
              </a:rPr>
              <a:t>årsstudent</a:t>
            </a:r>
            <a:r>
              <a:rPr lang="nb-NO" sz="1000" u="sng" dirty="0">
                <a:solidFill>
                  <a:schemeClr val="tx1"/>
                </a:solidFill>
              </a:rPr>
              <a:t>)</a:t>
            </a:r>
          </a:p>
          <a:p>
            <a:endParaRPr lang="nb-NO" sz="9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Fullt </a:t>
            </a:r>
            <a:r>
              <a:rPr lang="nb-NO" sz="1000" dirty="0">
                <a:solidFill>
                  <a:schemeClr val="tx1"/>
                </a:solidFill>
              </a:rPr>
              <a:t>ansvar og oversikt over 3-4 </a:t>
            </a:r>
            <a:r>
              <a:rPr lang="nb-NO" sz="1000" dirty="0" smtClean="0">
                <a:solidFill>
                  <a:schemeClr val="tx1"/>
                </a:solidFill>
              </a:rPr>
              <a:t>pasienter.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 algn="ctr"/>
            <a:r>
              <a:rPr lang="nb-NO" sz="1000" u="sng" dirty="0" smtClean="0">
                <a:solidFill>
                  <a:schemeClr val="tx1"/>
                </a:solidFill>
              </a:rPr>
              <a:t>(3-årsstudent)</a:t>
            </a:r>
          </a:p>
          <a:p>
            <a:pPr lvl="0" algn="ctr"/>
            <a:endParaRPr lang="nb-NO" sz="1000" u="sng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Fullt ansvar og oversikt over halve tunet.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 algn="ctr"/>
            <a:r>
              <a:rPr lang="nb-NO" sz="1000" u="sng" dirty="0" smtClean="0">
                <a:solidFill>
                  <a:schemeClr val="tx1"/>
                </a:solidFill>
              </a:rPr>
              <a:t>(Felles)</a:t>
            </a:r>
            <a:endParaRPr lang="nb-NO" sz="1000" u="sng" dirty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Vaktansvarlig sykepleier rolle telefon.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- Lede legevisitt</a:t>
            </a:r>
            <a:r>
              <a:rPr lang="nb-NO" sz="1000" dirty="0">
                <a:solidFill>
                  <a:schemeClr val="tx1"/>
                </a:solidFill>
              </a:rPr>
              <a:t>. </a:t>
            </a:r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- Ta </a:t>
            </a:r>
            <a:r>
              <a:rPr lang="nb-NO" sz="1000" dirty="0">
                <a:solidFill>
                  <a:schemeClr val="tx1"/>
                </a:solidFill>
              </a:rPr>
              <a:t>initiativ/lede 2 x PULS- møte 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Mester </a:t>
            </a:r>
            <a:r>
              <a:rPr lang="nb-NO" sz="1000" dirty="0">
                <a:solidFill>
                  <a:schemeClr val="tx1"/>
                </a:solidFill>
              </a:rPr>
              <a:t>selvstendig </a:t>
            </a:r>
            <a:r>
              <a:rPr lang="nb-NO" sz="1000" dirty="0" smtClean="0">
                <a:solidFill>
                  <a:schemeClr val="tx1"/>
                </a:solidFill>
              </a:rPr>
              <a:t>utreise.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- Koordinering </a:t>
            </a:r>
            <a:r>
              <a:rPr lang="nb-NO" sz="1000" dirty="0">
                <a:solidFill>
                  <a:schemeClr val="tx1"/>
                </a:solidFill>
              </a:rPr>
              <a:t>og delegering av </a:t>
            </a:r>
            <a:r>
              <a:rPr lang="nb-NO" sz="1000" dirty="0" smtClean="0">
                <a:solidFill>
                  <a:schemeClr val="tx1"/>
                </a:solidFill>
              </a:rPr>
              <a:t>oppgaver.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- Begrunne </a:t>
            </a:r>
            <a:r>
              <a:rPr lang="nb-NO" sz="1000" dirty="0">
                <a:solidFill>
                  <a:schemeClr val="tx1"/>
                </a:solidFill>
              </a:rPr>
              <a:t>saklig sine planer og </a:t>
            </a:r>
            <a:r>
              <a:rPr lang="nb-NO" sz="1000" dirty="0" smtClean="0">
                <a:solidFill>
                  <a:schemeClr val="tx1"/>
                </a:solidFill>
              </a:rPr>
              <a:t>handlinger.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Diskutere sykepleiefaglige problemstillinger.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- Reflektere </a:t>
            </a:r>
            <a:r>
              <a:rPr lang="nb-NO" sz="1000" dirty="0">
                <a:solidFill>
                  <a:schemeClr val="tx1"/>
                </a:solidFill>
              </a:rPr>
              <a:t>over om juridiske rettigheter blir </a:t>
            </a:r>
            <a:r>
              <a:rPr lang="nb-NO" sz="1000" dirty="0" smtClean="0">
                <a:solidFill>
                  <a:schemeClr val="tx1"/>
                </a:solidFill>
              </a:rPr>
              <a:t>overholdt. 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- Identifisere kvalitets-utfordringer.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 smtClean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 smtClean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 smtClean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 smtClean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16" name="Pil høyre 15"/>
          <p:cNvSpPr/>
          <p:nvPr/>
        </p:nvSpPr>
        <p:spPr>
          <a:xfrm>
            <a:off x="704521" y="6229123"/>
            <a:ext cx="11423636" cy="52448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Refleksjon i praksis - daglig</a:t>
            </a:r>
          </a:p>
        </p:txBody>
      </p:sp>
      <p:sp>
        <p:nvSpPr>
          <p:cNvPr id="17" name="Avrund diagonale hjørner i rektangel 16"/>
          <p:cNvSpPr/>
          <p:nvPr/>
        </p:nvSpPr>
        <p:spPr>
          <a:xfrm>
            <a:off x="475662" y="873287"/>
            <a:ext cx="3914050" cy="649523"/>
          </a:xfrm>
          <a:prstGeom prst="round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Individuell tilpasning etter den enkelte students forutsetninger og </a:t>
            </a:r>
            <a:r>
              <a:rPr lang="nb-NO" dirty="0" smtClean="0">
                <a:solidFill>
                  <a:schemeClr val="tx1"/>
                </a:solidFill>
              </a:rPr>
              <a:t>utvikling</a:t>
            </a:r>
          </a:p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19" name="TekstSylinder 18"/>
          <p:cNvSpPr txBox="1"/>
          <p:nvPr/>
        </p:nvSpPr>
        <p:spPr>
          <a:xfrm>
            <a:off x="496401" y="461509"/>
            <a:ext cx="751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Oppfølging av studenter i </a:t>
            </a:r>
            <a:r>
              <a:rPr lang="nb-NO" dirty="0" smtClean="0"/>
              <a:t>praksis 10 uker</a:t>
            </a:r>
            <a:endParaRPr lang="nb-NO" dirty="0"/>
          </a:p>
        </p:txBody>
      </p:sp>
      <p:sp>
        <p:nvSpPr>
          <p:cNvPr id="2" name="Avrundet rektangel 1"/>
          <p:cNvSpPr/>
          <p:nvPr/>
        </p:nvSpPr>
        <p:spPr>
          <a:xfrm>
            <a:off x="508700" y="1584417"/>
            <a:ext cx="1174764" cy="113752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>
                <a:solidFill>
                  <a:schemeClr val="tx1"/>
                </a:solidFill>
              </a:rPr>
              <a:t>Trinn 1:  uke 1</a:t>
            </a:r>
          </a:p>
          <a:p>
            <a:pPr algn="ctr"/>
            <a:r>
              <a:rPr lang="nb-NO" sz="800" dirty="0" smtClean="0">
                <a:solidFill>
                  <a:schemeClr val="tx1"/>
                </a:solidFill>
              </a:rPr>
              <a:t>  Trinn </a:t>
            </a:r>
            <a:r>
              <a:rPr lang="nb-NO" sz="800" dirty="0">
                <a:solidFill>
                  <a:schemeClr val="tx1"/>
                </a:solidFill>
              </a:rPr>
              <a:t>2: uke 2-3</a:t>
            </a:r>
          </a:p>
          <a:p>
            <a:pPr algn="ctr"/>
            <a:r>
              <a:rPr lang="nb-NO" sz="800" dirty="0">
                <a:solidFill>
                  <a:schemeClr val="tx1"/>
                </a:solidFill>
              </a:rPr>
              <a:t>Trinn 3: uke </a:t>
            </a:r>
            <a:r>
              <a:rPr lang="nb-NO" sz="800" dirty="0" smtClean="0">
                <a:solidFill>
                  <a:schemeClr val="tx1"/>
                </a:solidFill>
              </a:rPr>
              <a:t>4</a:t>
            </a:r>
            <a:endParaRPr lang="nb-NO" sz="800" dirty="0">
              <a:solidFill>
                <a:schemeClr val="tx1"/>
              </a:solidFill>
            </a:endParaRPr>
          </a:p>
          <a:p>
            <a:pPr algn="ctr"/>
            <a:r>
              <a:rPr lang="nb-NO" sz="800" dirty="0">
                <a:solidFill>
                  <a:schemeClr val="tx1"/>
                </a:solidFill>
              </a:rPr>
              <a:t>Trinn 4: uke 5</a:t>
            </a:r>
          </a:p>
          <a:p>
            <a:pPr algn="ctr"/>
            <a:r>
              <a:rPr lang="nb-NO" sz="800" dirty="0">
                <a:solidFill>
                  <a:schemeClr val="tx1"/>
                </a:solidFill>
              </a:rPr>
              <a:t>Trinn 5: uke 6</a:t>
            </a:r>
          </a:p>
          <a:p>
            <a:pPr algn="ctr"/>
            <a:r>
              <a:rPr lang="nb-NO" sz="800" dirty="0">
                <a:solidFill>
                  <a:schemeClr val="tx1"/>
                </a:solidFill>
              </a:rPr>
              <a:t>Trinn 6: uke 7</a:t>
            </a:r>
          </a:p>
          <a:p>
            <a:pPr algn="ctr"/>
            <a:r>
              <a:rPr lang="nb-NO" sz="800" dirty="0">
                <a:solidFill>
                  <a:schemeClr val="tx1"/>
                </a:solidFill>
              </a:rPr>
              <a:t>Trinn 7: uke 8</a:t>
            </a:r>
          </a:p>
          <a:p>
            <a:pPr algn="ctr"/>
            <a:r>
              <a:rPr lang="nb-NO" sz="800" dirty="0" smtClean="0">
                <a:solidFill>
                  <a:schemeClr val="tx1"/>
                </a:solidFill>
              </a:rPr>
              <a:t>      Trinn </a:t>
            </a:r>
            <a:r>
              <a:rPr lang="nb-NO" sz="800" dirty="0">
                <a:solidFill>
                  <a:schemeClr val="tx1"/>
                </a:solidFill>
              </a:rPr>
              <a:t>8: Uke 9-10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6281590" y="1522810"/>
            <a:ext cx="110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/>
              <a:t>Trinn 5</a:t>
            </a:r>
            <a:endParaRPr lang="nb-NO" u="sng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4883592" y="1740570"/>
            <a:ext cx="1092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/>
              <a:t>Trinn 4</a:t>
            </a:r>
            <a:endParaRPr lang="nb-NO" u="sng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6081807" y="2003945"/>
            <a:ext cx="126229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b-NO" sz="1000" dirty="0" smtClean="0"/>
              <a:t>- Ta </a:t>
            </a:r>
            <a:r>
              <a:rPr lang="nb-NO" sz="1000" dirty="0"/>
              <a:t>imot inntil 2 nye pasienter- </a:t>
            </a:r>
            <a:r>
              <a:rPr lang="nb-NO" sz="1000" dirty="0" smtClean="0"/>
              <a:t>kartlegging.</a:t>
            </a:r>
            <a:endParaRPr lang="nb-NO" sz="1000" dirty="0"/>
          </a:p>
          <a:p>
            <a:pPr lvl="0"/>
            <a:endParaRPr lang="nb-NO" sz="1000" dirty="0"/>
          </a:p>
          <a:p>
            <a:pPr lvl="0"/>
            <a:r>
              <a:rPr lang="nb-NO" sz="1000" dirty="0" smtClean="0"/>
              <a:t>- Følge </a:t>
            </a:r>
            <a:r>
              <a:rPr lang="nb-NO" sz="1000" dirty="0"/>
              <a:t>opp abort pasienter </a:t>
            </a:r>
            <a:r>
              <a:rPr lang="nb-NO" sz="1000" dirty="0" smtClean="0"/>
              <a:t>med støtte fra veileder.</a:t>
            </a:r>
            <a:endParaRPr lang="nb-NO" sz="1000" dirty="0"/>
          </a:p>
          <a:p>
            <a:pPr lvl="0"/>
            <a:endParaRPr lang="nb-NO" sz="1000" dirty="0"/>
          </a:p>
          <a:p>
            <a:pPr lvl="0"/>
            <a:r>
              <a:rPr lang="nb-NO" sz="1000" dirty="0" smtClean="0"/>
              <a:t>- Samarbeide </a:t>
            </a:r>
            <a:r>
              <a:rPr lang="nb-NO" sz="1000" dirty="0"/>
              <a:t>med </a:t>
            </a:r>
            <a:r>
              <a:rPr lang="nb-NO" sz="1000" dirty="0" smtClean="0"/>
              <a:t>pårørende.</a:t>
            </a:r>
            <a:endParaRPr lang="nb-NO" sz="1000" dirty="0"/>
          </a:p>
          <a:p>
            <a:pPr lvl="0"/>
            <a:endParaRPr lang="nb-NO" sz="1000" dirty="0"/>
          </a:p>
          <a:p>
            <a:pPr lvl="0"/>
            <a:r>
              <a:rPr lang="nb-NO" sz="1000" dirty="0" smtClean="0"/>
              <a:t>- Bli </a:t>
            </a:r>
            <a:r>
              <a:rPr lang="nb-NO" sz="1000" dirty="0"/>
              <a:t>kjent med rutiner rundt medisinhåndtering, </a:t>
            </a:r>
            <a:r>
              <a:rPr lang="nb-NO" sz="1000" dirty="0" smtClean="0"/>
              <a:t>klargjøring </a:t>
            </a:r>
            <a:r>
              <a:rPr lang="nb-NO" sz="1000" dirty="0"/>
              <a:t>av </a:t>
            </a:r>
            <a:r>
              <a:rPr lang="nb-NO" sz="1000" dirty="0" smtClean="0"/>
              <a:t>medisiner.</a:t>
            </a:r>
            <a:endParaRPr lang="nb-NO" sz="1000" dirty="0"/>
          </a:p>
          <a:p>
            <a:pPr lvl="0"/>
            <a:endParaRPr lang="nb-NO" sz="1000" dirty="0"/>
          </a:p>
          <a:p>
            <a:pPr lvl="0"/>
            <a:r>
              <a:rPr lang="nb-NO" sz="1000" dirty="0" smtClean="0"/>
              <a:t>- Kommunikasjon </a:t>
            </a:r>
            <a:r>
              <a:rPr lang="nb-NO" sz="1000" dirty="0"/>
              <a:t>med kommunen gjennom PLO </a:t>
            </a:r>
            <a:r>
              <a:rPr lang="nb-NO" sz="1000" dirty="0" smtClean="0"/>
              <a:t>meldinger.</a:t>
            </a:r>
            <a:endParaRPr lang="nb-NO" sz="1000" dirty="0"/>
          </a:p>
          <a:p>
            <a:endParaRPr lang="nb-NO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7811684" y="1121220"/>
            <a:ext cx="891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/>
              <a:t>Trinn 6</a:t>
            </a:r>
            <a:endParaRPr lang="nb-NO" u="sng" dirty="0"/>
          </a:p>
        </p:txBody>
      </p:sp>
      <p:sp>
        <p:nvSpPr>
          <p:cNvPr id="18" name="TekstSylinder 17"/>
          <p:cNvSpPr txBox="1"/>
          <p:nvPr/>
        </p:nvSpPr>
        <p:spPr>
          <a:xfrm>
            <a:off x="945171" y="3273641"/>
            <a:ext cx="83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/>
              <a:t>Trinn 1</a:t>
            </a:r>
            <a:endParaRPr lang="nb-NO" u="sng" dirty="0"/>
          </a:p>
        </p:txBody>
      </p:sp>
      <p:sp>
        <p:nvSpPr>
          <p:cNvPr id="20" name="TekstSylinder 19"/>
          <p:cNvSpPr txBox="1"/>
          <p:nvPr/>
        </p:nvSpPr>
        <p:spPr>
          <a:xfrm>
            <a:off x="9311610" y="503955"/>
            <a:ext cx="883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/>
              <a:t>Trinn 7</a:t>
            </a:r>
            <a:endParaRPr lang="nb-NO" u="sng" dirty="0"/>
          </a:p>
        </p:txBody>
      </p:sp>
      <p:sp>
        <p:nvSpPr>
          <p:cNvPr id="21" name="TekstSylinder 20"/>
          <p:cNvSpPr txBox="1"/>
          <p:nvPr/>
        </p:nvSpPr>
        <p:spPr>
          <a:xfrm>
            <a:off x="3523429" y="2278140"/>
            <a:ext cx="886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/>
              <a:t>Trinn 3</a:t>
            </a:r>
            <a:endParaRPr lang="nb-NO" u="sng" dirty="0"/>
          </a:p>
        </p:txBody>
      </p:sp>
      <p:sp>
        <p:nvSpPr>
          <p:cNvPr id="22" name="TekstSylinder 21"/>
          <p:cNvSpPr txBox="1"/>
          <p:nvPr/>
        </p:nvSpPr>
        <p:spPr>
          <a:xfrm>
            <a:off x="2229202" y="2721939"/>
            <a:ext cx="826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/>
              <a:t>Trinn 2</a:t>
            </a:r>
            <a:endParaRPr lang="nb-NO" u="sng" dirty="0"/>
          </a:p>
        </p:txBody>
      </p:sp>
      <p:sp>
        <p:nvSpPr>
          <p:cNvPr id="5" name="TekstSylinder 4"/>
          <p:cNvSpPr txBox="1"/>
          <p:nvPr/>
        </p:nvSpPr>
        <p:spPr>
          <a:xfrm>
            <a:off x="9239049" y="6579536"/>
            <a:ext cx="2952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dirty="0" smtClean="0"/>
              <a:t>Ved spørsmål, kontakt fagutviklingsrådgiver v/</a:t>
            </a:r>
            <a:r>
              <a:rPr lang="nb-NO" sz="800" dirty="0" err="1" smtClean="0"/>
              <a:t>Gyn</a:t>
            </a:r>
            <a:r>
              <a:rPr lang="nb-NO" sz="800" dirty="0" smtClean="0"/>
              <a:t> Døgn 5:</a:t>
            </a:r>
          </a:p>
          <a:p>
            <a:r>
              <a:rPr lang="nb-NO" sz="800" dirty="0" smtClean="0"/>
              <a:t>Cassandra S. Dyrbing. </a:t>
            </a:r>
            <a:endParaRPr lang="nb-NO" sz="800" dirty="0"/>
          </a:p>
        </p:txBody>
      </p:sp>
    </p:spTree>
    <p:extLst>
      <p:ext uri="{BB962C8B-B14F-4D97-AF65-F5344CB8AC3E}">
        <p14:creationId xmlns:p14="http://schemas.microsoft.com/office/powerpoint/2010/main" val="1269753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5955350DC316A4699B5752E4D946065" ma:contentTypeVersion="7" ma:contentTypeDescription="Opprett et nytt dokument." ma:contentTypeScope="" ma:versionID="dfd00410aa5facffc2408d13b25f3948">
  <xsd:schema xmlns:xsd="http://www.w3.org/2001/XMLSchema" xmlns:xs="http://www.w3.org/2001/XMLSchema" xmlns:p="http://schemas.microsoft.com/office/2006/metadata/properties" xmlns:ns2="040b0444-8178-4977-a4e3-3573aac752cf" targetNamespace="http://schemas.microsoft.com/office/2006/metadata/properties" ma:root="true" ma:fieldsID="c111191e36d9e955ee8f7d0a3346a60c" ns2:_="">
    <xsd:import namespace="040b0444-8178-4977-a4e3-3573aac752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b0444-8178-4977-a4e3-3573aac752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24651E-21B9-4558-B15B-E787F9F748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B1A4AF-ED9D-4668-B5AD-F4F457845C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0b0444-8178-4977-a4e3-3573aac752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B184E1-4B56-482A-9C62-69BEC253E43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40b0444-8178-4977-a4e3-3573aac752c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555</Words>
  <Application>Microsoft Office PowerPoint</Application>
  <PresentationFormat>Widescreen</PresentationFormat>
  <Paragraphs>179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Høgskolen i Østfold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Hilde Marie Andreassen</dc:creator>
  <cp:lastModifiedBy>Martine Hemstad Lyslid</cp:lastModifiedBy>
  <cp:revision>55</cp:revision>
  <cp:lastPrinted>2020-11-05T12:00:55Z</cp:lastPrinted>
  <dcterms:created xsi:type="dcterms:W3CDTF">2020-11-05T11:21:16Z</dcterms:created>
  <dcterms:modified xsi:type="dcterms:W3CDTF">2024-04-23T06:07:04Z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0x010100F5955350DC316A4699B5752E4D946065</vt:lpwstr>
  </property>
</Properties>
</file>