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95" r:id="rId2"/>
    <p:sldId id="471" r:id="rId3"/>
    <p:sldId id="472" r:id="rId4"/>
    <p:sldId id="451" r:id="rId5"/>
    <p:sldId id="404" r:id="rId6"/>
    <p:sldId id="363" r:id="rId7"/>
    <p:sldId id="333" r:id="rId8"/>
    <p:sldId id="406" r:id="rId9"/>
    <p:sldId id="384" r:id="rId10"/>
    <p:sldId id="494" r:id="rId11"/>
    <p:sldId id="493" r:id="rId12"/>
    <p:sldId id="492" r:id="rId13"/>
    <p:sldId id="474" r:id="rId14"/>
    <p:sldId id="489" r:id="rId15"/>
    <p:sldId id="485" r:id="rId16"/>
    <p:sldId id="486" r:id="rId17"/>
    <p:sldId id="490" r:id="rId18"/>
    <p:sldId id="478" r:id="rId19"/>
    <p:sldId id="483" r:id="rId20"/>
    <p:sldId id="482" r:id="rId21"/>
    <p:sldId id="484" r:id="rId22"/>
    <p:sldId id="491" r:id="rId23"/>
  </p:sldIdLst>
  <p:sldSz cx="9144000" cy="6858000" type="screen4x3"/>
  <p:notesSz cx="6858000" cy="9945688"/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69B7"/>
    <a:srgbClr val="0060BB"/>
    <a:srgbClr val="0099FF"/>
    <a:srgbClr val="FFFF00"/>
    <a:srgbClr val="FFCC00"/>
    <a:srgbClr val="F7F7F7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2409A0-554C-1B1C-8115-FB694EE1537E}" v="142" dt="2024-11-25T13:52:19.903"/>
    <p1510:client id="{D0435100-CC5E-45AD-A275-0C2BDA993644}" v="1" dt="2024-11-25T13:54:32.1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86131" autoAdjust="0"/>
  </p:normalViewPr>
  <p:slideViewPr>
    <p:cSldViewPr>
      <p:cViewPr varScale="1">
        <p:scale>
          <a:sx n="71" d="100"/>
          <a:sy n="71" d="100"/>
        </p:scale>
        <p:origin x="1085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7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04301377-F79E-624B-28AF-C80B92802E5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61963" y="9153525"/>
            <a:ext cx="5918200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5913E092-5D3C-21EF-BB17-4245B1B989E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765675" y="9390063"/>
            <a:ext cx="1614488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08C80BB2-3D22-72AD-7CCB-D7F159785D7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61963" y="9390063"/>
            <a:ext cx="4303712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B468C15E-0ED4-067B-0EE0-E830A66AF95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380163" y="9390063"/>
            <a:ext cx="28257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b="1"/>
            </a:lvl1pPr>
          </a:lstStyle>
          <a:p>
            <a:pPr>
              <a:defRPr/>
            </a:pPr>
            <a:fld id="{95FEE8A4-40C1-40EA-80AE-46473037F089}" type="slidenum">
              <a:rPr lang="nb-NO" altLang="en-US"/>
              <a:pPr>
                <a:defRPr/>
              </a:pPr>
              <a:t>‹#›</a:t>
            </a:fld>
            <a:endParaRPr lang="nb-NO" altLang="en-US"/>
          </a:p>
        </p:txBody>
      </p:sp>
      <p:pic>
        <p:nvPicPr>
          <p:cNvPr id="5126" name="Picture 8" descr="Ahus_logo_farger_RGB">
            <a:extLst>
              <a:ext uri="{FF2B5EF4-FFF2-40B4-BE49-F238E27FC236}">
                <a16:creationId xmlns:a16="http://schemas.microsoft.com/office/drawing/2014/main" id="{41D01D67-AC64-8CC2-8112-0DD31074D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152400"/>
            <a:ext cx="21717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>
            <a:extLst>
              <a:ext uri="{FF2B5EF4-FFF2-40B4-BE49-F238E27FC236}">
                <a16:creationId xmlns:a16="http://schemas.microsoft.com/office/drawing/2014/main" id="{63F77FD0-8253-B22F-DE62-BD842224061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843463" y="9398000"/>
            <a:ext cx="15367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1750" name="Rectangle 6">
            <a:extLst>
              <a:ext uri="{FF2B5EF4-FFF2-40B4-BE49-F238E27FC236}">
                <a16:creationId xmlns:a16="http://schemas.microsoft.com/office/drawing/2014/main" id="{C383FDD3-73D4-C2FC-78BB-0B52BF57EAD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61963" y="9398000"/>
            <a:ext cx="43815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110FE557-1A5B-86CF-8EB8-AA7976FF95E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61963" y="9161463"/>
            <a:ext cx="59182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101" name="Rectangle 4">
            <a:extLst>
              <a:ext uri="{FF2B5EF4-FFF2-40B4-BE49-F238E27FC236}">
                <a16:creationId xmlns:a16="http://schemas.microsoft.com/office/drawing/2014/main" id="{268D7739-144F-AFE5-7733-F52059854D7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7100" y="763588"/>
            <a:ext cx="4987925" cy="3740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9291194C-C8C6-6486-88CC-E122EDD4BCC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2338" y="4733925"/>
            <a:ext cx="4997450" cy="427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0" tIns="45935" rIns="91870" bIns="459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31751" name="Rectangle 7">
            <a:extLst>
              <a:ext uri="{FF2B5EF4-FFF2-40B4-BE49-F238E27FC236}">
                <a16:creationId xmlns:a16="http://schemas.microsoft.com/office/drawing/2014/main" id="{D0CB40C8-4D81-2765-A213-CEF7733331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380163" y="9398000"/>
            <a:ext cx="284162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b="1"/>
            </a:lvl1pPr>
          </a:lstStyle>
          <a:p>
            <a:pPr>
              <a:defRPr/>
            </a:pPr>
            <a:fld id="{B9B8CDA7-54A0-4CE6-A30F-B859ADCF233C}" type="slidenum">
              <a:rPr lang="nb-NO" altLang="en-US"/>
              <a:pPr>
                <a:defRPr/>
              </a:pPr>
              <a:t>‹#›</a:t>
            </a:fld>
            <a:endParaRPr lang="nb-NO" altLang="en-US"/>
          </a:p>
        </p:txBody>
      </p:sp>
      <p:pic>
        <p:nvPicPr>
          <p:cNvPr id="4104" name="Picture 10" descr="Ahus_logo_farger_RGB">
            <a:extLst>
              <a:ext uri="{FF2B5EF4-FFF2-40B4-BE49-F238E27FC236}">
                <a16:creationId xmlns:a16="http://schemas.microsoft.com/office/drawing/2014/main" id="{C409EDD1-9D32-E1CE-349A-5B315F729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8" y="152400"/>
            <a:ext cx="199707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notesStyle>
    <a:lvl1pPr indent="93663" algn="l" rtl="0" eaLnBrk="0" fontAlgn="base" hangingPunct="0">
      <a:spcBef>
        <a:spcPct val="30000"/>
      </a:spcBef>
      <a:spcAft>
        <a:spcPct val="0"/>
      </a:spcAft>
      <a:buFont typeface="Times" panose="02020603050405020304" pitchFamily="18" charset="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284163" indent="96838" algn="l" rtl="0" eaLnBrk="0" fontAlgn="base" hangingPunct="0">
      <a:spcBef>
        <a:spcPct val="30000"/>
      </a:spcBef>
      <a:spcAft>
        <a:spcPct val="0"/>
      </a:spcAft>
      <a:buFont typeface="Times" panose="02020603050405020304" pitchFamily="18" charset="0"/>
      <a:buChar char="-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571500" indent="96838" algn="l" rtl="0" eaLnBrk="0" fontAlgn="base" hangingPunct="0">
      <a:spcBef>
        <a:spcPct val="30000"/>
      </a:spcBef>
      <a:spcAft>
        <a:spcPct val="0"/>
      </a:spcAft>
      <a:buFont typeface="Times" panose="02020603050405020304" pitchFamily="18" charset="0"/>
      <a:buChar char="-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858838" indent="98425" algn="l" rtl="0" eaLnBrk="0" fontAlgn="base" hangingPunct="0">
      <a:spcBef>
        <a:spcPct val="30000"/>
      </a:spcBef>
      <a:spcAft>
        <a:spcPct val="0"/>
      </a:spcAft>
      <a:buFont typeface="Times" panose="02020603050405020304" pitchFamily="18" charset="0"/>
      <a:buChar char="-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147763" indent="88900" algn="l" rtl="0" eaLnBrk="0" fontAlgn="base" hangingPunct="0">
      <a:spcBef>
        <a:spcPct val="30000"/>
      </a:spcBef>
      <a:spcAft>
        <a:spcPct val="0"/>
      </a:spcAft>
      <a:buFont typeface="Times" panose="02020603050405020304" pitchFamily="18" charset="0"/>
      <a:buChar char="-"/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8CB8D1B8-B5FD-D161-1F33-610B95E77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125" indent="-285750">
              <a:spcBef>
                <a:spcPct val="30000"/>
              </a:spcBef>
              <a:buFont typeface="Times" panose="02020603050405020304" pitchFamily="18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7763" indent="-228600">
              <a:spcBef>
                <a:spcPct val="30000"/>
              </a:spcBef>
              <a:buFont typeface="Times" panose="02020603050405020304" pitchFamily="18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6550" indent="-228600">
              <a:spcBef>
                <a:spcPct val="30000"/>
              </a:spcBef>
              <a:buFont typeface="Times" panose="02020603050405020304" pitchFamily="18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6925" indent="-228600">
              <a:spcBef>
                <a:spcPct val="30000"/>
              </a:spcBef>
              <a:buFont typeface="Times" panose="02020603050405020304" pitchFamily="18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4125" indent="-228600" eaLnBrk="0" fontAlgn="base" hangingPunct="0">
              <a:spcBef>
                <a:spcPct val="30000"/>
              </a:spcBef>
              <a:spcAft>
                <a:spcPct val="0"/>
              </a:spcAft>
              <a:buFont typeface="Times" panose="02020603050405020304" pitchFamily="18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325" indent="-228600" eaLnBrk="0" fontAlgn="base" hangingPunct="0">
              <a:spcBef>
                <a:spcPct val="30000"/>
              </a:spcBef>
              <a:spcAft>
                <a:spcPct val="0"/>
              </a:spcAft>
              <a:buFont typeface="Times" panose="02020603050405020304" pitchFamily="18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525" indent="-228600" eaLnBrk="0" fontAlgn="base" hangingPunct="0">
              <a:spcBef>
                <a:spcPct val="30000"/>
              </a:spcBef>
              <a:spcAft>
                <a:spcPct val="0"/>
              </a:spcAft>
              <a:buFont typeface="Times" panose="02020603050405020304" pitchFamily="18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5725" indent="-228600" eaLnBrk="0" fontAlgn="base" hangingPunct="0">
              <a:spcBef>
                <a:spcPct val="30000"/>
              </a:spcBef>
              <a:spcAft>
                <a:spcPct val="0"/>
              </a:spcAft>
              <a:buFont typeface="Times" panose="02020603050405020304" pitchFamily="18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D950DC0-B431-4AEE-931D-9F72DF36B9B5}" type="slidenum">
              <a:rPr lang="nb-NO" altLang="nb-NO" sz="900" smtClean="0">
                <a:solidFill>
                  <a:srgbClr val="00368B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nb-NO" altLang="nb-NO" sz="900">
              <a:solidFill>
                <a:srgbClr val="00368B"/>
              </a:solidFill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EA1594E-CAF1-AF60-86D8-4940B9A261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98148132-7AE0-2E94-71F0-0AF8AE8DA6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lassholder for lysbilde 1">
            <a:extLst>
              <a:ext uri="{FF2B5EF4-FFF2-40B4-BE49-F238E27FC236}">
                <a16:creationId xmlns:a16="http://schemas.microsoft.com/office/drawing/2014/main" id="{F562FDAD-1CE6-D2CD-B42D-309751C7DA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Plassholder for notater 2">
            <a:extLst>
              <a:ext uri="{FF2B5EF4-FFF2-40B4-BE49-F238E27FC236}">
                <a16:creationId xmlns:a16="http://schemas.microsoft.com/office/drawing/2014/main" id="{6E6F9C33-6628-7952-6060-D389F0E0D9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0">
              <a:buFont typeface="Times" panose="02020603050405020304" pitchFamily="18" charset="0"/>
              <a:buNone/>
            </a:pPr>
            <a:r>
              <a:rPr lang="nb-NO" altLang="nb-NO">
                <a:latin typeface="Arial" panose="020B0604020202020204" pitchFamily="34" charset="0"/>
              </a:rPr>
              <a:t>Professor og forskningsleder på Ahus Vegard Bruun Bratholm Wyller</a:t>
            </a:r>
          </a:p>
        </p:txBody>
      </p:sp>
      <p:sp>
        <p:nvSpPr>
          <p:cNvPr id="28676" name="Plassholder for lysbildenummer 3">
            <a:extLst>
              <a:ext uri="{FF2B5EF4-FFF2-40B4-BE49-F238E27FC236}">
                <a16:creationId xmlns:a16="http://schemas.microsoft.com/office/drawing/2014/main" id="{13BB16B2-861B-DA6F-B660-F92470E225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686BE3D-E9B4-44A0-A058-421EC8A4FB22}" type="slidenum">
              <a:rPr lang="nb-NO" altLang="en-US" sz="900" smtClean="0"/>
              <a:pPr/>
              <a:t>16</a:t>
            </a:fld>
            <a:endParaRPr lang="nb-NO" altLang="en-US" sz="9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4">
            <a:extLst>
              <a:ext uri="{FF2B5EF4-FFF2-40B4-BE49-F238E27FC236}">
                <a16:creationId xmlns:a16="http://schemas.microsoft.com/office/drawing/2014/main" id="{CE5CF06B-4D85-A709-79C1-F7486FF74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96000"/>
            <a:ext cx="609600" cy="762000"/>
          </a:xfrm>
          <a:prstGeom prst="rect">
            <a:avLst/>
          </a:prstGeom>
          <a:solidFill>
            <a:srgbClr val="DFEAF8"/>
          </a:solidFill>
          <a:ln>
            <a:noFill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nb-NO" altLang="nb-NO"/>
          </a:p>
        </p:txBody>
      </p:sp>
      <p:sp>
        <p:nvSpPr>
          <p:cNvPr id="3" name="Rectangle 44">
            <a:extLst>
              <a:ext uri="{FF2B5EF4-FFF2-40B4-BE49-F238E27FC236}">
                <a16:creationId xmlns:a16="http://schemas.microsoft.com/office/drawing/2014/main" id="{5E80CEED-4BE4-30CB-955F-162952484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95400"/>
            <a:ext cx="9144000" cy="914400"/>
          </a:xfrm>
          <a:prstGeom prst="rect">
            <a:avLst/>
          </a:prstGeom>
          <a:solidFill>
            <a:schemeClr val="accent1">
              <a:alpha val="59999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nb-NO" altLang="nb-NO" sz="2400">
              <a:latin typeface="Times New Roman" pitchFamily="18" charset="0"/>
            </a:endParaRPr>
          </a:p>
        </p:txBody>
      </p:sp>
      <p:sp>
        <p:nvSpPr>
          <p:cNvPr id="4" name="Rectangle 33">
            <a:extLst>
              <a:ext uri="{FF2B5EF4-FFF2-40B4-BE49-F238E27FC236}">
                <a16:creationId xmlns:a16="http://schemas.microsoft.com/office/drawing/2014/main" id="{8DCBACB8-E94A-4004-D456-BDFE0E3CF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4400"/>
            <a:ext cx="9144000" cy="381000"/>
          </a:xfrm>
          <a:prstGeom prst="rect">
            <a:avLst/>
          </a:prstGeom>
          <a:solidFill>
            <a:srgbClr val="DFEAF8"/>
          </a:solidFill>
          <a:ln>
            <a:noFill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nb-NO" altLang="nb-NO"/>
          </a:p>
        </p:txBody>
      </p:sp>
      <p:sp>
        <p:nvSpPr>
          <p:cNvPr id="5" name="Arc 26">
            <a:extLst>
              <a:ext uri="{FF2B5EF4-FFF2-40B4-BE49-F238E27FC236}">
                <a16:creationId xmlns:a16="http://schemas.microsoft.com/office/drawing/2014/main" id="{10AE60E1-820C-E57F-43D5-3EFC31828BBE}"/>
              </a:ext>
            </a:extLst>
          </p:cNvPr>
          <p:cNvSpPr>
            <a:spLocks/>
          </p:cNvSpPr>
          <p:nvPr/>
        </p:nvSpPr>
        <p:spPr bwMode="auto">
          <a:xfrm flipH="1">
            <a:off x="600075" y="1143000"/>
            <a:ext cx="152400" cy="1524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08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6" name="Line 28">
            <a:extLst>
              <a:ext uri="{FF2B5EF4-FFF2-40B4-BE49-F238E27FC236}">
                <a16:creationId xmlns:a16="http://schemas.microsoft.com/office/drawing/2014/main" id="{A91A488B-03ED-ED9A-7BB6-17AC93EAEFD8}"/>
              </a:ext>
            </a:extLst>
          </p:cNvPr>
          <p:cNvSpPr>
            <a:spLocks noChangeShapeType="1"/>
          </p:cNvSpPr>
          <p:nvPr/>
        </p:nvSpPr>
        <p:spPr bwMode="auto">
          <a:xfrm>
            <a:off x="752475" y="1143000"/>
            <a:ext cx="8391525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7" name="Arc 30">
            <a:extLst>
              <a:ext uri="{FF2B5EF4-FFF2-40B4-BE49-F238E27FC236}">
                <a16:creationId xmlns:a16="http://schemas.microsoft.com/office/drawing/2014/main" id="{C5442F10-9608-D684-773E-34A2230A55C0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447675" y="990600"/>
            <a:ext cx="152400" cy="1524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08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8" name="Line 31">
            <a:extLst>
              <a:ext uri="{FF2B5EF4-FFF2-40B4-BE49-F238E27FC236}">
                <a16:creationId xmlns:a16="http://schemas.microsoft.com/office/drawing/2014/main" id="{F12F336F-992B-5F06-254F-02B197EEF859}"/>
              </a:ext>
            </a:extLst>
          </p:cNvPr>
          <p:cNvSpPr>
            <a:spLocks noChangeShapeType="1"/>
          </p:cNvSpPr>
          <p:nvPr/>
        </p:nvSpPr>
        <p:spPr bwMode="auto">
          <a:xfrm>
            <a:off x="600075" y="838200"/>
            <a:ext cx="0" cy="1524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9" name="Line 32">
            <a:extLst>
              <a:ext uri="{FF2B5EF4-FFF2-40B4-BE49-F238E27FC236}">
                <a16:creationId xmlns:a16="http://schemas.microsoft.com/office/drawing/2014/main" id="{07F4971C-3D47-3E54-3FF7-3D6F7D8C5738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143000"/>
            <a:ext cx="447675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0" name="Line 27">
            <a:extLst>
              <a:ext uri="{FF2B5EF4-FFF2-40B4-BE49-F238E27FC236}">
                <a16:creationId xmlns:a16="http://schemas.microsoft.com/office/drawing/2014/main" id="{AD9FB01D-253D-02E8-B48F-E8B348849339}"/>
              </a:ext>
            </a:extLst>
          </p:cNvPr>
          <p:cNvSpPr>
            <a:spLocks noChangeShapeType="1"/>
          </p:cNvSpPr>
          <p:nvPr/>
        </p:nvSpPr>
        <p:spPr bwMode="auto">
          <a:xfrm>
            <a:off x="600075" y="1295400"/>
            <a:ext cx="0" cy="55626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" name="Line 66">
            <a:extLst>
              <a:ext uri="{FF2B5EF4-FFF2-40B4-BE49-F238E27FC236}">
                <a16:creationId xmlns:a16="http://schemas.microsoft.com/office/drawing/2014/main" id="{D58FF1E5-1476-3226-3364-2AB03ACD6A2C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400800"/>
            <a:ext cx="609600" cy="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" name="Line 67">
            <a:extLst>
              <a:ext uri="{FF2B5EF4-FFF2-40B4-BE49-F238E27FC236}">
                <a16:creationId xmlns:a16="http://schemas.microsoft.com/office/drawing/2014/main" id="{1414F5AD-608A-0D30-1226-24DC756EDE5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477000"/>
            <a:ext cx="609600" cy="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" name="Line 68">
            <a:extLst>
              <a:ext uri="{FF2B5EF4-FFF2-40B4-BE49-F238E27FC236}">
                <a16:creationId xmlns:a16="http://schemas.microsoft.com/office/drawing/2014/main" id="{6E53B93F-30D0-D84F-ED75-CDE72A9C7810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553200"/>
            <a:ext cx="609600" cy="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4" name="Line 69">
            <a:extLst>
              <a:ext uri="{FF2B5EF4-FFF2-40B4-BE49-F238E27FC236}">
                <a16:creationId xmlns:a16="http://schemas.microsoft.com/office/drawing/2014/main" id="{9AC1D56A-F27E-67ED-DA67-078B0D508CE0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629400"/>
            <a:ext cx="609600" cy="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5" name="Line 70">
            <a:extLst>
              <a:ext uri="{FF2B5EF4-FFF2-40B4-BE49-F238E27FC236}">
                <a16:creationId xmlns:a16="http://schemas.microsoft.com/office/drawing/2014/main" id="{DCE406BF-453F-2B8A-8404-8ACB407492C0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705600"/>
            <a:ext cx="609600" cy="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6" name="Line 71">
            <a:extLst>
              <a:ext uri="{FF2B5EF4-FFF2-40B4-BE49-F238E27FC236}">
                <a16:creationId xmlns:a16="http://schemas.microsoft.com/office/drawing/2014/main" id="{A821C068-1210-B1B8-35F3-F77387E93FD5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781800"/>
            <a:ext cx="609600" cy="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7" name="Line 77">
            <a:extLst>
              <a:ext uri="{FF2B5EF4-FFF2-40B4-BE49-F238E27FC236}">
                <a16:creationId xmlns:a16="http://schemas.microsoft.com/office/drawing/2014/main" id="{8A208CE4-0334-8201-CCA4-5FED436F868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324600"/>
            <a:ext cx="609600" cy="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8" name="Line 78">
            <a:extLst>
              <a:ext uri="{FF2B5EF4-FFF2-40B4-BE49-F238E27FC236}">
                <a16:creationId xmlns:a16="http://schemas.microsoft.com/office/drawing/2014/main" id="{B813E0A7-FD02-F02F-9463-F8047F7C7A50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324600"/>
            <a:ext cx="9144000" cy="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pic>
        <p:nvPicPr>
          <p:cNvPr id="19" name="Picture 3" descr="C:\Users\SEBE\Desktop\Ahus - logo.png">
            <a:extLst>
              <a:ext uri="{FF2B5EF4-FFF2-40B4-BE49-F238E27FC236}">
                <a16:creationId xmlns:a16="http://schemas.microsoft.com/office/drawing/2014/main" id="{6FD5C76A-3D0E-9F63-A45F-43BC55D76F8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238125"/>
            <a:ext cx="49974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22D698EA-93F9-1AA7-9A67-BBB0662111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201613"/>
            <a:ext cx="5492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7" descr="C:\Users\SEBE\Desktop\uoi1.jpg">
            <a:extLst>
              <a:ext uri="{FF2B5EF4-FFF2-40B4-BE49-F238E27FC236}">
                <a16:creationId xmlns:a16="http://schemas.microsoft.com/office/drawing/2014/main" id="{8F35A9F6-628E-1D9F-BFA3-3C0AED8200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6251575"/>
            <a:ext cx="18732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4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8525" y="1366838"/>
            <a:ext cx="7940675" cy="381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98525" y="1860550"/>
            <a:ext cx="7924800" cy="304800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nb-NO"/>
              <a:t>Klikk for å redigere underittel i malen</a:t>
            </a:r>
          </a:p>
        </p:txBody>
      </p:sp>
      <p:sp>
        <p:nvSpPr>
          <p:cNvPr id="22" name="Plassholder for bunntekst 29">
            <a:extLst>
              <a:ext uri="{FF2B5EF4-FFF2-40B4-BE49-F238E27FC236}">
                <a16:creationId xmlns:a16="http://schemas.microsoft.com/office/drawing/2014/main" id="{9B803298-8699-EB4B-5AD5-DC45C52793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Menneskelig nær – faglig sterk</a:t>
            </a:r>
          </a:p>
        </p:txBody>
      </p:sp>
    </p:spTree>
    <p:extLst>
      <p:ext uri="{BB962C8B-B14F-4D97-AF65-F5344CB8AC3E}">
        <p14:creationId xmlns:p14="http://schemas.microsoft.com/office/powerpoint/2010/main" val="1814836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D710D30-D2D3-1BAC-11B0-C42F53DFA26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Menneskelig nær – faglig sterk</a:t>
            </a:r>
          </a:p>
        </p:txBody>
      </p:sp>
    </p:spTree>
    <p:extLst>
      <p:ext uri="{BB962C8B-B14F-4D97-AF65-F5344CB8AC3E}">
        <p14:creationId xmlns:p14="http://schemas.microsoft.com/office/powerpoint/2010/main" val="2087215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424613" y="476250"/>
            <a:ext cx="2033587" cy="5619750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323850" y="476250"/>
            <a:ext cx="5948363" cy="5619750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071024F-79D1-80AF-22C7-222D442ABB5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Menneskelig nær – faglig sterk</a:t>
            </a:r>
          </a:p>
        </p:txBody>
      </p:sp>
    </p:spTree>
    <p:extLst>
      <p:ext uri="{BB962C8B-B14F-4D97-AF65-F5344CB8AC3E}">
        <p14:creationId xmlns:p14="http://schemas.microsoft.com/office/powerpoint/2010/main" val="3229739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 sz="1800"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 sz="1200">
                <a:latin typeface="Calibri" pitchFamily="34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F4A435C-A321-F34B-41EC-2A061C6E91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Menneskelig nær – faglig sterk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34485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634C556-105A-D21E-128E-95073D18A9D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Menneskelig nær – faglig sterk</a:t>
            </a:r>
          </a:p>
        </p:txBody>
      </p:sp>
    </p:spTree>
    <p:extLst>
      <p:ext uri="{BB962C8B-B14F-4D97-AF65-F5344CB8AC3E}">
        <p14:creationId xmlns:p14="http://schemas.microsoft.com/office/powerpoint/2010/main" val="1572736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23850" y="1341438"/>
            <a:ext cx="3989388" cy="4754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465638" y="1341438"/>
            <a:ext cx="3990975" cy="4754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2163E5E-AF1C-3FBF-56B4-9B3FF3CB3E2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Menneskelig nær – faglig sterk</a:t>
            </a:r>
          </a:p>
        </p:txBody>
      </p:sp>
    </p:spTree>
    <p:extLst>
      <p:ext uri="{BB962C8B-B14F-4D97-AF65-F5344CB8AC3E}">
        <p14:creationId xmlns:p14="http://schemas.microsoft.com/office/powerpoint/2010/main" val="831533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47C2767-CFBF-6231-C08D-4A0F9DA3EBA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Menneskelig nær – faglig sterk</a:t>
            </a:r>
          </a:p>
        </p:txBody>
      </p:sp>
    </p:spTree>
    <p:extLst>
      <p:ext uri="{BB962C8B-B14F-4D97-AF65-F5344CB8AC3E}">
        <p14:creationId xmlns:p14="http://schemas.microsoft.com/office/powerpoint/2010/main" val="2009758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29D360E-6E8F-693E-FA18-10EA7E3A3F2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Menneskelig nær – faglig sterk</a:t>
            </a:r>
          </a:p>
        </p:txBody>
      </p:sp>
    </p:spTree>
    <p:extLst>
      <p:ext uri="{BB962C8B-B14F-4D97-AF65-F5344CB8AC3E}">
        <p14:creationId xmlns:p14="http://schemas.microsoft.com/office/powerpoint/2010/main" val="3694696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4A767527-277A-46AF-5C3C-95457BBA28C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Menneskelig nær – faglig sterk</a:t>
            </a:r>
          </a:p>
        </p:txBody>
      </p:sp>
    </p:spTree>
    <p:extLst>
      <p:ext uri="{BB962C8B-B14F-4D97-AF65-F5344CB8AC3E}">
        <p14:creationId xmlns:p14="http://schemas.microsoft.com/office/powerpoint/2010/main" val="2319242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B4BE2AF-7A80-9C25-46F5-E07291036BA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Menneskelig nær – faglig sterk</a:t>
            </a:r>
          </a:p>
        </p:txBody>
      </p:sp>
    </p:spTree>
    <p:extLst>
      <p:ext uri="{BB962C8B-B14F-4D97-AF65-F5344CB8AC3E}">
        <p14:creationId xmlns:p14="http://schemas.microsoft.com/office/powerpoint/2010/main" val="1993817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3013543-6B62-BA24-F02F-C564C7272EC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Menneskelig nær – faglig sterk</a:t>
            </a:r>
          </a:p>
        </p:txBody>
      </p:sp>
    </p:spTree>
    <p:extLst>
      <p:ext uri="{BB962C8B-B14F-4D97-AF65-F5344CB8AC3E}">
        <p14:creationId xmlns:p14="http://schemas.microsoft.com/office/powerpoint/2010/main" val="1065415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9">
            <a:extLst>
              <a:ext uri="{FF2B5EF4-FFF2-40B4-BE49-F238E27FC236}">
                <a16:creationId xmlns:a16="http://schemas.microsoft.com/office/drawing/2014/main" id="{5F36157A-8B9D-63DE-5706-F977C25AD19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388" y="6381750"/>
            <a:ext cx="8785225" cy="360363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nb-NO" altLang="nb-NO"/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D819E40D-C623-D673-5F0D-F205ACDDBA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476250"/>
            <a:ext cx="81343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tittel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9CEC7C37-E6DE-5EDA-3B19-6961848B48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314450"/>
            <a:ext cx="8132762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tekst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  <a:p>
            <a:pPr lvl="3"/>
            <a:r>
              <a:rPr lang="nb-NO" altLang="nb-NO"/>
              <a:t>Fjerde nivå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A6C6C6B9-389D-D986-01D2-8064F04AEAD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79613" y="6453188"/>
            <a:ext cx="5616575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100" b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nb-NO"/>
              <a:t>Menneskelig nær – faglig sterk</a:t>
            </a:r>
          </a:p>
        </p:txBody>
      </p:sp>
      <p:sp>
        <p:nvSpPr>
          <p:cNvPr id="1030" name="Line 18">
            <a:extLst>
              <a:ext uri="{FF2B5EF4-FFF2-40B4-BE49-F238E27FC236}">
                <a16:creationId xmlns:a16="http://schemas.microsoft.com/office/drawing/2014/main" id="{C186277E-001E-B01E-1037-D766BCA5D7B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388" y="6308725"/>
            <a:ext cx="8785225" cy="0"/>
          </a:xfrm>
          <a:prstGeom prst="line">
            <a:avLst/>
          </a:prstGeom>
          <a:noFill/>
          <a:ln w="50800">
            <a:solidFill>
              <a:srgbClr val="DFEAF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031" name="Arc 33">
            <a:extLst>
              <a:ext uri="{FF2B5EF4-FFF2-40B4-BE49-F238E27FC236}">
                <a16:creationId xmlns:a16="http://schemas.microsoft.com/office/drawing/2014/main" id="{05401AFC-CF19-DDE3-0C49-C2FF9E2ACE03}"/>
              </a:ext>
            </a:extLst>
          </p:cNvPr>
          <p:cNvSpPr>
            <a:spLocks/>
          </p:cNvSpPr>
          <p:nvPr/>
        </p:nvSpPr>
        <p:spPr bwMode="auto">
          <a:xfrm flipH="1">
            <a:off x="609600" y="1143000"/>
            <a:ext cx="152400" cy="1524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08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032" name="Line 35">
            <a:extLst>
              <a:ext uri="{FF2B5EF4-FFF2-40B4-BE49-F238E27FC236}">
                <a16:creationId xmlns:a16="http://schemas.microsoft.com/office/drawing/2014/main" id="{FDE34904-9021-26D8-9C8A-0632DB1A9F22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033" name="Line 64">
            <a:extLst>
              <a:ext uri="{FF2B5EF4-FFF2-40B4-BE49-F238E27FC236}">
                <a16:creationId xmlns:a16="http://schemas.microsoft.com/office/drawing/2014/main" id="{BF4BD909-E509-E7C9-554B-405CDE4F8CC4}"/>
              </a:ext>
            </a:extLst>
          </p:cNvPr>
          <p:cNvSpPr>
            <a:spLocks noChangeShapeType="1"/>
          </p:cNvSpPr>
          <p:nvPr userDrawn="1"/>
        </p:nvSpPr>
        <p:spPr bwMode="auto">
          <a:xfrm rot="5400000">
            <a:off x="1512093" y="6561932"/>
            <a:ext cx="360363" cy="0"/>
          </a:xfrm>
          <a:prstGeom prst="line">
            <a:avLst/>
          </a:prstGeom>
          <a:noFill/>
          <a:ln w="6350">
            <a:solidFill>
              <a:srgbClr val="DFEAF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pic>
        <p:nvPicPr>
          <p:cNvPr id="1034" name="Picture 67" descr="HSØ-prikker">
            <a:extLst>
              <a:ext uri="{FF2B5EF4-FFF2-40B4-BE49-F238E27FC236}">
                <a16:creationId xmlns:a16="http://schemas.microsoft.com/office/drawing/2014/main" id="{C9C76573-5566-F848-5D73-133683400D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950" y="6381750"/>
            <a:ext cx="3302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5" descr="C:\Users\SEBE\Desktop\200fakultet.png">
            <a:extLst>
              <a:ext uri="{FF2B5EF4-FFF2-40B4-BE49-F238E27FC236}">
                <a16:creationId xmlns:a16="http://schemas.microsoft.com/office/drawing/2014/main" id="{32CCB239-C250-2E26-E04F-1AA5DF06F38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6388100"/>
            <a:ext cx="3841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2" descr="C:\Users\SEBE\Desktop\Ahus_ø - logo.jpg">
            <a:extLst>
              <a:ext uri="{FF2B5EF4-FFF2-40B4-BE49-F238E27FC236}">
                <a16:creationId xmlns:a16="http://schemas.microsoft.com/office/drawing/2014/main" id="{C34B5492-3958-6E1A-3A33-6202A25ABF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467475"/>
            <a:ext cx="1989138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4" descr="C:\Users\SEBE\Desktop\UiO_Segl-preg.png">
            <a:extLst>
              <a:ext uri="{FF2B5EF4-FFF2-40B4-BE49-F238E27FC236}">
                <a16:creationId xmlns:a16="http://schemas.microsoft.com/office/drawing/2014/main" id="{D8AD81F5-CE2F-E505-6DEE-96E02453F3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6396038"/>
            <a:ext cx="3302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62" r:id="rId1"/>
    <p:sldLayoutId id="2147484363" r:id="rId2"/>
    <p:sldLayoutId id="2147484353" r:id="rId3"/>
    <p:sldLayoutId id="2147484354" r:id="rId4"/>
    <p:sldLayoutId id="2147484355" r:id="rId5"/>
    <p:sldLayoutId id="2147484356" r:id="rId6"/>
    <p:sldLayoutId id="2147484357" r:id="rId7"/>
    <p:sldLayoutId id="2147484358" r:id="rId8"/>
    <p:sldLayoutId id="2147484359" r:id="rId9"/>
    <p:sldLayoutId id="2147484360" r:id="rId10"/>
    <p:sldLayoutId id="2147484361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188913" indent="-188913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566738" indent="-187325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Calibri" pitchFamily="34" charset="0"/>
        </a:defRPr>
      </a:lvl2pPr>
      <a:lvl3pPr marL="952500" indent="-195263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1600">
          <a:solidFill>
            <a:schemeClr val="tx1"/>
          </a:solidFill>
          <a:latin typeface="Calibri" pitchFamily="34" charset="0"/>
        </a:defRPr>
      </a:lvl3pPr>
      <a:lvl4pPr marL="1331913" indent="-188913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Calibri" pitchFamily="34" charset="0"/>
        </a:defRPr>
      </a:lvl4pPr>
      <a:lvl5pPr marL="1716088" indent="-19367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173288" indent="-193675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6pPr>
      <a:lvl7pPr marL="2630488" indent="-193675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7pPr>
      <a:lvl8pPr marL="3087688" indent="-193675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8pPr>
      <a:lvl9pPr marL="3544888" indent="-193675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lsedirektoratet.no/rapporter/stress-og-mestring/Stress%20og%20mestring.pdf/_/attachment/inline/11df8af9-831e-4535-aaef-43178fa9b389:faf7b30a63b6004ff91eb7d4bbf2c6a89c4d4718/Stress%20og%20mestring.pd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lsedirektoratet.no/rapporter/barn-som-parorende-resultater-fra-en-multisenterstudie/Barn%20som%20p%C3%A5r%C3%B8rende%20%E2%80%93%20Resultater%20fra%20en%20multisenterstudie.pdf/_/attachment/inline/80ae6065-0af7-4daa-a6b7-57e6fb2949a8:dad0550eeafb0d50eacdd3662f66ba833bd5dc05/Barn%20som%20p%C3%A5r%C3%B8rende%20%E2%80%93%20Resultater%20fra%20en%20multisenterstudie.pd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uo.uio.no/handle/10852/72782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elsedirektoratet.no/rapporter/barn-som-parorende-resultater-fra-en-multisenterstudie/Barn%20som%20p%C3%A5r%C3%B8rende%20%E2%80%93%20Resultater%20fra%20en%20multisenterstudie.pdf/_/attachment/inline/80ae6065-0af7-4daa-a6b7-57e6fb2949a8:dad0550eeafb0d50eacdd3662f66ba833bd5dc05/Barn%20som%20p%C3%A5r%C3%B8rende%20%E2%80%93%20Resultater%20fra%20en%20multisenterstudie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FE840184-1A7F-3582-9F28-7D0DFF17377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188" y="1366838"/>
            <a:ext cx="8424862" cy="766762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nb-NO" altLang="nb-NO" sz="1400" b="0">
                <a:latin typeface="Segoe Print" panose="02000600000000000000" pitchFamily="2" charset="0"/>
              </a:rPr>
              <a:t> </a:t>
            </a:r>
            <a:r>
              <a:rPr lang="nb-NO" altLang="nb-NO" sz="2000">
                <a:cs typeface="Calibri" panose="020F0502020204030204" pitchFamily="34" charset="0"/>
              </a:rPr>
              <a:t>Hva trengs inn i hjemmet for at barn og unge mestrer </a:t>
            </a:r>
            <a:br>
              <a:rPr lang="nb-NO" altLang="nb-NO" sz="2000">
                <a:cs typeface="Calibri" panose="020F0502020204030204" pitchFamily="34" charset="0"/>
              </a:rPr>
            </a:br>
            <a:r>
              <a:rPr lang="nb-NO" altLang="nb-NO" sz="2000">
                <a:cs typeface="Calibri" panose="020F0502020204030204" pitchFamily="34" charset="0"/>
              </a:rPr>
              <a:t>å leve med sykdom/lidelse i huset på en god måte? </a:t>
            </a:r>
          </a:p>
        </p:txBody>
      </p:sp>
      <p:sp>
        <p:nvSpPr>
          <p:cNvPr id="6147" name="Undertittel 1">
            <a:extLst>
              <a:ext uri="{FF2B5EF4-FFF2-40B4-BE49-F238E27FC236}">
                <a16:creationId xmlns:a16="http://schemas.microsoft.com/office/drawing/2014/main" id="{9D8005CD-FB12-E233-E16D-46C2CEDD36F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00113" y="1916113"/>
            <a:ext cx="7923212" cy="576262"/>
          </a:xfrm>
        </p:spPr>
        <p:txBody>
          <a:bodyPr/>
          <a:lstStyle/>
          <a:p>
            <a:endParaRPr lang="en-US" altLang="nb-NO" sz="1400"/>
          </a:p>
          <a:p>
            <a:r>
              <a:rPr lang="en-US" altLang="nb-NO" sz="1400"/>
              <a:t>					</a:t>
            </a:r>
          </a:p>
          <a:p>
            <a:r>
              <a:rPr lang="en-US" altLang="nb-NO" sz="1600">
                <a:latin typeface="Calibri Light" panose="020F0302020204030204" pitchFamily="34" charset="0"/>
                <a:cs typeface="Calibri Light" panose="020F0302020204030204" pitchFamily="34" charset="0"/>
              </a:rPr>
              <a:t>Ellen Katrine Kallander – Førsteamanuenesis ved VID Vitenskaplige høyskole</a:t>
            </a:r>
          </a:p>
          <a:p>
            <a:endParaRPr lang="en-US" altLang="nb-NO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tel 1">
            <a:extLst>
              <a:ext uri="{FF2B5EF4-FFF2-40B4-BE49-F238E27FC236}">
                <a16:creationId xmlns:a16="http://schemas.microsoft.com/office/drawing/2014/main" id="{A7D7F620-FABC-C1C4-8114-BC3AA8DCC4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/>
              <a:t>Stressopplevelser i familien påvirker hverandre</a:t>
            </a:r>
          </a:p>
        </p:txBody>
      </p:sp>
      <p:sp>
        <p:nvSpPr>
          <p:cNvPr id="16388" name="Plassholder for innhold 3">
            <a:extLst>
              <a:ext uri="{FF2B5EF4-FFF2-40B4-BE49-F238E27FC236}">
                <a16:creationId xmlns:a16="http://schemas.microsoft.com/office/drawing/2014/main" id="{658E2609-3DDC-735E-F34A-F3887A4F2F32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636588" y="1989138"/>
            <a:ext cx="7821612" cy="4754562"/>
          </a:xfrm>
        </p:spPr>
        <p:txBody>
          <a:bodyPr/>
          <a:lstStyle/>
          <a:p>
            <a:pPr marL="0" indent="0">
              <a:buNone/>
            </a:pPr>
            <a:r>
              <a:rPr lang="nb-NO" altLang="nb-NO" dirty="0">
                <a:latin typeface="Calibri"/>
                <a:cs typeface="Calibri"/>
              </a:rPr>
              <a:t>Syk foreldre – Barnet- Annen foreldre alle påvirker hverandre gjensidig</a:t>
            </a:r>
            <a:endParaRPr lang="nb-NO" altLang="nb-NO" sz="20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nb-NO" altLang="nb-NO" sz="2000" dirty="0">
              <a:latin typeface="Calibri"/>
              <a:cs typeface="Calibri"/>
            </a:endParaRPr>
          </a:p>
          <a:p>
            <a:pPr marL="188595" indent="-188595"/>
            <a:r>
              <a:rPr lang="nb-NO" altLang="nb-NO" sz="2000" dirty="0">
                <a:latin typeface="Calibri"/>
                <a:cs typeface="Calibri"/>
              </a:rPr>
              <a:t>Partner med felles barn opplevelser ofte maktesløshet i krav mellom arbeid og omsorg i hjemmet - stress</a:t>
            </a:r>
            <a:endParaRPr lang="nb-NO" dirty="0">
              <a:latin typeface="Calibri"/>
              <a:cs typeface="Calibri"/>
            </a:endParaRPr>
          </a:p>
          <a:p>
            <a:pPr marL="188595" indent="-188595"/>
            <a:endParaRPr lang="nb-NO" altLang="nb-NO" sz="2000">
              <a:cs typeface="Calibri" pitchFamily="34" charset="0"/>
            </a:endParaRPr>
          </a:p>
          <a:p>
            <a:pPr marL="188595" indent="-188595"/>
            <a:r>
              <a:rPr lang="nb-NO" altLang="nb-NO" sz="2000" dirty="0">
                <a:latin typeface="Calibri"/>
                <a:cs typeface="Calibri"/>
              </a:rPr>
              <a:t>Syk forelder opplever ofte utilstrekkelighet i grunnet manglende omsorgskapasitet - stress</a:t>
            </a:r>
          </a:p>
          <a:p>
            <a:pPr marL="188595" indent="-188595"/>
            <a:endParaRPr lang="nb-NO" altLang="nb-NO" sz="2000">
              <a:cs typeface="Calibri" pitchFamily="34" charset="0"/>
            </a:endParaRPr>
          </a:p>
          <a:p>
            <a:pPr marL="188595" indent="-188595"/>
            <a:r>
              <a:rPr lang="nb-NO" altLang="nb-NO" sz="2000" dirty="0">
                <a:latin typeface="Calibri"/>
                <a:cs typeface="Calibri"/>
              </a:rPr>
              <a:t>Barn i familier med sykdom opplever ofte manglende kontroll, uforutsigbarhet - stress </a:t>
            </a:r>
          </a:p>
          <a:p>
            <a:pPr marL="188595" indent="-188595"/>
            <a:endParaRPr lang="nb-NO" altLang="nb-NO"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tel 1">
            <a:extLst>
              <a:ext uri="{FF2B5EF4-FFF2-40B4-BE49-F238E27FC236}">
                <a16:creationId xmlns:a16="http://schemas.microsoft.com/office/drawing/2014/main" id="{0BD4411E-88A2-D90D-7E27-657D3D61FE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/>
              <a:t>Hvem opplever barnet at det får hjelpsom hjelp fra?</a:t>
            </a:r>
          </a:p>
        </p:txBody>
      </p:sp>
      <p:graphicFrame>
        <p:nvGraphicFramePr>
          <p:cNvPr id="5" name="Plassholder for innhold 4">
            <a:extLst>
              <a:ext uri="{FF2B5EF4-FFF2-40B4-BE49-F238E27FC236}">
                <a16:creationId xmlns:a16="http://schemas.microsoft.com/office/drawing/2014/main" id="{6572CD27-058F-40BE-8BDD-54D49B555B8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57188" y="1314450"/>
          <a:ext cx="8132761" cy="3235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09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5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54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54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54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0059">
                <a:tc>
                  <a:txBody>
                    <a:bodyPr/>
                    <a:lstStyle/>
                    <a:p>
                      <a:endParaRPr lang="nb-NO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nb-NO" sz="1800" dirty="0"/>
                        <a:t>Får hjelp 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nb-NO" sz="1800" dirty="0"/>
                        <a:t>Ikke fornøyd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nb-NO" sz="1800" dirty="0"/>
                        <a:t>Middels fornøyd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nb-NO" sz="1800" dirty="0"/>
                        <a:t>Svært fornøyd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52">
                <a:tc>
                  <a:txBody>
                    <a:bodyPr/>
                    <a:lstStyle/>
                    <a:p>
                      <a:r>
                        <a:rPr lang="nb-NO" sz="1800" dirty="0"/>
                        <a:t>Familie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800" dirty="0"/>
                        <a:t>86%</a:t>
                      </a:r>
                    </a:p>
                  </a:txBody>
                  <a:tcPr marT="45710" marB="4571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800" dirty="0"/>
                        <a:t>2%</a:t>
                      </a:r>
                    </a:p>
                  </a:txBody>
                  <a:tcPr marT="45710" marB="4571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800" dirty="0"/>
                        <a:t>24%</a:t>
                      </a:r>
                    </a:p>
                  </a:txBody>
                  <a:tcPr marT="45710" marB="4571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800" dirty="0"/>
                        <a:t>74%</a:t>
                      </a:r>
                    </a:p>
                  </a:txBody>
                  <a:tcPr marT="45710" marB="4571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52">
                <a:tc>
                  <a:txBody>
                    <a:bodyPr/>
                    <a:lstStyle/>
                    <a:p>
                      <a:r>
                        <a:rPr lang="nb-NO" sz="1800" dirty="0"/>
                        <a:t>Venner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800" dirty="0"/>
                        <a:t>70%</a:t>
                      </a:r>
                    </a:p>
                  </a:txBody>
                  <a:tcPr marT="45710" marB="4571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800" dirty="0"/>
                        <a:t>2%</a:t>
                      </a:r>
                    </a:p>
                  </a:txBody>
                  <a:tcPr marT="45710" marB="4571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800" dirty="0"/>
                        <a:t>43%</a:t>
                      </a:r>
                    </a:p>
                  </a:txBody>
                  <a:tcPr marT="45710" marB="4571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800" dirty="0"/>
                        <a:t>54%</a:t>
                      </a:r>
                    </a:p>
                  </a:txBody>
                  <a:tcPr marT="45710" marB="4571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52">
                <a:tc>
                  <a:txBody>
                    <a:bodyPr/>
                    <a:lstStyle/>
                    <a:p>
                      <a:r>
                        <a:rPr lang="nb-NO" sz="1800" dirty="0"/>
                        <a:t>Lærer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800" dirty="0"/>
                        <a:t>43%</a:t>
                      </a:r>
                    </a:p>
                  </a:txBody>
                  <a:tcPr marT="45710" marB="4571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800" dirty="0"/>
                        <a:t>5%</a:t>
                      </a:r>
                    </a:p>
                  </a:txBody>
                  <a:tcPr marT="45710" marB="4571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800" dirty="0"/>
                        <a:t>40%</a:t>
                      </a:r>
                    </a:p>
                  </a:txBody>
                  <a:tcPr marT="45710" marB="4571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800" dirty="0"/>
                        <a:t>55%</a:t>
                      </a:r>
                    </a:p>
                  </a:txBody>
                  <a:tcPr marT="45710" marB="4571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52">
                <a:tc>
                  <a:txBody>
                    <a:bodyPr/>
                    <a:lstStyle/>
                    <a:p>
                      <a:r>
                        <a:rPr lang="nb-NO" sz="1800" dirty="0"/>
                        <a:t>Helsesøster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800" dirty="0"/>
                        <a:t>30%</a:t>
                      </a:r>
                    </a:p>
                  </a:txBody>
                  <a:tcPr marT="45710" marB="4571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800" dirty="0"/>
                        <a:t>8%</a:t>
                      </a:r>
                    </a:p>
                  </a:txBody>
                  <a:tcPr marT="45710" marB="4571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800" dirty="0"/>
                        <a:t>46%</a:t>
                      </a:r>
                    </a:p>
                  </a:txBody>
                  <a:tcPr marT="45710" marB="4571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800" dirty="0"/>
                        <a:t>46%</a:t>
                      </a:r>
                    </a:p>
                  </a:txBody>
                  <a:tcPr marT="45710" marB="4571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752">
                <a:tc>
                  <a:txBody>
                    <a:bodyPr/>
                    <a:lstStyle/>
                    <a:p>
                      <a:r>
                        <a:rPr lang="nb-NO" sz="1800" dirty="0"/>
                        <a:t>Barnevernet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800" dirty="0"/>
                        <a:t>14%</a:t>
                      </a:r>
                    </a:p>
                  </a:txBody>
                  <a:tcPr marT="45710" marB="4571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800" dirty="0"/>
                        <a:t>17%</a:t>
                      </a:r>
                    </a:p>
                  </a:txBody>
                  <a:tcPr marT="45710" marB="4571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800" dirty="0"/>
                        <a:t>49%</a:t>
                      </a:r>
                    </a:p>
                  </a:txBody>
                  <a:tcPr marT="45710" marB="4571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800" dirty="0">
                          <a:solidFill>
                            <a:srgbClr val="FF0000"/>
                          </a:solidFill>
                        </a:rPr>
                        <a:t>34%</a:t>
                      </a:r>
                    </a:p>
                  </a:txBody>
                  <a:tcPr marT="45710" marB="4571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752">
                <a:tc>
                  <a:txBody>
                    <a:bodyPr/>
                    <a:lstStyle/>
                    <a:p>
                      <a:r>
                        <a:rPr lang="nb-NO" sz="1800" dirty="0"/>
                        <a:t>BUP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800" dirty="0"/>
                        <a:t>13%</a:t>
                      </a:r>
                    </a:p>
                  </a:txBody>
                  <a:tcPr marT="45710" marB="4571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800" dirty="0"/>
                        <a:t>7%</a:t>
                      </a:r>
                    </a:p>
                  </a:txBody>
                  <a:tcPr marT="45710" marB="4571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800" dirty="0"/>
                        <a:t>37%</a:t>
                      </a:r>
                    </a:p>
                  </a:txBody>
                  <a:tcPr marT="45710" marB="4571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800" dirty="0"/>
                        <a:t>48%</a:t>
                      </a:r>
                    </a:p>
                  </a:txBody>
                  <a:tcPr marT="45710" marB="4571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752">
                <a:tc>
                  <a:txBody>
                    <a:bodyPr/>
                    <a:lstStyle/>
                    <a:p>
                      <a:r>
                        <a:rPr lang="nb-NO" sz="1800" dirty="0"/>
                        <a:t>Barnegrupper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800" dirty="0"/>
                        <a:t>9%</a:t>
                      </a:r>
                    </a:p>
                  </a:txBody>
                  <a:tcPr marT="45710" marB="4571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800" dirty="0"/>
                        <a:t>6%</a:t>
                      </a:r>
                    </a:p>
                  </a:txBody>
                  <a:tcPr marT="45710" marB="4571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800" dirty="0"/>
                        <a:t>36%</a:t>
                      </a:r>
                    </a:p>
                  </a:txBody>
                  <a:tcPr marT="45710" marB="4571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800" dirty="0"/>
                        <a:t>59%</a:t>
                      </a:r>
                    </a:p>
                  </a:txBody>
                  <a:tcPr marT="45710" marB="4571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7467" name="Plassholder for bunntekst 3">
            <a:extLst>
              <a:ext uri="{FF2B5EF4-FFF2-40B4-BE49-F238E27FC236}">
                <a16:creationId xmlns:a16="http://schemas.microsoft.com/office/drawing/2014/main" id="{1A328E26-8D74-8550-59F4-76FEE9D8F0B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nb-NO" altLang="nb-NO" sz="1100"/>
              <a:t>Menneskelig nær – faglig sterk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tel 1">
            <a:extLst>
              <a:ext uri="{FF2B5EF4-FFF2-40B4-BE49-F238E27FC236}">
                <a16:creationId xmlns:a16="http://schemas.microsoft.com/office/drawing/2014/main" id="{D460D0BC-C986-3FD7-628F-F7458225C4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/>
              <a:t>Hva mener barn og foreldre trengs inn i hjemmet for å mestre?</a:t>
            </a:r>
            <a:br>
              <a:rPr lang="nb-NO" altLang="nb-NO"/>
            </a:br>
            <a:endParaRPr lang="nb-NO" altLang="nb-NO"/>
          </a:p>
        </p:txBody>
      </p:sp>
      <p:graphicFrame>
        <p:nvGraphicFramePr>
          <p:cNvPr id="5" name="Plassholder for innhold 4">
            <a:extLst>
              <a:ext uri="{FF2B5EF4-FFF2-40B4-BE49-F238E27FC236}">
                <a16:creationId xmlns:a16="http://schemas.microsoft.com/office/drawing/2014/main" id="{453FA894-1FEF-4370-4696-3472FBD3D49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14325" y="787400"/>
          <a:ext cx="8132764" cy="5499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6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3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31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844">
                <a:tc>
                  <a:txBody>
                    <a:bodyPr/>
                    <a:lstStyle/>
                    <a:p>
                      <a:endParaRPr lang="nb-NO" sz="1800" dirty="0"/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nb-NO" sz="1800" dirty="0"/>
                        <a:t>Barna</a:t>
                      </a: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nb-NO" sz="1800" dirty="0"/>
                        <a:t>Forelder</a:t>
                      </a:r>
                    </a:p>
                  </a:txBody>
                  <a:tcPr marT="45731" marB="4573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611">
                <a:tc>
                  <a:txBody>
                    <a:bodyPr/>
                    <a:lstStyle/>
                    <a:p>
                      <a:r>
                        <a:rPr lang="nb-NO" sz="1800" dirty="0"/>
                        <a:t>Hjelp til å ta vare på min forelder hjemme </a:t>
                      </a: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800" dirty="0"/>
                        <a:t>67%</a:t>
                      </a: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800" dirty="0"/>
                        <a:t>74 % </a:t>
                      </a:r>
                    </a:p>
                    <a:p>
                      <a:pPr algn="r"/>
                      <a:r>
                        <a:rPr lang="nb-NO" sz="1800" dirty="0"/>
                        <a:t>Samtaler om familiesituasjon </a:t>
                      </a:r>
                    </a:p>
                  </a:txBody>
                  <a:tcPr marT="45731" marB="4573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7448">
                <a:tc>
                  <a:txBody>
                    <a:bodyPr/>
                    <a:lstStyle/>
                    <a:p>
                      <a:r>
                        <a:rPr lang="nb-NO" sz="1800" dirty="0"/>
                        <a:t>En plan for hva vi skal gjøre hvis forelders situasjon blir vanskeligere </a:t>
                      </a: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800" dirty="0"/>
                        <a:t>49%</a:t>
                      </a: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800" dirty="0"/>
                        <a:t>73%</a:t>
                      </a:r>
                    </a:p>
                  </a:txBody>
                  <a:tcPr marT="45731" marB="4573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7448">
                <a:tc>
                  <a:txBody>
                    <a:bodyPr/>
                    <a:lstStyle/>
                    <a:p>
                      <a:r>
                        <a:rPr lang="nb-NO" sz="1800" dirty="0"/>
                        <a:t>En person jeg kan kontakte hvis forelders situasjon blir vanskeligere</a:t>
                      </a: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800" dirty="0"/>
                        <a:t>46%</a:t>
                      </a: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800" dirty="0"/>
                        <a:t>77% </a:t>
                      </a:r>
                    </a:p>
                  </a:txBody>
                  <a:tcPr marT="45731" marB="4573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228">
                <a:tc>
                  <a:txBody>
                    <a:bodyPr/>
                    <a:lstStyle/>
                    <a:p>
                      <a:r>
                        <a:rPr lang="nb-NO" sz="1800" dirty="0"/>
                        <a:t>At jeg vet hvem jeg skal bo hos hvis min forelder blir lagt inn på sykehus</a:t>
                      </a: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800" dirty="0"/>
                        <a:t>44%</a:t>
                      </a: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800" dirty="0"/>
                        <a:t>55% familiekoordinator</a:t>
                      </a:r>
                    </a:p>
                  </a:txBody>
                  <a:tcPr marT="45731" marB="4573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7448">
                <a:tc>
                  <a:txBody>
                    <a:bodyPr/>
                    <a:lstStyle/>
                    <a:p>
                      <a:r>
                        <a:rPr lang="nb-NO" sz="1800" dirty="0"/>
                        <a:t>Hjelp til lekser og oppfølging av skolen – informasjon om sykdommen</a:t>
                      </a: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800" dirty="0"/>
                        <a:t>33%</a:t>
                      </a: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800" dirty="0"/>
                        <a:t>50%</a:t>
                      </a:r>
                    </a:p>
                  </a:txBody>
                  <a:tcPr marT="45731" marB="4573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228">
                <a:tc>
                  <a:txBody>
                    <a:bodyPr/>
                    <a:lstStyle/>
                    <a:p>
                      <a:r>
                        <a:rPr lang="nb-NO" sz="1800" dirty="0"/>
                        <a:t>Delta i gruppetilbud </a:t>
                      </a:r>
                    </a:p>
                    <a:p>
                      <a:r>
                        <a:rPr lang="nb-NO" sz="1800" dirty="0"/>
                        <a:t>Hjelp til å delta på fritidsaktiviteter</a:t>
                      </a: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800" dirty="0"/>
                        <a:t>23%</a:t>
                      </a: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800" dirty="0"/>
                        <a:t>49%</a:t>
                      </a:r>
                    </a:p>
                  </a:txBody>
                  <a:tcPr marT="45731" marB="4573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844">
                <a:tc>
                  <a:txBody>
                    <a:bodyPr/>
                    <a:lstStyle/>
                    <a:p>
                      <a:r>
                        <a:rPr lang="nb-NO" sz="1800" dirty="0"/>
                        <a:t>Hjelp hjemme til husarbeid</a:t>
                      </a: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800" dirty="0"/>
                        <a:t>22%</a:t>
                      </a: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800" dirty="0"/>
                        <a:t>42%</a:t>
                      </a:r>
                    </a:p>
                  </a:txBody>
                  <a:tcPr marT="45731" marB="4573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tel 1">
            <a:extLst>
              <a:ext uri="{FF2B5EF4-FFF2-40B4-BE49-F238E27FC236}">
                <a16:creationId xmlns:a16="http://schemas.microsoft.com/office/drawing/2014/main" id="{91682A8B-A1E9-A4BA-449A-78254F737B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/>
              <a:t>Sykdom i familien har eksistert i all tid - så lenge vi har eksistert</a:t>
            </a:r>
            <a:br>
              <a:rPr lang="nb-NO" altLang="nb-NO"/>
            </a:br>
            <a:endParaRPr lang="nb-NO" altLang="nb-NO"/>
          </a:p>
        </p:txBody>
      </p:sp>
      <p:sp>
        <p:nvSpPr>
          <p:cNvPr id="19459" name="Plassholder for innhold 2">
            <a:extLst>
              <a:ext uri="{FF2B5EF4-FFF2-40B4-BE49-F238E27FC236}">
                <a16:creationId xmlns:a16="http://schemas.microsoft.com/office/drawing/2014/main" id="{151B150B-B1A2-0CD7-05D4-249306FD2AE5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b-NO" altLang="nb-NO" sz="2000"/>
          </a:p>
          <a:p>
            <a:pPr marL="0" indent="0">
              <a:buFontTx/>
              <a:buNone/>
            </a:pPr>
            <a:r>
              <a:rPr lang="nb-NO" altLang="nb-NO" sz="2000" dirty="0">
                <a:latin typeface="Calibri"/>
                <a:cs typeface="Calibri"/>
              </a:rPr>
              <a:t>Hva har endret seg de siste 50 årene som gjør at </a:t>
            </a:r>
            <a:r>
              <a:rPr lang="nb-NO" altLang="nb-NO" sz="2000" b="1" dirty="0">
                <a:latin typeface="Calibri"/>
                <a:cs typeface="Calibri"/>
              </a:rPr>
              <a:t>vi bør tenkte nytt </a:t>
            </a:r>
            <a:r>
              <a:rPr lang="nb-NO" altLang="nb-NO" sz="2000" dirty="0">
                <a:latin typeface="Calibri"/>
                <a:cs typeface="Calibri"/>
              </a:rPr>
              <a:t>om barn og unges behov?</a:t>
            </a:r>
          </a:p>
          <a:p>
            <a:pPr marL="0" indent="0">
              <a:buFontTx/>
              <a:buNone/>
            </a:pPr>
            <a:endParaRPr lang="nb-NO" altLang="nb-NO" sz="2000"/>
          </a:p>
          <a:p>
            <a:pPr marL="0" indent="0">
              <a:buFontTx/>
              <a:buNone/>
            </a:pPr>
            <a:r>
              <a:rPr lang="nb-NO" altLang="nb-NO" sz="2000" b="1" dirty="0">
                <a:solidFill>
                  <a:srgbClr val="00368B"/>
                </a:solidFill>
                <a:latin typeface="Calibri"/>
                <a:cs typeface="Calibri"/>
              </a:rPr>
              <a:t>Hva er ny kunnskap om hva barn og unge har behov for</a:t>
            </a:r>
            <a:r>
              <a:rPr lang="nb-NO" altLang="nb-NO" sz="2000" dirty="0">
                <a:solidFill>
                  <a:srgbClr val="00368B"/>
                </a:solidFill>
                <a:latin typeface="Calibri"/>
                <a:cs typeface="Calibri"/>
              </a:rPr>
              <a:t>, for å mestrer </a:t>
            </a:r>
            <a:br>
              <a:rPr lang="nb-NO" altLang="nb-NO" sz="2000" dirty="0"/>
            </a:br>
            <a:r>
              <a:rPr lang="nb-NO" altLang="nb-NO" sz="2000" dirty="0">
                <a:solidFill>
                  <a:srgbClr val="00368B"/>
                </a:solidFill>
                <a:latin typeface="Calibri"/>
                <a:cs typeface="Calibri"/>
              </a:rPr>
              <a:t>å leve med sykdom/lidelse i hjemmet på en god måte viktig? </a:t>
            </a:r>
          </a:p>
          <a:p>
            <a:pPr marL="0" indent="0">
              <a:buFontTx/>
              <a:buNone/>
            </a:pPr>
            <a:endParaRPr lang="nb-NO" altLang="nb-NO" sz="2000" dirty="0">
              <a:cs typeface="Calibri"/>
            </a:endParaRPr>
          </a:p>
          <a:p>
            <a:pPr marL="0" indent="0">
              <a:buNone/>
            </a:pPr>
            <a:endParaRPr lang="nb-NO" sz="2000">
              <a:cs typeface="Calibri"/>
            </a:endParaRPr>
          </a:p>
          <a:p>
            <a:pPr marL="0" indent="0">
              <a:buFontTx/>
              <a:buNone/>
            </a:pPr>
            <a:endParaRPr lang="nb-NO" altLang="nb-NO" sz="2000"/>
          </a:p>
          <a:p>
            <a:pPr marL="0" indent="0">
              <a:buFontTx/>
              <a:buNone/>
            </a:pPr>
            <a:endParaRPr lang="nb-NO" altLang="nb-NO" sz="2000"/>
          </a:p>
          <a:p>
            <a:pPr marL="0" indent="0">
              <a:buNone/>
            </a:pPr>
            <a:endParaRPr lang="nb-NO" altLang="nb-NO" sz="2000">
              <a:cs typeface="Calibri" pitchFamily="34" charset="0"/>
            </a:endParaRPr>
          </a:p>
        </p:txBody>
      </p:sp>
      <p:sp>
        <p:nvSpPr>
          <p:cNvPr id="19461" name="Plassholder for bunntekst 4">
            <a:extLst>
              <a:ext uri="{FF2B5EF4-FFF2-40B4-BE49-F238E27FC236}">
                <a16:creationId xmlns:a16="http://schemas.microsoft.com/office/drawing/2014/main" id="{F8D258C3-8C46-EA27-7856-A6970778ABA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nb-NO" altLang="nb-NO" sz="1100"/>
              <a:t>Menneskelig nær – faglig sterk</a:t>
            </a:r>
          </a:p>
        </p:txBody>
      </p:sp>
      <p:pic>
        <p:nvPicPr>
          <p:cNvPr id="19462" name="Bilde 2">
            <a:extLst>
              <a:ext uri="{FF2B5EF4-FFF2-40B4-BE49-F238E27FC236}">
                <a16:creationId xmlns:a16="http://schemas.microsoft.com/office/drawing/2014/main" id="{ABE7FF41-410B-6D46-034F-63D227378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763" y="1341438"/>
            <a:ext cx="3563937" cy="458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FA29A79-7D80-4E63-CDE2-4C676AE87EB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88595" indent="-188595"/>
            <a:r>
              <a:rPr lang="nb-NO" dirty="0">
                <a:latin typeface="Calibri"/>
                <a:cs typeface="Calibri"/>
                <a:hlinkClick r:id="rId3"/>
              </a:rPr>
              <a:t>Stress og mestring.pdf</a:t>
            </a:r>
            <a:endParaRPr lang="nb-NO">
              <a:latin typeface="Calibri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tel 5">
            <a:extLst>
              <a:ext uri="{FF2B5EF4-FFF2-40B4-BE49-F238E27FC236}">
                <a16:creationId xmlns:a16="http://schemas.microsoft.com/office/drawing/2014/main" id="{5A7CF9F2-B193-9B46-81CA-20F2146319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8370" y="968304"/>
            <a:ext cx="8134350" cy="609600"/>
          </a:xfrm>
        </p:spPr>
        <p:txBody>
          <a:bodyPr/>
          <a:lstStyle/>
          <a:p>
            <a:r>
              <a:rPr lang="nb-NO" altLang="nb-NO" dirty="0">
                <a:latin typeface="Calibri"/>
                <a:cs typeface="Calibri"/>
              </a:rPr>
              <a:t>Hva har økt stresset?</a:t>
            </a:r>
            <a:br>
              <a:rPr lang="nb-NO" altLang="nb-NO" dirty="0"/>
            </a:br>
            <a:r>
              <a:rPr lang="nb-NO" altLang="nb-NO" dirty="0">
                <a:latin typeface="Calibri"/>
                <a:cs typeface="Calibri"/>
              </a:rPr>
              <a:t>Parallelle endringer i Norge fra 1960 tallet og frem til i dag</a:t>
            </a:r>
            <a:br>
              <a:rPr lang="nb-NO" altLang="nb-NO" dirty="0">
                <a:latin typeface="Calibri"/>
                <a:cs typeface="Calibri"/>
              </a:rPr>
            </a:br>
            <a:br>
              <a:rPr lang="nb-NO" altLang="nb-NO" dirty="0">
                <a:latin typeface="Calibri"/>
                <a:cs typeface="Calibri"/>
              </a:rPr>
            </a:br>
            <a:br>
              <a:rPr lang="nb-NO" altLang="nb-NO" dirty="0">
                <a:latin typeface="Calibri"/>
                <a:cs typeface="Calibri"/>
              </a:rPr>
            </a:br>
            <a:r>
              <a:rPr lang="nb-NO" sz="2000" dirty="0">
                <a:latin typeface="Calibri"/>
                <a:cs typeface="Calibri"/>
              </a:rPr>
              <a:t>Barn som pårørende kan oppleve stress gjennom hele livsløpet </a:t>
            </a:r>
            <a:br>
              <a:rPr lang="nb-NO" sz="2000" dirty="0">
                <a:cs typeface="Calibri"/>
              </a:rPr>
            </a:br>
            <a:r>
              <a:rPr lang="nb-NO" sz="2000" dirty="0">
                <a:latin typeface="Calibri"/>
                <a:cs typeface="Calibri"/>
              </a:rPr>
              <a:t>- likestilling i omsorgsarbeid for syke foreldres behov i 2024?</a:t>
            </a:r>
            <a:endParaRPr lang="nb-NO" altLang="nb-NO" dirty="0">
              <a:latin typeface="Calibri"/>
              <a:cs typeface="Calibri"/>
            </a:endParaRP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FD483A73-95D7-42D4-D4E8-1EF733DD7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166" y="2575338"/>
            <a:ext cx="9096985" cy="47545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nb-NO" b="1" dirty="0"/>
              <a:t>Likestillingstiden </a:t>
            </a:r>
          </a:p>
          <a:p>
            <a:pPr>
              <a:defRPr/>
            </a:pPr>
            <a:r>
              <a:rPr lang="nb-NO" dirty="0"/>
              <a:t>Endringer antall tilgjengelig hender i hjemmet</a:t>
            </a:r>
          </a:p>
          <a:p>
            <a:pPr lvl="1">
              <a:defRPr/>
            </a:pPr>
            <a:r>
              <a:rPr lang="nb-NO" dirty="0"/>
              <a:t>Fra hjemmeværende husmor til deltidsarbeid på 1970 tallet og en av de mest likestilte landene i verden - høyest arbeidsdeltakelse blant kvinner 2010-2020</a:t>
            </a:r>
          </a:p>
          <a:p>
            <a:pPr lvl="1">
              <a:defRPr/>
            </a:pPr>
            <a:r>
              <a:rPr lang="nb-NO" dirty="0"/>
              <a:t>Fra husmorvikar (avviklet i 1980) til barnevern – helsepersonells primærtiltak for barn som pårørende i 2011-2014 (Kallander, 2011, Ruud m.fl. 2015, Stavens m.fl. 2023) </a:t>
            </a:r>
          </a:p>
          <a:p>
            <a:pPr marL="0" indent="0">
              <a:buFontTx/>
              <a:buNone/>
              <a:defRPr/>
            </a:pPr>
            <a:endParaRPr lang="nb-NO" sz="800" dirty="0"/>
          </a:p>
          <a:p>
            <a:pPr marL="0" indent="0">
              <a:buFontTx/>
              <a:buNone/>
              <a:defRPr/>
            </a:pPr>
            <a:r>
              <a:rPr lang="nb-NO" b="1" dirty="0"/>
              <a:t>Effektiviseringstiden i spesialisthelsetjenesten </a:t>
            </a:r>
          </a:p>
          <a:p>
            <a:pPr lvl="1">
              <a:defRPr/>
            </a:pPr>
            <a:r>
              <a:rPr lang="nb-NO" dirty="0"/>
              <a:t>fra døgn til poliklinisk og hjemmebehandling – kommunen har fått ansvaret (i praksis familien)</a:t>
            </a:r>
          </a:p>
          <a:p>
            <a:pPr>
              <a:defRPr/>
            </a:pPr>
            <a:endParaRPr lang="nb-NO" sz="800" dirty="0"/>
          </a:p>
          <a:p>
            <a:pPr marL="0" indent="0">
              <a:buFontTx/>
              <a:buNone/>
              <a:defRPr/>
            </a:pPr>
            <a:endParaRPr lang="nb-NO" sz="800" b="1" dirty="0"/>
          </a:p>
          <a:p>
            <a:pPr marL="0" indent="0">
              <a:buFontTx/>
              <a:buNone/>
              <a:defRPr/>
            </a:pPr>
            <a:r>
              <a:rPr lang="nb-NO" b="1" dirty="0"/>
              <a:t>Familievikarer reetableres i 13 av 357 kommuner </a:t>
            </a:r>
          </a:p>
        </p:txBody>
      </p:sp>
      <p:sp>
        <p:nvSpPr>
          <p:cNvPr id="20484" name="Plassholder for bunntekst 4">
            <a:extLst>
              <a:ext uri="{FF2B5EF4-FFF2-40B4-BE49-F238E27FC236}">
                <a16:creationId xmlns:a16="http://schemas.microsoft.com/office/drawing/2014/main" id="{78A41EEE-F444-1501-3F6F-E24F195D263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nb-NO" altLang="nb-NO" sz="1100"/>
              <a:t>Menneskelig nær – faglig sterk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tel 1">
            <a:extLst>
              <a:ext uri="{FF2B5EF4-FFF2-40B4-BE49-F238E27FC236}">
                <a16:creationId xmlns:a16="http://schemas.microsoft.com/office/drawing/2014/main" id="{52304E7D-E7F7-3CE7-DCC6-8591287274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/>
              <a:t>Hva var stress og Helsedirektoratets tiltak for mestring i 2017?</a:t>
            </a:r>
          </a:p>
        </p:txBody>
      </p:sp>
      <p:sp>
        <p:nvSpPr>
          <p:cNvPr id="25603" name="Plassholder for innhold 9">
            <a:extLst>
              <a:ext uri="{FF2B5EF4-FFF2-40B4-BE49-F238E27FC236}">
                <a16:creationId xmlns:a16="http://schemas.microsoft.com/office/drawing/2014/main" id="{38B06A54-09D9-2A7B-6DC1-D8A49DD5FB80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nb-NO" altLang="nb-NO" sz="2000" b="1"/>
              <a:t>Positivt stress </a:t>
            </a:r>
            <a:r>
              <a:rPr lang="nb-NO" altLang="nb-NO" sz="2000"/>
              <a:t>–Pulsen går raskere, hormonene endres, men ingen opplevelse av trussel eller frykt – fysisk aktiviteter, forelskelse eller utfordrende arbeidsoppgaver. </a:t>
            </a:r>
          </a:p>
          <a:p>
            <a:pPr marL="0" indent="0">
              <a:buFontTx/>
              <a:buNone/>
            </a:pPr>
            <a:endParaRPr lang="nb-NO" altLang="nb-NO" sz="2000" b="1"/>
          </a:p>
          <a:p>
            <a:pPr marL="0" indent="0">
              <a:buFontTx/>
              <a:buNone/>
            </a:pPr>
            <a:r>
              <a:rPr lang="nb-NO" altLang="nb-NO" sz="2000" b="1"/>
              <a:t>Akutt stress </a:t>
            </a:r>
            <a:r>
              <a:rPr lang="nb-NO" altLang="nb-NO" sz="2000"/>
              <a:t>- plutselige situasjoner som trenger en rask reaksjon. Ikke negativt dersom en raskt finner en egnet reaksjon og slappe av på</a:t>
            </a:r>
          </a:p>
          <a:p>
            <a:pPr marL="0" indent="0">
              <a:buFontTx/>
              <a:buNone/>
            </a:pPr>
            <a:endParaRPr lang="nb-NO" altLang="nb-NO" sz="2000"/>
          </a:p>
          <a:p>
            <a:pPr marL="0" indent="0">
              <a:buFontTx/>
              <a:buNone/>
            </a:pPr>
            <a:r>
              <a:rPr lang="nb-NO" altLang="nb-NO" sz="2000" b="1"/>
              <a:t>Kronisk stress  </a:t>
            </a:r>
            <a:r>
              <a:rPr lang="nb-NO" altLang="nb-NO" sz="2000"/>
              <a:t>(giftig stress) - negativ. stress oppstår ved gjentatte møter med stressfaktorer som er uunngåelige og belastende. </a:t>
            </a:r>
            <a:endParaRPr lang="nb-NO" altLang="nb-NO"/>
          </a:p>
        </p:txBody>
      </p:sp>
      <p:sp>
        <p:nvSpPr>
          <p:cNvPr id="25604" name="Plassholder for bunntekst 4">
            <a:extLst>
              <a:ext uri="{FF2B5EF4-FFF2-40B4-BE49-F238E27FC236}">
                <a16:creationId xmlns:a16="http://schemas.microsoft.com/office/drawing/2014/main" id="{4DFADB30-DBC9-EA7E-3B8C-82E8F57E7A0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nb-NO" altLang="nb-NO" sz="1100"/>
              <a:t>Menneskelig nær – faglig sterk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BD4D59EF-71B7-15F4-844B-3F607BCDE588}"/>
              </a:ext>
            </a:extLst>
          </p:cNvPr>
          <p:cNvSpPr txBox="1"/>
          <p:nvPr/>
        </p:nvSpPr>
        <p:spPr>
          <a:xfrm>
            <a:off x="468313" y="1522413"/>
            <a:ext cx="3598862" cy="4402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Opplevelse av uoverensstemmelse mellom kravene i situasjonen og barnets ressurser (biologiske, sosiale, psykiske) (Lazarus &amp; </a:t>
            </a:r>
            <a:r>
              <a:rPr lang="nb-NO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Folkman</a:t>
            </a: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1984) </a:t>
            </a:r>
          </a:p>
          <a:p>
            <a:pPr>
              <a:defRPr/>
            </a:pPr>
            <a:endParaRPr lang="nb-NO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Kan endres gjennom å: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tilby barnet sosial støtte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justere krav og forventninger (hjemme og skole/arbeid) i tråd med barnets muligheter til å innfri dem.</a:t>
            </a:r>
          </a:p>
          <a:p>
            <a:pPr>
              <a:defRPr/>
            </a:pPr>
            <a:endParaRPr lang="nb-NO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tel 1">
            <a:extLst>
              <a:ext uri="{FF2B5EF4-FFF2-40B4-BE49-F238E27FC236}">
                <a16:creationId xmlns:a16="http://schemas.microsoft.com/office/drawing/2014/main" id="{C8F738D9-1DEC-36A6-6EDC-BD116F6401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/>
              <a:t>Utdypende perspektiver på stress i mediene                    </a:t>
            </a:r>
            <a:br>
              <a:rPr lang="nb-NO" altLang="nb-NO"/>
            </a:br>
            <a:r>
              <a:rPr lang="nb-NO" altLang="nb-NO" b="0"/>
              <a:t>The Mind-Bodylab UiO podden 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B7CA9C00-4F32-8ECD-F8A8-865A36CD32DC}"/>
              </a:ext>
            </a:extLst>
          </p:cNvPr>
          <p:cNvSpPr txBox="1"/>
          <p:nvPr/>
        </p:nvSpPr>
        <p:spPr>
          <a:xfrm>
            <a:off x="351244" y="1085850"/>
            <a:ext cx="8466194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nb-NO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nb-NO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Stress er en fysiologisk aktivering</a:t>
            </a:r>
          </a:p>
          <a:p>
            <a:pPr>
              <a:defRPr/>
            </a:pPr>
            <a:r>
              <a:rPr lang="nb-NO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frigjøring av energi for å kunne løpe </a:t>
            </a:r>
          </a:p>
          <a:p>
            <a:pPr>
              <a:defRPr/>
            </a:pPr>
            <a:r>
              <a:rPr lang="nb-NO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fra en trussel (en løve)   </a:t>
            </a:r>
          </a:p>
          <a:p>
            <a:pPr marL="342900" indent="-342900">
              <a:buFontTx/>
              <a:buChar char="-"/>
              <a:defRPr/>
            </a:pPr>
            <a:r>
              <a:rPr lang="nb-NO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Hjerte slår raskere – mobilisering</a:t>
            </a:r>
          </a:p>
          <a:p>
            <a:pPr marL="342900" indent="-342900">
              <a:buFontTx/>
              <a:buChar char="-"/>
              <a:defRPr/>
            </a:pPr>
            <a:r>
              <a:rPr lang="nb-NO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Sansene skjerpes</a:t>
            </a:r>
          </a:p>
          <a:p>
            <a:pPr marL="342900" indent="-342900">
              <a:buFontTx/>
              <a:buChar char="-"/>
              <a:defRPr/>
            </a:pPr>
            <a:r>
              <a:rPr lang="nb-NO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Fordøyelse på vent, vekt opp eller ned </a:t>
            </a:r>
          </a:p>
          <a:p>
            <a:pPr marL="342900" indent="-342900">
              <a:buFontTx/>
              <a:buChar char="-"/>
              <a:defRPr/>
            </a:pPr>
            <a:r>
              <a:rPr lang="nb-NO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Reproduksjon satt på vent</a:t>
            </a:r>
          </a:p>
          <a:p>
            <a:pPr marL="342900" indent="-342900">
              <a:buFontTx/>
              <a:buChar char="-"/>
              <a:defRPr/>
            </a:pPr>
            <a:r>
              <a:rPr lang="nb-NO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Hormonene7 adrenalin og kortisol skilles ut.</a:t>
            </a:r>
          </a:p>
          <a:p>
            <a:pPr marL="342900" indent="-342900">
              <a:buFontTx/>
              <a:buChar char="-"/>
              <a:defRPr/>
            </a:pPr>
            <a:r>
              <a:rPr lang="nb-NO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Kortisol forhøyes er i samspill andre hormoner i kroppen, </a:t>
            </a:r>
            <a:r>
              <a:rPr lang="nb-NO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oxytocin</a:t>
            </a:r>
            <a:r>
              <a:rPr lang="nb-NO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østrogen, testosteron m.fl.</a:t>
            </a:r>
          </a:p>
          <a:p>
            <a:pPr marL="342900" indent="-342900">
              <a:buFontTx/>
              <a:buChar char="-"/>
              <a:defRPr/>
            </a:pPr>
            <a:r>
              <a:rPr lang="nb-NO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sykdom kan ikke løpes i fra heller ikke abstrakt stress </a:t>
            </a:r>
          </a:p>
          <a:p>
            <a:pPr>
              <a:defRPr/>
            </a:pPr>
            <a:endParaRPr lang="nb-NO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nb-NO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Kroppen ikke er konstruert for kronisk stress over lang tid, men for å løpe fra en løve. </a:t>
            </a:r>
            <a:r>
              <a:rPr lang="nb-NO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Negative helseeffekter er kroppens stressrespons på opplevelse av trusselen.</a:t>
            </a:r>
          </a:p>
          <a:p>
            <a:pPr>
              <a:defRPr/>
            </a:pP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41C9467-7CA8-E012-2838-465195D2901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59D798DD-EB54-4DDD-AE99-4DD64E0549A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tel 1">
            <a:extLst>
              <a:ext uri="{FF2B5EF4-FFF2-40B4-BE49-F238E27FC236}">
                <a16:creationId xmlns:a16="http://schemas.microsoft.com/office/drawing/2014/main" id="{B6ECF934-7150-5A23-C74D-8611BDB535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/>
              <a:t>Hvorfor er kunnskap om stress i familien og barn og unge viktig? </a:t>
            </a:r>
            <a:br>
              <a:rPr lang="nb-NO" altLang="nb-NO"/>
            </a:br>
            <a:r>
              <a:rPr lang="nb-NO" altLang="nb-NO" b="0"/>
              <a:t>Sammenhengen mellom stress og nevroplastiske lidelser </a:t>
            </a:r>
            <a:br>
              <a:rPr lang="nb-NO" altLang="nb-NO"/>
            </a:br>
            <a:endParaRPr lang="nb-NO" altLang="nb-NO"/>
          </a:p>
        </p:txBody>
      </p:sp>
      <p:sp>
        <p:nvSpPr>
          <p:cNvPr id="29699" name="Plassholder for innhold 2">
            <a:extLst>
              <a:ext uri="{FF2B5EF4-FFF2-40B4-BE49-F238E27FC236}">
                <a16:creationId xmlns:a16="http://schemas.microsoft.com/office/drawing/2014/main" id="{7FBE2476-E50F-47B9-1665-ECBEF4E14B39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23850" y="1341438"/>
            <a:ext cx="7823307" cy="475456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nb-NO" altLang="nb-NO" sz="1800"/>
              <a:t>Nevroplastiske lidelser - et aktivt forskningsfelt som undersøker hvordan psykososiale stressorer kan påvirke hjernens struktur og funksjon. </a:t>
            </a:r>
          </a:p>
          <a:p>
            <a:pPr marL="0" indent="0">
              <a:buFontTx/>
              <a:buNone/>
            </a:pPr>
            <a:endParaRPr lang="nb-NO" altLang="nb-NO" sz="1800"/>
          </a:p>
          <a:p>
            <a:pPr marL="0" indent="0">
              <a:buFontTx/>
              <a:buNone/>
            </a:pPr>
            <a:r>
              <a:rPr lang="nb-NO" altLang="nb-NO" sz="1800"/>
              <a:t>Nevroplastisitet refererer til hjernens evne til å endre og tilpasse seg gjennom hele livet som reaksjon på opplevelser og miljøpåvirkning. </a:t>
            </a:r>
          </a:p>
          <a:p>
            <a:pPr marL="0" indent="0">
              <a:buFontTx/>
              <a:buNone/>
            </a:pPr>
            <a:endParaRPr lang="nb-NO" altLang="nb-NO" sz="1800"/>
          </a:p>
          <a:p>
            <a:pPr marL="0" indent="0">
              <a:buFontTx/>
              <a:buNone/>
            </a:pPr>
            <a:r>
              <a:rPr lang="nb-NO" altLang="nb-NO" sz="1800" b="1"/>
              <a:t>Stress, spesielt kronisk stress, kan ha betydelige effekter på plastisiteten, noe som kan bidra til utvikling av eller forverring av nevroplastiske lidelser.</a:t>
            </a:r>
          </a:p>
        </p:txBody>
      </p:sp>
      <p:sp>
        <p:nvSpPr>
          <p:cNvPr id="29701" name="Plassholder for bunntekst 4">
            <a:extLst>
              <a:ext uri="{FF2B5EF4-FFF2-40B4-BE49-F238E27FC236}">
                <a16:creationId xmlns:a16="http://schemas.microsoft.com/office/drawing/2014/main" id="{BF3AB42B-4A23-102C-234E-6F3898DD12F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nb-NO" altLang="nb-NO" sz="1100"/>
              <a:t>Menneskelig nær – faglig sterk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8A8BA5C-3801-1B96-1593-341E7C8F2A5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tel 1">
            <a:extLst>
              <a:ext uri="{FF2B5EF4-FFF2-40B4-BE49-F238E27FC236}">
                <a16:creationId xmlns:a16="http://schemas.microsoft.com/office/drawing/2014/main" id="{250C5144-AF2E-93B1-76EA-F88AFE21C7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/>
              <a:t>Langvarig stress i barneårene – kronisk stress gjennom livsløpet</a:t>
            </a:r>
            <a:br>
              <a:rPr lang="nb-NO" altLang="nb-NO"/>
            </a:br>
            <a:r>
              <a:rPr lang="nb-NO" altLang="nb-NO" sz="1800" b="0" i="1"/>
              <a:t>ChatGPT UIO:</a:t>
            </a:r>
            <a:br>
              <a:rPr lang="nb-NO" altLang="nb-NO" sz="1800" b="0" i="1"/>
            </a:br>
            <a:r>
              <a:rPr lang="nb-NO" altLang="nb-NO" sz="1800" b="0" i="1"/>
              <a:t>«Oppsummer forskning om langvarig stress i barneårene med kilder»</a:t>
            </a:r>
          </a:p>
        </p:txBody>
      </p:sp>
      <p:sp>
        <p:nvSpPr>
          <p:cNvPr id="30723" name="Plassholder for innhold 2">
            <a:extLst>
              <a:ext uri="{FF2B5EF4-FFF2-40B4-BE49-F238E27FC236}">
                <a16:creationId xmlns:a16="http://schemas.microsoft.com/office/drawing/2014/main" id="{F9301F2F-3C3D-3564-948A-42FE721F3E8F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23850" y="1341438"/>
            <a:ext cx="6624638" cy="475456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nb-NO" altLang="nb-NO" sz="1800"/>
              <a:t>Langvarig stress uten tilstrekkelig støtte kan ha alvorlige konsekvenser for psykisk og fysisk helse inn i voksenlivet, ofte kalt «giftig stress».</a:t>
            </a:r>
          </a:p>
          <a:p>
            <a:pPr marL="0" indent="0">
              <a:buFontTx/>
              <a:buNone/>
            </a:pPr>
            <a:endParaRPr lang="nb-NO" altLang="nb-NO" sz="800"/>
          </a:p>
          <a:p>
            <a:pPr marL="0" indent="0">
              <a:buFontTx/>
              <a:buNone/>
            </a:pPr>
            <a:r>
              <a:rPr lang="nb-NO" altLang="nb-NO" sz="1800" b="1"/>
              <a:t>Hjernes utvikling: </a:t>
            </a:r>
          </a:p>
          <a:p>
            <a:pPr marL="0" indent="0">
              <a:buFontTx/>
              <a:buNone/>
            </a:pPr>
            <a:r>
              <a:rPr lang="nb-NO" altLang="nb-NO" sz="1800"/>
              <a:t>Spesielt i områder som er viktig for regulering av følelser og kognitiv funksjon, og for læring og hukommelse (McLaughlin et al., 2014).</a:t>
            </a:r>
          </a:p>
          <a:p>
            <a:pPr marL="0" indent="0">
              <a:buFontTx/>
              <a:buNone/>
            </a:pPr>
            <a:endParaRPr lang="nb-NO" altLang="nb-NO" sz="800"/>
          </a:p>
          <a:p>
            <a:pPr marL="0" indent="0">
              <a:buFontTx/>
              <a:buNone/>
            </a:pPr>
            <a:r>
              <a:rPr lang="nb-NO" altLang="nb-NO" sz="1800" b="1"/>
              <a:t>Fysiologiske konsekvenser: </a:t>
            </a:r>
          </a:p>
          <a:p>
            <a:pPr marL="0" indent="0">
              <a:buFontTx/>
              <a:buNone/>
            </a:pPr>
            <a:r>
              <a:rPr lang="nb-NO" altLang="nb-NO" sz="1800"/>
              <a:t>Økte nivåer av kortisol som kan skade kroppens systemer over tid - kroniske helseproblemer som hjerte- og karsykdommer, diabetes, og nedsatt immunfunksjon senere i livet (Gunnar &amp; Quevedo, 2007).</a:t>
            </a:r>
          </a:p>
          <a:p>
            <a:pPr marL="0" indent="0">
              <a:buFontTx/>
              <a:buNone/>
            </a:pPr>
            <a:endParaRPr lang="nb-NO" altLang="nb-NO" sz="800" b="1"/>
          </a:p>
          <a:p>
            <a:pPr marL="0" indent="0">
              <a:buFontTx/>
              <a:buNone/>
            </a:pPr>
            <a:r>
              <a:rPr lang="nb-NO" altLang="nb-NO" sz="1800" b="1"/>
              <a:t>Psykisk helse: </a:t>
            </a:r>
          </a:p>
          <a:p>
            <a:pPr marL="0" indent="0">
              <a:buFontTx/>
              <a:buNone/>
            </a:pPr>
            <a:r>
              <a:rPr lang="nb-NO" altLang="nb-NO" sz="1800"/>
              <a:t>Utvikling av depresjon, angst, PTSD, emosjonelle og atferdsmessige problemer (Danese et al., 2009).</a:t>
            </a:r>
          </a:p>
          <a:p>
            <a:pPr marL="0" indent="0">
              <a:buFontTx/>
              <a:buNone/>
            </a:pPr>
            <a:endParaRPr lang="nb-NO" altLang="nb-NO" sz="800" b="1"/>
          </a:p>
          <a:p>
            <a:pPr marL="0" indent="0">
              <a:buFontTx/>
              <a:buNone/>
            </a:pPr>
            <a:r>
              <a:rPr lang="nb-NO" altLang="nb-NO" sz="1800" b="1"/>
              <a:t>Atferdsmessige utfordringer: </a:t>
            </a:r>
          </a:p>
          <a:p>
            <a:pPr marL="0" indent="0">
              <a:buFontTx/>
              <a:buNone/>
            </a:pPr>
            <a:r>
              <a:rPr lang="nb-NO" altLang="nb-NO" sz="1800"/>
              <a:t>Tendens til å utvikle vanskeligheter med sosial tilpasning og skole-prestasjoner (Shonkoff et al., 2012).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2BFEB9A-4E06-1CAA-3732-C46E74601A8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tel 1">
            <a:extLst>
              <a:ext uri="{FF2B5EF4-FFF2-40B4-BE49-F238E27FC236}">
                <a16:creationId xmlns:a16="http://schemas.microsoft.com/office/drawing/2014/main" id="{695F473C-31C7-8C0E-8320-A2DA7F316B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/>
              <a:t>Internasjonal litteratur </a:t>
            </a:r>
            <a:br>
              <a:rPr lang="nb-NO" altLang="nb-NO"/>
            </a:br>
            <a:r>
              <a:rPr lang="nb-NO" altLang="nb-NO"/>
              <a:t>om vagusnervens betydning for stress til folket i 2024</a:t>
            </a:r>
          </a:p>
        </p:txBody>
      </p:sp>
      <p:sp>
        <p:nvSpPr>
          <p:cNvPr id="31749" name="Plassholder for bunntekst 4">
            <a:extLst>
              <a:ext uri="{FF2B5EF4-FFF2-40B4-BE49-F238E27FC236}">
                <a16:creationId xmlns:a16="http://schemas.microsoft.com/office/drawing/2014/main" id="{3DC4A89A-A263-6768-0D54-B418C8EA97C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nb-NO" altLang="nb-NO" sz="1100"/>
              <a:t>Menneskelig nær – faglig sterk</a:t>
            </a:r>
          </a:p>
        </p:txBody>
      </p:sp>
      <p:sp>
        <p:nvSpPr>
          <p:cNvPr id="31751" name="TekstSylinder 9">
            <a:extLst>
              <a:ext uri="{FF2B5EF4-FFF2-40B4-BE49-F238E27FC236}">
                <a16:creationId xmlns:a16="http://schemas.microsoft.com/office/drawing/2014/main" id="{2D064485-3F05-08C1-9344-BF34346D5CFB}"/>
              </a:ext>
            </a:extLst>
          </p:cNvPr>
          <p:cNvSpPr txBox="1">
            <a:spLocks noChangeArrowheads="1"/>
          </p:cNvSpPr>
          <p:nvPr/>
        </p:nvSpPr>
        <p:spPr bwMode="auto">
          <a:xfrm flipV="1">
            <a:off x="811213" y="2618839"/>
            <a:ext cx="692065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nb-NO" altLang="nb-NO"/>
              <a:t>nøkkelrolle i kroppens stressresponssystem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altLang="nb-NO"/>
              <a:t>en del av det parasympatiske nervesystemet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altLang="nb-NO"/>
              <a:t>hovedfunksjon er å modulere hjertefrekvens, fordøyelse og inflammatoriske responser.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50FC76C-0059-0F4D-EDC1-8B5E39AB5E4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16EA3DC9-2114-0163-006E-89912413309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tel 1">
            <a:extLst>
              <a:ext uri="{FF2B5EF4-FFF2-40B4-BE49-F238E27FC236}">
                <a16:creationId xmlns:a16="http://schemas.microsoft.com/office/drawing/2014/main" id="{726FEB60-6AA7-FBBB-9A9D-9DE1440D08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/>
              <a:t>Studie om hva barn og deres foreldre ønsker av hjelp</a:t>
            </a:r>
            <a:br>
              <a:rPr lang="nb-NO" altLang="nb-NO"/>
            </a:br>
            <a:endParaRPr lang="nb-NO" altLang="nb-NO"/>
          </a:p>
        </p:txBody>
      </p:sp>
      <p:pic>
        <p:nvPicPr>
          <p:cNvPr id="8195" name="Plassholder for innhold 5">
            <a:extLst>
              <a:ext uri="{FF2B5EF4-FFF2-40B4-BE49-F238E27FC236}">
                <a16:creationId xmlns:a16="http://schemas.microsoft.com/office/drawing/2014/main" id="{8F866B95-53A6-F534-CDDC-6FB2DF51C05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5963" y="1341438"/>
            <a:ext cx="1728787" cy="2441575"/>
          </a:xfrm>
        </p:spPr>
      </p:pic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8126664-E54A-0383-5F0C-2CA291791D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19475" y="1341438"/>
            <a:ext cx="5037138" cy="4754562"/>
          </a:xfrm>
        </p:spPr>
        <p:txBody>
          <a:bodyPr/>
          <a:lstStyle/>
          <a:p>
            <a:pPr marL="0" indent="0">
              <a:lnSpc>
                <a:spcPct val="110000"/>
              </a:lnSpc>
              <a:buClr>
                <a:srgbClr val="F0F524"/>
              </a:buClr>
              <a:buFontTx/>
              <a:buNone/>
              <a:defRPr/>
            </a:pPr>
            <a:r>
              <a:rPr lang="nb-NO" sz="2000" b="1" dirty="0"/>
              <a:t>534 familier med barn 0-18 år </a:t>
            </a:r>
          </a:p>
          <a:p>
            <a:pPr marL="0" indent="0">
              <a:lnSpc>
                <a:spcPct val="110000"/>
              </a:lnSpc>
              <a:buClr>
                <a:srgbClr val="F0F524"/>
              </a:buClr>
              <a:buFontTx/>
              <a:buNone/>
              <a:defRPr/>
            </a:pPr>
            <a:r>
              <a:rPr lang="nb-NO" sz="2000" b="1" dirty="0"/>
              <a:t>fra fem helseforetak</a:t>
            </a:r>
          </a:p>
          <a:p>
            <a:pPr>
              <a:lnSpc>
                <a:spcPct val="110000"/>
              </a:lnSpc>
              <a:buClr>
                <a:srgbClr val="F0F524"/>
              </a:buClr>
              <a:defRPr/>
            </a:pPr>
            <a:r>
              <a:rPr lang="nb-NO" sz="2000" dirty="0"/>
              <a:t>Rekruttert gjennom syk forelder under behandling i spesialisthelsetjenesten</a:t>
            </a:r>
          </a:p>
          <a:p>
            <a:pPr>
              <a:lnSpc>
                <a:spcPct val="110000"/>
              </a:lnSpc>
              <a:buClr>
                <a:srgbClr val="F0F524"/>
              </a:buClr>
              <a:defRPr/>
            </a:pPr>
            <a:r>
              <a:rPr lang="nb-NO" sz="2000" dirty="0"/>
              <a:t>Intervjuet familiene  i deres eget hjem  - over to år 2013-2015</a:t>
            </a:r>
            <a:endParaRPr lang="en-GB" sz="2000" dirty="0"/>
          </a:p>
          <a:p>
            <a:pPr marL="0" indent="0">
              <a:lnSpc>
                <a:spcPct val="110000"/>
              </a:lnSpc>
              <a:buFontTx/>
              <a:buNone/>
              <a:defRPr/>
            </a:pPr>
            <a:r>
              <a:rPr lang="en-GB" sz="2000" b="1" dirty="0" err="1"/>
              <a:t>Oppfølgningsstudie</a:t>
            </a:r>
            <a:r>
              <a:rPr lang="en-GB" sz="2000" b="1" dirty="0"/>
              <a:t> 1.5 </a:t>
            </a:r>
            <a:r>
              <a:rPr lang="en-GB" sz="2000" b="1" dirty="0" err="1"/>
              <a:t>år</a:t>
            </a:r>
            <a:r>
              <a:rPr lang="en-GB" sz="2000" b="1" dirty="0"/>
              <a:t> </a:t>
            </a:r>
            <a:r>
              <a:rPr lang="en-GB" sz="2000" b="1" dirty="0" err="1"/>
              <a:t>senere</a:t>
            </a:r>
            <a:endParaRPr lang="en-GB" sz="2000" b="1" dirty="0"/>
          </a:p>
          <a:p>
            <a:pPr marL="0" indent="0">
              <a:buFontTx/>
              <a:buNone/>
              <a:defRPr/>
            </a:pPr>
            <a:endParaRPr lang="nb-NO" dirty="0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7CDA7648-48DC-BC45-F83F-5615A3F34BB0}"/>
              </a:ext>
            </a:extLst>
          </p:cNvPr>
          <p:cNvSpPr txBox="1"/>
          <p:nvPr/>
        </p:nvSpPr>
        <p:spPr>
          <a:xfrm>
            <a:off x="719629" y="4502292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3"/>
              </a:rPr>
              <a:t>BSP_5_HS</a:t>
            </a: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tel 1">
            <a:extLst>
              <a:ext uri="{FF2B5EF4-FFF2-40B4-BE49-F238E27FC236}">
                <a16:creationId xmlns:a16="http://schemas.microsoft.com/office/drawing/2014/main" id="{1BE35FEC-F883-6AA8-1C6A-8F3AA6F4D0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/>
              <a:t>Nasjonal litteratur om vagusnervens og stressredusksjon i 2024</a:t>
            </a:r>
            <a:br>
              <a:rPr lang="nb-NO" altLang="nb-NO" sz="1800" b="0" i="1"/>
            </a:br>
            <a:r>
              <a:rPr lang="nb-NO" altLang="nb-NO" sz="1800" b="0" i="1"/>
              <a:t>GPT UiO:</a:t>
            </a:r>
            <a:br>
              <a:rPr lang="nb-NO" altLang="nb-NO" sz="1800" b="0" i="1"/>
            </a:br>
            <a:r>
              <a:rPr lang="nb-NO" altLang="nb-NO" sz="1800" b="0" i="1"/>
              <a:t>«Beskriv forskningsbaserte tiltak på individnivå for redusere kronisk stress med kilder»</a:t>
            </a:r>
          </a:p>
        </p:txBody>
      </p:sp>
      <p:sp>
        <p:nvSpPr>
          <p:cNvPr id="32771" name="Plassholder for innhold 2">
            <a:extLst>
              <a:ext uri="{FF2B5EF4-FFF2-40B4-BE49-F238E27FC236}">
                <a16:creationId xmlns:a16="http://schemas.microsoft.com/office/drawing/2014/main" id="{154A30C7-93C5-2A9D-5128-57B5765D97EF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23850" y="2663832"/>
            <a:ext cx="8038580" cy="3432168"/>
          </a:xfrm>
        </p:spPr>
        <p:txBody>
          <a:bodyPr/>
          <a:lstStyle/>
          <a:p>
            <a:r>
              <a:rPr lang="nb-NO" altLang="nb-NO" sz="1800" b="1"/>
              <a:t>Mindfulness-baserte </a:t>
            </a:r>
            <a:r>
              <a:rPr lang="nb-NO" altLang="nb-NO" sz="1800"/>
              <a:t>stressreduksjonsprogrammer har vist betydelig reduksjon av kronisk stress-fysiologiske og psykologiske symptomer (Chiesa &amp; Serretti, 2009).</a:t>
            </a:r>
          </a:p>
          <a:p>
            <a:r>
              <a:rPr lang="nb-NO" altLang="nb-NO" sz="1800" b="1"/>
              <a:t>Fysisk aktivitet: </a:t>
            </a:r>
            <a:r>
              <a:rPr lang="nb-NO" altLang="nb-NO" sz="1800"/>
              <a:t>Regelmessig moderat fysisk aktivitet har en dokumentert effekt på å redusere stressnivåer (Salmon, 2001). </a:t>
            </a:r>
          </a:p>
          <a:p>
            <a:r>
              <a:rPr lang="nb-NO" altLang="nb-NO" sz="1800" b="1"/>
              <a:t>Sosial støtte: </a:t>
            </a:r>
            <a:r>
              <a:rPr lang="nb-NO" altLang="nb-NO" sz="1800"/>
              <a:t>kan gi emosjonell trygghet og redusere fysiologiske responsene på stress (Cohen &amp; Wills, 1985). </a:t>
            </a:r>
          </a:p>
          <a:p>
            <a:r>
              <a:rPr lang="nb-NO" altLang="nb-NO" sz="1800" b="1"/>
              <a:t>Puste- og avslapningsteknikker: </a:t>
            </a:r>
            <a:r>
              <a:rPr lang="nb-NO" altLang="nb-NO" sz="1800"/>
              <a:t>Dype pusteteknikker og progresiv muskelavspenning kan redusere kroppens stressrespons. (McCallie, Blum, &amp; Hood, 2006).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91FC4B3-D7EF-A548-24F5-2B2F68412A9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tel 1">
            <a:extLst>
              <a:ext uri="{FF2B5EF4-FFF2-40B4-BE49-F238E27FC236}">
                <a16:creationId xmlns:a16="http://schemas.microsoft.com/office/drawing/2014/main" id="{518A9BC9-3305-D638-6F37-0284B0B81A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/>
              <a:t>Vagusnerven - reduksjon av stress, fremme helse og livskvalitet</a:t>
            </a:r>
            <a:br>
              <a:rPr lang="nb-NO" altLang="nb-NO"/>
            </a:br>
            <a:r>
              <a:rPr lang="nb-NO" altLang="nb-NO" sz="1400" b="0"/>
              <a:t>GPT UIO: </a:t>
            </a:r>
            <a:r>
              <a:rPr lang="nb-NO" altLang="nb-NO" sz="1400" b="0" i="1"/>
              <a:t>Hva er viktig forskningsbasert kunnskap om Vagusnerven for å redusere stress, inkluder kilder</a:t>
            </a:r>
          </a:p>
        </p:txBody>
      </p:sp>
      <p:sp>
        <p:nvSpPr>
          <p:cNvPr id="40963" name="Plassholder for innhold 2">
            <a:extLst>
              <a:ext uri="{FF2B5EF4-FFF2-40B4-BE49-F238E27FC236}">
                <a16:creationId xmlns:a16="http://schemas.microsoft.com/office/drawing/2014/main" id="{31EC8B10-EE9C-9D26-9947-47411E98A22F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23850" y="2920110"/>
            <a:ext cx="7587531" cy="317589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nb-NO" altLang="nb-NO" sz="2000" dirty="0"/>
          </a:p>
          <a:p>
            <a:pPr marL="0" indent="0">
              <a:buFontTx/>
              <a:buNone/>
              <a:defRPr/>
            </a:pPr>
            <a:r>
              <a:rPr lang="nb-NO" altLang="nb-NO" sz="2000" b="1" dirty="0"/>
              <a:t>Kunnskap og forståelse om </a:t>
            </a:r>
            <a:r>
              <a:rPr lang="nb-NO" altLang="nb-NO" sz="2000" b="1" dirty="0" err="1"/>
              <a:t>vagusnerven</a:t>
            </a:r>
            <a:r>
              <a:rPr lang="nb-NO" altLang="nb-NO" sz="2000" b="1" dirty="0"/>
              <a:t> rolle i stressresponsen</a:t>
            </a:r>
          </a:p>
          <a:p>
            <a:pPr marL="188595" indent="-188595">
              <a:defRPr/>
            </a:pPr>
            <a:r>
              <a:rPr lang="nb-NO" altLang="nb-NO" sz="2000" dirty="0"/>
              <a:t>Kan gi barn og unge effektive strategier for stressreduksjon </a:t>
            </a:r>
            <a:endParaRPr lang="nb-NO" altLang="nb-NO" sz="2000" dirty="0">
              <a:cs typeface="Calibri" pitchFamily="34" charset="0"/>
            </a:endParaRPr>
          </a:p>
          <a:p>
            <a:pPr marL="188595" indent="-188595">
              <a:defRPr/>
            </a:pPr>
            <a:r>
              <a:rPr lang="nb-NO" altLang="nb-NO" sz="2000" dirty="0"/>
              <a:t>Bidra til å ivareta barn og unges generelle helse og livskvalitet gjennom livsløpet</a:t>
            </a:r>
            <a:endParaRPr lang="nb-NO" altLang="nb-NO" sz="2000" dirty="0">
              <a:cs typeface="Calibri" pitchFamily="34" charset="0"/>
            </a:endParaRPr>
          </a:p>
          <a:p>
            <a:pPr marL="188595" indent="-188595">
              <a:defRPr/>
            </a:pPr>
            <a:endParaRPr lang="nb-NO" altLang="nb-NO" sz="2000" dirty="0">
              <a:cs typeface="Calibri"/>
            </a:endParaRPr>
          </a:p>
          <a:p>
            <a:pPr marL="188595" indent="-188595">
              <a:defRPr/>
            </a:pPr>
            <a:r>
              <a:rPr lang="nb-NO" sz="2400" dirty="0">
                <a:latin typeface="Calibri"/>
                <a:cs typeface="Calibri"/>
              </a:rPr>
              <a:t>Motstand mot det nye stressparadigme </a:t>
            </a:r>
            <a:br>
              <a:rPr lang="nb-NO" sz="2400" dirty="0">
                <a:cs typeface="Calibri"/>
              </a:rPr>
            </a:br>
            <a:r>
              <a:rPr lang="nb-NO" sz="2400" dirty="0">
                <a:latin typeface="Calibri"/>
                <a:cs typeface="Calibri"/>
              </a:rPr>
              <a:t>«eget valg å bli syk av stress»</a:t>
            </a:r>
            <a:endParaRPr lang="nb-NO" altLang="nb-NO" sz="2000" dirty="0">
              <a:latin typeface="Calibri"/>
              <a:cs typeface="Calibri"/>
            </a:endParaRPr>
          </a:p>
        </p:txBody>
      </p:sp>
      <p:sp>
        <p:nvSpPr>
          <p:cNvPr id="33796" name="Plassholder for bunntekst 4">
            <a:extLst>
              <a:ext uri="{FF2B5EF4-FFF2-40B4-BE49-F238E27FC236}">
                <a16:creationId xmlns:a16="http://schemas.microsoft.com/office/drawing/2014/main" id="{EEB79F91-D225-21D8-EA53-4B33C10DD1B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nb-NO" altLang="nb-NO" sz="1100"/>
              <a:t>Menneskelig nær – faglig sterk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tel 1">
            <a:extLst>
              <a:ext uri="{FF2B5EF4-FFF2-40B4-BE49-F238E27FC236}">
                <a16:creationId xmlns:a16="http://schemas.microsoft.com/office/drawing/2014/main" id="{41A60708-BCB2-B8EA-C598-9E3ED3F2AD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/>
              <a:t>Oppsummert – hva trengs for mestring av sykdom i hjemmet?</a:t>
            </a:r>
            <a:br>
              <a:rPr lang="nb-NO" altLang="nb-NO"/>
            </a:br>
            <a:br>
              <a:rPr lang="nb-NO" altLang="nb-NO"/>
            </a:br>
            <a:r>
              <a:rPr lang="nb-NO" altLang="nb-NO"/>
              <a:t>Tiltak som kan fremme stressreduksjon:</a:t>
            </a:r>
          </a:p>
        </p:txBody>
      </p:sp>
      <p:sp>
        <p:nvSpPr>
          <p:cNvPr id="43015" name="Plassholder for innhold 16">
            <a:extLst>
              <a:ext uri="{FF2B5EF4-FFF2-40B4-BE49-F238E27FC236}">
                <a16:creationId xmlns:a16="http://schemas.microsoft.com/office/drawing/2014/main" id="{9E242559-6CFC-F950-64CD-51BD09331E7C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39135" y="1504950"/>
            <a:ext cx="7672400" cy="4754563"/>
          </a:xfrm>
        </p:spPr>
        <p:txBody>
          <a:bodyPr/>
          <a:lstStyle/>
          <a:p>
            <a:pPr>
              <a:defRPr/>
            </a:pPr>
            <a:r>
              <a:rPr lang="nb-NO" altLang="nb-NO" sz="2000" b="1" dirty="0"/>
              <a:t>Kompenserende tiltak for stressreduksjon</a:t>
            </a:r>
          </a:p>
          <a:p>
            <a:pPr lvl="1">
              <a:defRPr/>
            </a:pPr>
            <a:r>
              <a:rPr lang="nb-NO" altLang="nb-NO" sz="2000" dirty="0"/>
              <a:t>En beredskapsplan – å være forberedt på akutt stress gjør en forskjell</a:t>
            </a:r>
          </a:p>
          <a:p>
            <a:pPr lvl="1">
              <a:defRPr/>
            </a:pPr>
            <a:r>
              <a:rPr lang="nb-NO" altLang="nb-NO" sz="2000" dirty="0"/>
              <a:t>Familievikar for </a:t>
            </a:r>
          </a:p>
          <a:p>
            <a:pPr lvl="2">
              <a:defRPr/>
            </a:pPr>
            <a:r>
              <a:rPr lang="nb-NO" altLang="nb-NO" sz="1600" dirty="0"/>
              <a:t>sosial støtte</a:t>
            </a:r>
          </a:p>
          <a:p>
            <a:pPr lvl="2">
              <a:defRPr/>
            </a:pPr>
            <a:r>
              <a:rPr lang="nb-NO" altLang="nb-NO" sz="1600" dirty="0"/>
              <a:t>praktisk avlastning </a:t>
            </a:r>
          </a:p>
          <a:p>
            <a:pPr lvl="2">
              <a:defRPr/>
            </a:pPr>
            <a:r>
              <a:rPr lang="nb-NO" altLang="nb-NO" sz="1600" dirty="0"/>
              <a:t>balansering av krav opp mot familiens og barnas ressurser</a:t>
            </a:r>
          </a:p>
          <a:p>
            <a:pPr lvl="1">
              <a:defRPr/>
            </a:pPr>
            <a:r>
              <a:rPr lang="nb-NO" altLang="nb-NO" sz="2000" dirty="0"/>
              <a:t>Tilrettelegging i skole</a:t>
            </a:r>
          </a:p>
          <a:p>
            <a:pPr marL="379413" lvl="1" indent="0">
              <a:buFontTx/>
              <a:buNone/>
              <a:defRPr/>
            </a:pPr>
            <a:endParaRPr lang="nb-NO" altLang="nb-NO" sz="800" dirty="0"/>
          </a:p>
          <a:p>
            <a:pPr>
              <a:defRPr/>
            </a:pPr>
            <a:r>
              <a:rPr lang="nb-NO" altLang="nb-NO" sz="2000" b="1" dirty="0"/>
              <a:t>Hjelp til selvhjelp – en stress PT</a:t>
            </a:r>
          </a:p>
          <a:p>
            <a:pPr lvl="1">
              <a:defRPr/>
            </a:pPr>
            <a:r>
              <a:rPr lang="nb-NO" altLang="nb-NO" sz="2000" dirty="0"/>
              <a:t>Kunnskap om fysiologisk stress</a:t>
            </a:r>
          </a:p>
          <a:p>
            <a:pPr lvl="1">
              <a:defRPr/>
            </a:pPr>
            <a:r>
              <a:rPr lang="nb-NO" altLang="nb-NO" sz="2000" dirty="0"/>
              <a:t>Stresshåndteringsguide</a:t>
            </a:r>
          </a:p>
          <a:p>
            <a:pPr lvl="1">
              <a:defRPr/>
            </a:pPr>
            <a:r>
              <a:rPr lang="nb-NO" altLang="nb-NO" sz="2000" dirty="0"/>
              <a:t>Et supplement til kompenserende tiltak </a:t>
            </a:r>
          </a:p>
          <a:p>
            <a:pPr marL="379413" lvl="1" indent="0">
              <a:buFontTx/>
              <a:buNone/>
              <a:defRPr/>
            </a:pPr>
            <a:r>
              <a:rPr lang="nb-NO" altLang="nb-NO" sz="2000" dirty="0"/>
              <a:t>  </a:t>
            </a:r>
            <a:r>
              <a:rPr lang="nb-NO" altLang="nb-NO" sz="2000" b="1" dirty="0"/>
              <a:t>ikke en erstatning  </a:t>
            </a:r>
          </a:p>
          <a:p>
            <a:pPr>
              <a:defRPr/>
            </a:pPr>
            <a:endParaRPr lang="nb-NO" alt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090250F-1594-D67A-ADED-A29C3A75C23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tel 1">
            <a:extLst>
              <a:ext uri="{FF2B5EF4-FFF2-40B4-BE49-F238E27FC236}">
                <a16:creationId xmlns:a16="http://schemas.microsoft.com/office/drawing/2014/main" id="{DAC096DC-006B-C3A0-4E52-AE75EEF105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/>
              <a:t>Doktorgrad om hva barna bidrar med i hjemmet, hvordan de opplever stress og livskvalitet ved å bidra inn i familien</a:t>
            </a:r>
          </a:p>
        </p:txBody>
      </p:sp>
      <p:pic>
        <p:nvPicPr>
          <p:cNvPr id="9219" name="Plassholder for innhold 5">
            <a:extLst>
              <a:ext uri="{FF2B5EF4-FFF2-40B4-BE49-F238E27FC236}">
                <a16:creationId xmlns:a16="http://schemas.microsoft.com/office/drawing/2014/main" id="{A5A5AC7E-C2FC-ED2C-ACA0-A6C7000B14E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1275" y="1560513"/>
            <a:ext cx="3990975" cy="2474912"/>
          </a:xfrm>
        </p:spPr>
      </p:pic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F8ABFCE-BD94-CD80-2569-314B9D8AC0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79613" y="1085850"/>
            <a:ext cx="6477000" cy="7313613"/>
          </a:xfrm>
        </p:spPr>
        <p:txBody>
          <a:bodyPr/>
          <a:lstStyle/>
          <a:p>
            <a:pPr marL="0" indent="0">
              <a:lnSpc>
                <a:spcPct val="110000"/>
              </a:lnSpc>
              <a:buClr>
                <a:srgbClr val="F0F524"/>
              </a:buClr>
              <a:buFontTx/>
              <a:buNone/>
              <a:defRPr/>
            </a:pPr>
            <a:endParaRPr lang="en-GB" sz="2000" b="1" dirty="0"/>
          </a:p>
          <a:p>
            <a:pPr marL="0" indent="0">
              <a:lnSpc>
                <a:spcPct val="110000"/>
              </a:lnSpc>
              <a:buClr>
                <a:srgbClr val="F0F524"/>
              </a:buClr>
              <a:buFontTx/>
              <a:buNone/>
              <a:defRPr/>
            </a:pPr>
            <a:endParaRPr lang="en-GB" sz="2000" b="1" dirty="0"/>
          </a:p>
          <a:p>
            <a:pPr marL="0" indent="0">
              <a:lnSpc>
                <a:spcPct val="110000"/>
              </a:lnSpc>
              <a:buClr>
                <a:srgbClr val="F0F524"/>
              </a:buClr>
              <a:buFontTx/>
              <a:buNone/>
              <a:defRPr/>
            </a:pPr>
            <a:endParaRPr lang="en-GB" sz="2000" b="1" dirty="0"/>
          </a:p>
          <a:p>
            <a:pPr marL="0" indent="0">
              <a:lnSpc>
                <a:spcPct val="110000"/>
              </a:lnSpc>
              <a:buClr>
                <a:srgbClr val="F0F524"/>
              </a:buClr>
              <a:buFontTx/>
              <a:buNone/>
              <a:defRPr/>
            </a:pPr>
            <a:endParaRPr lang="en-GB" sz="2000" b="1" dirty="0"/>
          </a:p>
          <a:p>
            <a:pPr marL="0" indent="0">
              <a:lnSpc>
                <a:spcPct val="110000"/>
              </a:lnSpc>
              <a:buClr>
                <a:srgbClr val="F0F524"/>
              </a:buClr>
              <a:buFontTx/>
              <a:buNone/>
              <a:defRPr/>
            </a:pPr>
            <a:endParaRPr lang="en-GB" sz="2000" b="1" dirty="0"/>
          </a:p>
          <a:p>
            <a:pPr marL="0" indent="0">
              <a:lnSpc>
                <a:spcPct val="110000"/>
              </a:lnSpc>
              <a:buClr>
                <a:srgbClr val="F0F524"/>
              </a:buClr>
              <a:buFontTx/>
              <a:buNone/>
              <a:defRPr/>
            </a:pPr>
            <a:endParaRPr lang="en-GB" sz="2000" b="1" dirty="0"/>
          </a:p>
          <a:p>
            <a:pPr marL="0" indent="0">
              <a:lnSpc>
                <a:spcPct val="110000"/>
              </a:lnSpc>
              <a:buClr>
                <a:srgbClr val="F0F524"/>
              </a:buClr>
              <a:buFontTx/>
              <a:buNone/>
              <a:defRPr/>
            </a:pPr>
            <a:endParaRPr lang="en-GB" sz="2000" b="1" dirty="0"/>
          </a:p>
          <a:p>
            <a:pPr marL="0" indent="0">
              <a:lnSpc>
                <a:spcPct val="110000"/>
              </a:lnSpc>
              <a:buClr>
                <a:srgbClr val="F0F524"/>
              </a:buClr>
              <a:buFontTx/>
              <a:buNone/>
              <a:defRPr/>
            </a:pPr>
            <a:endParaRPr lang="en-GB" sz="2000" b="1" dirty="0"/>
          </a:p>
          <a:p>
            <a:pPr marL="0" indent="0">
              <a:lnSpc>
                <a:spcPct val="110000"/>
              </a:lnSpc>
              <a:buClr>
                <a:srgbClr val="F0F524"/>
              </a:buClr>
              <a:buFontTx/>
              <a:buNone/>
              <a:defRPr/>
            </a:pPr>
            <a:r>
              <a:rPr lang="en-GB" sz="2000" b="1" dirty="0"/>
              <a:t>246 barn </a:t>
            </a:r>
            <a:r>
              <a:rPr lang="en-GB" sz="2000" b="1" dirty="0" err="1"/>
              <a:t>mellom</a:t>
            </a:r>
            <a:r>
              <a:rPr lang="en-GB" sz="2000" b="1" dirty="0"/>
              <a:t> 8-18 </a:t>
            </a:r>
            <a:r>
              <a:rPr lang="en-GB" sz="2000" b="1" dirty="0" err="1"/>
              <a:t>år</a:t>
            </a:r>
            <a:r>
              <a:rPr lang="en-GB" sz="2000" b="1" dirty="0"/>
              <a:t> </a:t>
            </a:r>
          </a:p>
          <a:p>
            <a:pPr marL="213995" indent="-213995">
              <a:lnSpc>
                <a:spcPct val="110000"/>
              </a:lnSpc>
              <a:defRPr/>
            </a:pPr>
            <a:r>
              <a:rPr lang="en-GB" sz="2000" dirty="0">
                <a:latin typeface="Calibri"/>
                <a:cs typeface="Calibri"/>
              </a:rPr>
              <a:t>140  </a:t>
            </a:r>
            <a:r>
              <a:rPr lang="en-GB" sz="2000" err="1">
                <a:latin typeface="Calibri"/>
                <a:cs typeface="Calibri"/>
              </a:rPr>
              <a:t>forelder</a:t>
            </a:r>
            <a:r>
              <a:rPr lang="en-GB" sz="2000" dirty="0">
                <a:latin typeface="Calibri"/>
                <a:cs typeface="Calibri"/>
              </a:rPr>
              <a:t> med </a:t>
            </a:r>
            <a:r>
              <a:rPr lang="en-GB" sz="2000" err="1">
                <a:latin typeface="Calibri"/>
                <a:cs typeface="Calibri"/>
              </a:rPr>
              <a:t>kreft</a:t>
            </a:r>
            <a:r>
              <a:rPr lang="en-GB" sz="2000" dirty="0">
                <a:latin typeface="Calibri"/>
                <a:cs typeface="Calibri"/>
              </a:rPr>
              <a:t> </a:t>
            </a:r>
            <a:r>
              <a:rPr lang="en-GB" sz="2000" err="1">
                <a:latin typeface="Calibri"/>
                <a:cs typeface="Calibri"/>
              </a:rPr>
              <a:t>eller</a:t>
            </a:r>
            <a:r>
              <a:rPr lang="en-GB" sz="2000" dirty="0">
                <a:latin typeface="Calibri"/>
                <a:cs typeface="Calibri"/>
              </a:rPr>
              <a:t> </a:t>
            </a:r>
            <a:r>
              <a:rPr lang="en-GB" sz="2000" err="1">
                <a:latin typeface="Calibri"/>
                <a:cs typeface="Calibri"/>
              </a:rPr>
              <a:t>nevrologisk</a:t>
            </a:r>
            <a:r>
              <a:rPr lang="en-GB" sz="2000" dirty="0">
                <a:latin typeface="Calibri"/>
                <a:cs typeface="Calibri"/>
              </a:rPr>
              <a:t> </a:t>
            </a:r>
            <a:r>
              <a:rPr lang="en-GB" sz="2000" err="1">
                <a:latin typeface="Calibri"/>
                <a:cs typeface="Calibri"/>
              </a:rPr>
              <a:t>sykdom</a:t>
            </a:r>
            <a:r>
              <a:rPr lang="en-GB" sz="2000" dirty="0">
                <a:latin typeface="Calibri"/>
                <a:cs typeface="Calibri"/>
              </a:rPr>
              <a:t> (m = 4 </a:t>
            </a:r>
            <a:r>
              <a:rPr lang="en-GB" sz="2000" err="1">
                <a:latin typeface="Calibri"/>
                <a:cs typeface="Calibri"/>
              </a:rPr>
              <a:t>år</a:t>
            </a:r>
            <a:r>
              <a:rPr lang="en-GB" sz="2000" dirty="0">
                <a:latin typeface="Calibri"/>
                <a:cs typeface="Calibri"/>
              </a:rPr>
              <a:t>)</a:t>
            </a:r>
            <a:endParaRPr lang="en-GB" sz="2000" dirty="0">
              <a:cs typeface="Calibri" pitchFamily="34" charset="0"/>
            </a:endParaRPr>
          </a:p>
          <a:p>
            <a:pPr marL="213995" indent="-213995">
              <a:lnSpc>
                <a:spcPct val="110000"/>
              </a:lnSpc>
              <a:defRPr/>
            </a:pPr>
            <a:r>
              <a:rPr lang="en-GB" sz="2000" dirty="0">
                <a:latin typeface="Calibri"/>
                <a:cs typeface="Calibri"/>
              </a:rPr>
              <a:t>76  </a:t>
            </a:r>
            <a:r>
              <a:rPr lang="en-GB" sz="2000" err="1">
                <a:latin typeface="Calibri"/>
                <a:cs typeface="Calibri"/>
              </a:rPr>
              <a:t>foreldre</a:t>
            </a:r>
            <a:r>
              <a:rPr lang="en-GB" sz="2000" dirty="0">
                <a:latin typeface="Calibri"/>
                <a:cs typeface="Calibri"/>
              </a:rPr>
              <a:t> med </a:t>
            </a:r>
            <a:r>
              <a:rPr lang="en-GB" sz="2000" err="1">
                <a:latin typeface="Calibri"/>
                <a:cs typeface="Calibri"/>
              </a:rPr>
              <a:t>psykisk</a:t>
            </a:r>
            <a:r>
              <a:rPr lang="en-GB" sz="2000" dirty="0">
                <a:latin typeface="Calibri"/>
                <a:cs typeface="Calibri"/>
              </a:rPr>
              <a:t> </a:t>
            </a:r>
            <a:r>
              <a:rPr lang="en-GB" sz="2000" err="1">
                <a:latin typeface="Calibri"/>
                <a:cs typeface="Calibri"/>
              </a:rPr>
              <a:t>lidelse</a:t>
            </a:r>
            <a:r>
              <a:rPr lang="en-GB" sz="2000" dirty="0">
                <a:latin typeface="Calibri"/>
                <a:cs typeface="Calibri"/>
              </a:rPr>
              <a:t> (m = 10 </a:t>
            </a:r>
            <a:r>
              <a:rPr lang="en-GB" sz="2000" err="1">
                <a:latin typeface="Calibri"/>
                <a:cs typeface="Calibri"/>
              </a:rPr>
              <a:t>år</a:t>
            </a:r>
            <a:r>
              <a:rPr lang="en-GB" sz="2000" dirty="0">
                <a:latin typeface="Calibri"/>
                <a:cs typeface="Calibri"/>
              </a:rPr>
              <a:t>)</a:t>
            </a:r>
            <a:endParaRPr lang="en-GB" sz="2000" dirty="0">
              <a:cs typeface="Calibri" pitchFamily="34" charset="0"/>
            </a:endParaRPr>
          </a:p>
          <a:p>
            <a:pPr marL="213995" indent="-213995">
              <a:lnSpc>
                <a:spcPct val="110000"/>
              </a:lnSpc>
              <a:defRPr/>
            </a:pPr>
            <a:r>
              <a:rPr lang="en-GB" sz="2000" dirty="0">
                <a:latin typeface="Calibri"/>
                <a:cs typeface="Calibri"/>
              </a:rPr>
              <a:t>30  </a:t>
            </a:r>
            <a:r>
              <a:rPr lang="en-GB" sz="2000" err="1">
                <a:latin typeface="Calibri"/>
                <a:cs typeface="Calibri"/>
              </a:rPr>
              <a:t>forelder</a:t>
            </a:r>
            <a:r>
              <a:rPr lang="en-GB" sz="2000" dirty="0">
                <a:latin typeface="Calibri"/>
                <a:cs typeface="Calibri"/>
              </a:rPr>
              <a:t> med </a:t>
            </a:r>
            <a:r>
              <a:rPr lang="en-GB" sz="2000" err="1">
                <a:latin typeface="Calibri"/>
                <a:cs typeface="Calibri"/>
              </a:rPr>
              <a:t>rusavhengighet</a:t>
            </a:r>
            <a:r>
              <a:rPr lang="en-GB" sz="2000" dirty="0">
                <a:latin typeface="Calibri"/>
                <a:cs typeface="Calibri"/>
              </a:rPr>
              <a:t> (m = 12 </a:t>
            </a:r>
            <a:r>
              <a:rPr lang="en-GB" sz="2000" err="1">
                <a:latin typeface="Calibri"/>
                <a:cs typeface="Calibri"/>
              </a:rPr>
              <a:t>år</a:t>
            </a:r>
            <a:r>
              <a:rPr lang="en-GB" sz="2000" dirty="0">
                <a:latin typeface="Calibri"/>
                <a:cs typeface="Calibri"/>
              </a:rPr>
              <a:t>)</a:t>
            </a:r>
            <a:endParaRPr lang="en-GB" sz="2000" dirty="0">
              <a:cs typeface="Calibri" pitchFamily="34" charset="0"/>
            </a:endParaRPr>
          </a:p>
          <a:p>
            <a:pPr marL="0" indent="0">
              <a:buNone/>
              <a:defRPr/>
            </a:pPr>
            <a:r>
              <a:rPr lang="nb-NO" sz="1200" b="1" dirty="0"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Children affected by parental illness or parental substance abuse: young carers, well-being and quality of life</a:t>
            </a:r>
            <a:endParaRPr lang="nb-NO" sz="1200" b="1">
              <a:latin typeface="Calibri"/>
              <a:cs typeface="Calibri"/>
            </a:endParaRPr>
          </a:p>
        </p:txBody>
      </p:sp>
      <p:sp>
        <p:nvSpPr>
          <p:cNvPr id="9221" name="Plassholder for bunntekst 4">
            <a:extLst>
              <a:ext uri="{FF2B5EF4-FFF2-40B4-BE49-F238E27FC236}">
                <a16:creationId xmlns:a16="http://schemas.microsoft.com/office/drawing/2014/main" id="{26F49E12-4076-48FE-6569-3B5B353E5F5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nb-NO" altLang="nb-NO" sz="1100"/>
              <a:t>Menneskelig nær – faglig sterk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tel 1">
            <a:extLst>
              <a:ext uri="{FF2B5EF4-FFF2-40B4-BE49-F238E27FC236}">
                <a16:creationId xmlns:a16="http://schemas.microsoft.com/office/drawing/2014/main" id="{BB5D1449-76FD-0657-9ED2-C3400F95B6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sz="2200">
                <a:cs typeface="Calibri" panose="020F0502020204030204" pitchFamily="34" charset="0"/>
              </a:rPr>
              <a:t>Barnas situasjon hjemme?</a:t>
            </a:r>
          </a:p>
        </p:txBody>
      </p:sp>
      <p:sp>
        <p:nvSpPr>
          <p:cNvPr id="10244" name="Plassholder for bunntekst 3">
            <a:extLst>
              <a:ext uri="{FF2B5EF4-FFF2-40B4-BE49-F238E27FC236}">
                <a16:creationId xmlns:a16="http://schemas.microsoft.com/office/drawing/2014/main" id="{5B642048-6E80-44A6-B2B7-8F603EE93A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100">
                <a:latin typeface="Arial" panose="020B0604020202020204" pitchFamily="34" charset="0"/>
              </a:rPr>
              <a:t>Menneskelig nær – faglig sterk</a:t>
            </a:r>
          </a:p>
        </p:txBody>
      </p:sp>
      <p:sp>
        <p:nvSpPr>
          <p:cNvPr id="10247" name="TextBox 1">
            <a:extLst>
              <a:ext uri="{FF2B5EF4-FFF2-40B4-BE49-F238E27FC236}">
                <a16:creationId xmlns:a16="http://schemas.microsoft.com/office/drawing/2014/main" id="{D0C8E05E-6A8B-B729-ECA4-29216BCFF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340" y="2003548"/>
            <a:ext cx="7568101" cy="3001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endParaRPr lang="nb-NO" altLang="nb-NO" sz="2400" dirty="0">
              <a:cs typeface="Arial"/>
            </a:endParaRPr>
          </a:p>
          <a:p>
            <a:pPr>
              <a:lnSpc>
                <a:spcPct val="150000"/>
              </a:lnSpc>
            </a:pPr>
            <a:r>
              <a:rPr lang="nb-NO" altLang="nb-NO" sz="2400" dirty="0">
                <a:latin typeface="Arial"/>
                <a:cs typeface="Arial"/>
              </a:rPr>
              <a:t>Kap. 8.4.2 i Multisenterstudien sier:</a:t>
            </a:r>
          </a:p>
          <a:p>
            <a:pPr>
              <a:lnSpc>
                <a:spcPct val="150000"/>
              </a:lnSpc>
            </a:pPr>
            <a:r>
              <a:rPr lang="nb-NO" altLang="nb-NO" sz="2400" dirty="0">
                <a:latin typeface="Arial"/>
                <a:cs typeface="Arial"/>
              </a:rPr>
              <a:t>En tredjedel av barn og unge opplever at de tar for mye ansvar som følge av foreldrenes sykdom – stress</a:t>
            </a:r>
            <a:endParaRPr lang="nb-NO" sz="2400" dirty="0"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nb-NO" altLang="nb-NO" sz="1600" dirty="0">
              <a:cs typeface="Arial"/>
            </a:endParaRPr>
          </a:p>
          <a:p>
            <a:pPr>
              <a:lnSpc>
                <a:spcPct val="150000"/>
              </a:lnSpc>
            </a:pPr>
            <a:r>
              <a:rPr lang="nb-NO" sz="1600" dirty="0">
                <a:cs typeface="Arial"/>
                <a:hlinkClick r:id="rId2"/>
              </a:rPr>
              <a:t>BSP_5_HS</a:t>
            </a:r>
            <a:endParaRPr lang="nb-NO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tel 1">
            <a:extLst>
              <a:ext uri="{FF2B5EF4-FFF2-40B4-BE49-F238E27FC236}">
                <a16:creationId xmlns:a16="http://schemas.microsoft.com/office/drawing/2014/main" id="{A92D6CF4-3046-9066-6B9F-F8865710FE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nb-NO" sz="2200">
                <a:solidFill>
                  <a:schemeClr val="tx1"/>
                </a:solidFill>
                <a:cs typeface="Calibri" panose="020F0502020204030204" pitchFamily="34" charset="0"/>
              </a:rPr>
              <a:t>Hva bidrar barn som pårørende?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F123970-CE7A-46B5-1BB0-EA7ED86F35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5288" y="1125538"/>
            <a:ext cx="3521075" cy="4525962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GB" sz="1600" dirty="0" err="1"/>
              <a:t>Husarbeid</a:t>
            </a:r>
            <a:endParaRPr lang="en-GB" sz="16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endParaRPr lang="en-GB" sz="1600" dirty="0"/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GB" sz="1600" dirty="0" err="1"/>
              <a:t>Husholdningsarbeid</a:t>
            </a:r>
            <a:endParaRPr lang="en-GB" sz="16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endParaRPr lang="en-GB" sz="1600" dirty="0"/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GB" sz="1600" dirty="0" err="1"/>
              <a:t>Økonomisk</a:t>
            </a:r>
            <a:r>
              <a:rPr lang="en-GB" sz="1600" dirty="0"/>
              <a:t> og </a:t>
            </a:r>
            <a:r>
              <a:rPr lang="en-GB" sz="1600" dirty="0" err="1"/>
              <a:t>praktisk</a:t>
            </a:r>
            <a:endParaRPr lang="en-GB" sz="16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endParaRPr lang="en-GB" sz="1600" dirty="0"/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GB" sz="1600" dirty="0" err="1"/>
              <a:t>Omsorg</a:t>
            </a:r>
            <a:r>
              <a:rPr lang="en-GB" sz="1600" dirty="0"/>
              <a:t> for </a:t>
            </a:r>
            <a:r>
              <a:rPr lang="en-GB" sz="1600" dirty="0" err="1"/>
              <a:t>søsken</a:t>
            </a:r>
            <a:endParaRPr lang="en-GB" sz="16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endParaRPr lang="en-GB" sz="1600" dirty="0"/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GB" sz="1600" dirty="0" err="1"/>
              <a:t>Emosjell</a:t>
            </a:r>
            <a:r>
              <a:rPr lang="en-GB" sz="1600" dirty="0"/>
              <a:t> </a:t>
            </a:r>
            <a:r>
              <a:rPr lang="en-GB" sz="1600" dirty="0" err="1"/>
              <a:t>omsorg</a:t>
            </a:r>
            <a:endParaRPr lang="en-GB" sz="16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endParaRPr lang="en-GB" sz="1600" dirty="0"/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GB" sz="1600" dirty="0" err="1"/>
              <a:t>Intimomsorg</a:t>
            </a:r>
            <a:r>
              <a:rPr lang="en-GB" sz="1600" dirty="0"/>
              <a:t>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endParaRPr lang="en-GB" sz="1600" dirty="0"/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GB" sz="1600" dirty="0" err="1"/>
              <a:t>Helsehjelp</a:t>
            </a:r>
            <a:endParaRPr lang="en-GB" sz="16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endParaRPr lang="en-GB" sz="1400" dirty="0"/>
          </a:p>
        </p:txBody>
      </p:sp>
      <p:sp>
        <p:nvSpPr>
          <p:cNvPr id="11268" name="Plassholder for innhold 3">
            <a:extLst>
              <a:ext uri="{FF2B5EF4-FFF2-40B4-BE49-F238E27FC236}">
                <a16:creationId xmlns:a16="http://schemas.microsoft.com/office/drawing/2014/main" id="{865299B1-DCEA-1A0E-0572-F1A185F11078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3203575" y="1125538"/>
            <a:ext cx="4103688" cy="4524375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nb-NO" sz="1600"/>
              <a:t>68 % Tømme oppvaskmaskin 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nb-NO" sz="1600"/>
              <a:t>65 %  Rydde/vaske andre rom enn sitt eget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nb-NO" sz="1600"/>
              <a:t>50 % Handle mat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nb-NO" sz="1600"/>
              <a:t>85 % Flytte eller bære tunge ting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nb-NO" sz="1600"/>
              <a:t>19 % Betale regninger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nb-NO" sz="1600"/>
              <a:t>15 % Jobbe deltid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nb-NO" sz="1600"/>
              <a:t>38 % Passe på søsken alene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nb-NO" sz="1600"/>
              <a:t>19 % Følge søsken til skole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nb-NO" altLang="nb-NO" sz="1600"/>
              <a:t>64 % Holde den syke med selskap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nb-NO" altLang="nb-NO" sz="1600"/>
              <a:t>64 % Passe på at den syke har det bra </a:t>
            </a:r>
            <a:endParaRPr lang="en-GB" altLang="nb-NO" sz="1600"/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nb-NO" sz="1600"/>
              <a:t>15 % Kle av eller på forelder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nb-NO" sz="1600"/>
              <a:t>4-8 % Dusje eller vaske forelder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nb-NO" sz="1600"/>
              <a:t>22 % Passe på at den syke tar medisinene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nb-NO" sz="1600"/>
              <a:t>11 % Følge den syke til lege eller sykehus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tel 1">
            <a:extLst>
              <a:ext uri="{FF2B5EF4-FFF2-40B4-BE49-F238E27FC236}">
                <a16:creationId xmlns:a16="http://schemas.microsoft.com/office/drawing/2014/main" id="{5BAA1EB8-C9DE-6F8D-9B8E-142F9438C8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>
                <a:cs typeface="Calibri" panose="020F0502020204030204" pitchFamily="34" charset="0"/>
              </a:rPr>
              <a:t>            </a:t>
            </a:r>
            <a:r>
              <a:rPr lang="nb-NO" altLang="nb-NO" sz="2200">
                <a:cs typeface="Calibri" panose="020F0502020204030204" pitchFamily="34" charset="0"/>
              </a:rPr>
              <a:t>Positive og negative konsekvenser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155F88B-6DD5-E322-7A1B-8B9C2E028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20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nb-NO" sz="1600" dirty="0"/>
              <a:t>I hovedsak opplever barna det som positivt å hjelpe til</a:t>
            </a:r>
          </a:p>
          <a:p>
            <a:pPr lvl="2">
              <a:lnSpc>
                <a:spcPct val="20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nb-NO" dirty="0"/>
              <a:t>Det føles godt å kunne hjelpe (59 %)</a:t>
            </a:r>
          </a:p>
          <a:p>
            <a:pPr lvl="2">
              <a:lnSpc>
                <a:spcPct val="20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nb-NO" dirty="0"/>
              <a:t>De føler det gjør noe bra (57 %)</a:t>
            </a:r>
          </a:p>
          <a:p>
            <a:pPr lvl="2">
              <a:lnSpc>
                <a:spcPct val="20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nb-NO" dirty="0"/>
              <a:t>At foreldrene deres er stolte av dem (53 %)</a:t>
            </a:r>
          </a:p>
          <a:p>
            <a:pPr lvl="2">
              <a:lnSpc>
                <a:spcPct val="20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nb-NO" dirty="0"/>
              <a:t> At de liker den de er ( 53 %)</a:t>
            </a:r>
          </a:p>
          <a:p>
            <a:pPr lvl="1">
              <a:lnSpc>
                <a:spcPct val="20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nb-NO" sz="1600" b="1" dirty="0"/>
              <a:t> </a:t>
            </a:r>
            <a:r>
              <a:rPr lang="nb-NO" sz="2000" b="1" dirty="0"/>
              <a:t>40 % rapporterer stress som en negativ konsekvens av å bidra </a:t>
            </a:r>
          </a:p>
          <a:p>
            <a:pPr marL="663575" lvl="1" indent="-285750">
              <a:lnSpc>
                <a:spcPct val="20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nb-NO" sz="1600" dirty="0"/>
              <a:t>En tredjedel opplever å måtte gjøre ting som gjør dem opprørt</a:t>
            </a:r>
          </a:p>
          <a:p>
            <a:pPr marL="663575" lvl="1" indent="-285750">
              <a:lnSpc>
                <a:spcPct val="20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nb-NO" sz="1600" dirty="0"/>
              <a:t>En tredjedel tenker hele tiden på det de må gjøre hjemme </a:t>
            </a:r>
          </a:p>
          <a:p>
            <a:pPr marL="663575" lvl="1" indent="-285750">
              <a:lnSpc>
                <a:spcPct val="20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nb-NO" sz="1600" dirty="0"/>
              <a:t>Mange føler seg veldig ensomme (22 %), en tredjedel av barna i psykiatri/rus </a:t>
            </a:r>
          </a:p>
          <a:p>
            <a:pPr>
              <a:defRPr/>
            </a:pPr>
            <a:endParaRPr lang="nb-NO" dirty="0"/>
          </a:p>
        </p:txBody>
      </p:sp>
      <p:sp>
        <p:nvSpPr>
          <p:cNvPr id="12292" name="Plassholder for bunntekst 3">
            <a:extLst>
              <a:ext uri="{FF2B5EF4-FFF2-40B4-BE49-F238E27FC236}">
                <a16:creationId xmlns:a16="http://schemas.microsoft.com/office/drawing/2014/main" id="{666DD3A5-94E4-3A24-460E-FAA63B4AA4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100">
                <a:latin typeface="Arial" panose="020B0604020202020204" pitchFamily="34" charset="0"/>
              </a:rPr>
              <a:t>Menneskelig nær – faglig sterk</a:t>
            </a:r>
          </a:p>
        </p:txBody>
      </p:sp>
      <p:pic>
        <p:nvPicPr>
          <p:cNvPr id="12293" name="Picture 3">
            <a:extLst>
              <a:ext uri="{FF2B5EF4-FFF2-40B4-BE49-F238E27FC236}">
                <a16:creationId xmlns:a16="http://schemas.microsoft.com/office/drawing/2014/main" id="{8DA64DA8-237B-F3CC-C688-25CFFB215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723900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tel 1">
            <a:extLst>
              <a:ext uri="{FF2B5EF4-FFF2-40B4-BE49-F238E27FC236}">
                <a16:creationId xmlns:a16="http://schemas.microsoft.com/office/drawing/2014/main" id="{7BFB9F96-3414-8641-B664-521915B546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altLang="nb-NO" sz="2000" b="0">
                <a:cs typeface="Calibri" panose="020F0502020204030204" pitchFamily="34" charset="0"/>
              </a:rPr>
            </a:br>
            <a:r>
              <a:rPr lang="en-US" altLang="nb-NO">
                <a:cs typeface="Calibri" panose="020F0502020204030204" pitchFamily="34" charset="0"/>
              </a:rPr>
              <a:t>Barn som pårørendes stress i hverdagen  </a:t>
            </a:r>
            <a:br>
              <a:rPr lang="en-US" altLang="nb-NO">
                <a:cs typeface="Calibri" panose="020F0502020204030204" pitchFamily="34" charset="0"/>
              </a:rPr>
            </a:br>
            <a:r>
              <a:rPr lang="en-US" altLang="nb-NO">
                <a:cs typeface="Calibri" panose="020F0502020204030204" pitchFamily="34" charset="0"/>
              </a:rPr>
              <a:t>og råd til andre i samme situasjon</a:t>
            </a:r>
            <a:br>
              <a:rPr lang="en-US" altLang="nb-NO" sz="2000" b="0"/>
            </a:br>
            <a:endParaRPr lang="en-US" altLang="nb-NO" sz="2000" b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CFD1198-738C-AD96-9586-25CDA4E729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850" y="1341438"/>
            <a:ext cx="4319588" cy="4754562"/>
          </a:xfrm>
        </p:spPr>
        <p:txBody>
          <a:bodyPr/>
          <a:lstStyle/>
          <a:p>
            <a:pPr marL="0" indent="-6350">
              <a:buFont typeface="Times" pitchFamily="-32" charset="0"/>
              <a:buNone/>
              <a:defRPr/>
            </a:pPr>
            <a:r>
              <a:rPr lang="en-US" sz="1400" b="1" dirty="0" err="1"/>
              <a:t>Det</a:t>
            </a:r>
            <a:r>
              <a:rPr lang="en-US" sz="1400" b="1" dirty="0"/>
              <a:t> </a:t>
            </a:r>
            <a:r>
              <a:rPr lang="en-US" sz="1400" b="1" dirty="0" err="1"/>
              <a:t>vanskeligste</a:t>
            </a:r>
            <a:endParaRPr lang="en-US" sz="1400" b="1" dirty="0"/>
          </a:p>
          <a:p>
            <a:pPr marL="336550" indent="-342900">
              <a:lnSpc>
                <a:spcPct val="200000"/>
              </a:lnSpc>
              <a:spcBef>
                <a:spcPts val="0"/>
              </a:spcBef>
              <a:buFont typeface="Times" pitchFamily="-32" charset="0"/>
              <a:buAutoNum type="arabicParenR"/>
              <a:defRPr/>
            </a:pPr>
            <a:r>
              <a:rPr lang="nb-NO" sz="1400" dirty="0"/>
              <a:t>Å se deres syke forelder lide, forelders manglende kapasitet og tapet av sosiale aktiviteter sammen </a:t>
            </a:r>
          </a:p>
          <a:p>
            <a:pPr marL="336550" indent="-342900">
              <a:lnSpc>
                <a:spcPct val="200000"/>
              </a:lnSpc>
              <a:spcBef>
                <a:spcPts val="0"/>
              </a:spcBef>
              <a:buFont typeface="Times" pitchFamily="-32" charset="0"/>
              <a:buAutoNum type="arabicParenR"/>
              <a:defRPr/>
            </a:pPr>
            <a:r>
              <a:rPr lang="nb-NO" sz="1400" dirty="0"/>
              <a:t>Å hjelpe den syke og i stor grad måtte klare seg selv</a:t>
            </a:r>
          </a:p>
          <a:p>
            <a:pPr marL="336550" indent="-342900">
              <a:lnSpc>
                <a:spcPct val="200000"/>
              </a:lnSpc>
              <a:spcBef>
                <a:spcPts val="0"/>
              </a:spcBef>
              <a:buFont typeface="Times" pitchFamily="-32" charset="0"/>
              <a:buAutoNum type="arabicParenR"/>
              <a:defRPr/>
            </a:pPr>
            <a:r>
              <a:rPr lang="nb-NO" sz="1400" dirty="0"/>
              <a:t>Forelders skiftende humør, fra sliten til sur og sint</a:t>
            </a:r>
          </a:p>
          <a:p>
            <a:pPr marL="336550" indent="-342900">
              <a:lnSpc>
                <a:spcPct val="200000"/>
              </a:lnSpc>
              <a:spcBef>
                <a:spcPts val="0"/>
              </a:spcBef>
              <a:buFont typeface="Times" pitchFamily="-32" charset="0"/>
              <a:buAutoNum type="arabicParenR"/>
              <a:defRPr/>
            </a:pPr>
            <a:r>
              <a:rPr lang="nb-NO" sz="1400" dirty="0"/>
              <a:t>Forelders innleggelser og manglende tilstedeværelse </a:t>
            </a:r>
          </a:p>
          <a:p>
            <a:pPr marL="336550" indent="-342900">
              <a:lnSpc>
                <a:spcPct val="200000"/>
              </a:lnSpc>
              <a:spcBef>
                <a:spcPts val="0"/>
              </a:spcBef>
              <a:buFont typeface="Times" pitchFamily="-32" charset="0"/>
              <a:buAutoNum type="arabicParenR"/>
              <a:defRPr/>
            </a:pPr>
            <a:r>
              <a:rPr lang="nb-NO" sz="1400" dirty="0"/>
              <a:t>Å selv måtte håndtere egne følelser </a:t>
            </a:r>
          </a:p>
          <a:p>
            <a:pPr marL="757237" lvl="2" indent="0">
              <a:buFont typeface="Times" panose="02020603050405020304" pitchFamily="-32" charset="0"/>
              <a:buNone/>
              <a:defRPr/>
            </a:pPr>
            <a:r>
              <a:rPr lang="nb-NO" sz="1400" dirty="0"/>
              <a:t> </a:t>
            </a:r>
            <a:endParaRPr lang="en-US" sz="1400" dirty="0"/>
          </a:p>
          <a:p>
            <a:pPr marL="757237" lvl="2" indent="0">
              <a:buFont typeface="Times" panose="02020603050405020304" pitchFamily="-32" charset="0"/>
              <a:buNone/>
              <a:defRPr/>
            </a:pPr>
            <a:endParaRPr lang="nb-NO" sz="1400" dirty="0"/>
          </a:p>
          <a:p>
            <a:pPr marL="757237" lvl="2" indent="0">
              <a:buFont typeface="Times" panose="02020603050405020304" pitchFamily="-32" charset="0"/>
              <a:buNone/>
              <a:defRPr/>
            </a:pPr>
            <a:endParaRPr lang="nb-NO" sz="1400" dirty="0"/>
          </a:p>
          <a:p>
            <a:pPr marL="757237" lvl="2" indent="0">
              <a:buFont typeface="Times" panose="02020603050405020304" pitchFamily="-32" charset="0"/>
              <a:buNone/>
              <a:defRPr/>
            </a:pPr>
            <a:endParaRPr lang="nb-NO" sz="1400" dirty="0"/>
          </a:p>
          <a:p>
            <a:pPr marL="757237" lvl="2" indent="0">
              <a:buFont typeface="Times" panose="02020603050405020304" pitchFamily="-32" charset="0"/>
              <a:buNone/>
              <a:defRPr/>
            </a:pPr>
            <a:endParaRPr lang="nb-NO" dirty="0"/>
          </a:p>
          <a:p>
            <a:pPr marL="757237" lvl="2" indent="0">
              <a:buFont typeface="Times" panose="02020603050405020304" pitchFamily="-32" charset="0"/>
              <a:buNone/>
              <a:defRPr/>
            </a:pPr>
            <a:endParaRPr lang="en-US" dirty="0"/>
          </a:p>
        </p:txBody>
      </p:sp>
      <p:sp>
        <p:nvSpPr>
          <p:cNvPr id="13316" name="Plassholder for innhold 1">
            <a:extLst>
              <a:ext uri="{FF2B5EF4-FFF2-40B4-BE49-F238E27FC236}">
                <a16:creationId xmlns:a16="http://schemas.microsoft.com/office/drawing/2014/main" id="{36B7DD4F-ABFE-14FF-1821-1E345F93564D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356100" y="1252538"/>
            <a:ext cx="4537075" cy="4754562"/>
          </a:xfrm>
        </p:spPr>
        <p:txBody>
          <a:bodyPr/>
          <a:lstStyle/>
          <a:p>
            <a:pPr marL="0" indent="0">
              <a:lnSpc>
                <a:spcPct val="200000"/>
              </a:lnSpc>
              <a:buFontTx/>
              <a:buNone/>
            </a:pPr>
            <a:endParaRPr lang="nb-NO" altLang="nb-NO" sz="1200" b="1"/>
          </a:p>
          <a:p>
            <a:pPr marL="0" indent="0">
              <a:lnSpc>
                <a:spcPct val="200000"/>
              </a:lnSpc>
              <a:buFontTx/>
              <a:buNone/>
            </a:pPr>
            <a:endParaRPr lang="nb-NO" altLang="nb-NO" sz="1200" b="1"/>
          </a:p>
          <a:p>
            <a:pPr marL="0" indent="0">
              <a:lnSpc>
                <a:spcPct val="200000"/>
              </a:lnSpc>
              <a:buFontTx/>
              <a:buNone/>
            </a:pPr>
            <a:endParaRPr lang="nb-NO" altLang="nb-NO" sz="1200" b="1"/>
          </a:p>
          <a:p>
            <a:pPr marL="0" indent="0">
              <a:lnSpc>
                <a:spcPct val="200000"/>
              </a:lnSpc>
              <a:buFontTx/>
              <a:buNone/>
            </a:pPr>
            <a:endParaRPr lang="nb-NO" altLang="nb-NO" sz="1200" b="1"/>
          </a:p>
          <a:p>
            <a:pPr marL="0" indent="0">
              <a:lnSpc>
                <a:spcPct val="200000"/>
              </a:lnSpc>
              <a:buFontTx/>
              <a:buNone/>
            </a:pPr>
            <a:endParaRPr lang="nb-NO" altLang="nb-NO" sz="1200" b="1"/>
          </a:p>
          <a:p>
            <a:pPr marL="0" indent="0">
              <a:lnSpc>
                <a:spcPct val="200000"/>
              </a:lnSpc>
              <a:buFontTx/>
              <a:buNone/>
            </a:pPr>
            <a:endParaRPr lang="nb-NO" altLang="nb-NO" sz="1200" b="1"/>
          </a:p>
          <a:p>
            <a:pPr marL="0" indent="0">
              <a:lnSpc>
                <a:spcPct val="150000"/>
              </a:lnSpc>
              <a:buFontTx/>
              <a:buNone/>
            </a:pPr>
            <a:endParaRPr lang="nb-NO" altLang="nb-NO" sz="1400" b="1"/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nb-NO" altLang="nb-NO" sz="1400" b="1"/>
              <a:t>Råd til andre i samme situasjon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nb-NO" altLang="nb-NO" sz="1400"/>
              <a:t>1) Snakke med noen andre, gjerne andre voksne 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nb-NO" altLang="nb-NO" sz="1400"/>
              <a:t>2) Tenke positive tanker 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nb-NO" altLang="nb-NO" sz="1400"/>
              <a:t>3) Pass på og hjelp din syke forelder 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nb-NO" altLang="nb-NO" sz="1400"/>
              <a:t>4) Ha god kontakt med familie og venner gjennom åpenhet   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nb-NO" altLang="nb-NO" sz="1400"/>
              <a:t>     om problemene og for å kunne be om hjelp. </a:t>
            </a:r>
          </a:p>
          <a:p>
            <a:pPr marL="0" indent="0">
              <a:buFontTx/>
              <a:buNone/>
            </a:pPr>
            <a:endParaRPr lang="nb-NO" altLang="nb-NO"/>
          </a:p>
        </p:txBody>
      </p:sp>
      <p:sp>
        <p:nvSpPr>
          <p:cNvPr id="13317" name="Plassholder for bunntekst 3">
            <a:extLst>
              <a:ext uri="{FF2B5EF4-FFF2-40B4-BE49-F238E27FC236}">
                <a16:creationId xmlns:a16="http://schemas.microsoft.com/office/drawing/2014/main" id="{08EA4FAD-A159-DB33-2AD3-81A702D680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100">
                <a:latin typeface="Arial" panose="020B0604020202020204" pitchFamily="34" charset="0"/>
              </a:rPr>
              <a:t>Menneskelig nær – faglig sterk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tel 1">
            <a:extLst>
              <a:ext uri="{FF2B5EF4-FFF2-40B4-BE49-F238E27FC236}">
                <a16:creationId xmlns:a16="http://schemas.microsoft.com/office/drawing/2014/main" id="{33CD7D08-A269-3D42-D586-8D7A85322F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7239000" cy="1143000"/>
          </a:xfrm>
        </p:spPr>
        <p:txBody>
          <a:bodyPr/>
          <a:lstStyle/>
          <a:p>
            <a:r>
              <a:rPr lang="en-GB" altLang="nb-NO" sz="2200">
                <a:solidFill>
                  <a:schemeClr val="tx1"/>
                </a:solidFill>
                <a:cs typeface="Calibri" panose="020F0502020204030204" pitchFamily="34" charset="0"/>
              </a:rPr>
              <a:t>Hva sier syk forelder om barnas bidrag og hjelp i hjemmet?</a:t>
            </a:r>
            <a:r>
              <a:rPr lang="en-GB" altLang="nb-NO" sz="2200">
                <a:solidFill>
                  <a:schemeClr val="tx1"/>
                </a:solidFill>
                <a:latin typeface="Segoe Print" panose="02000600000000000000" pitchFamily="2" charset="0"/>
              </a:rPr>
              <a:t> </a:t>
            </a:r>
          </a:p>
        </p:txBody>
      </p:sp>
      <p:sp>
        <p:nvSpPr>
          <p:cNvPr id="26627" name="Plassholder for innhold 2">
            <a:extLst>
              <a:ext uri="{FF2B5EF4-FFF2-40B4-BE49-F238E27FC236}">
                <a16:creationId xmlns:a16="http://schemas.microsoft.com/office/drawing/2014/main" id="{43B50AF9-34F7-DDD7-1F8F-B854AF765A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7188" y="1314450"/>
            <a:ext cx="6302375" cy="4754563"/>
          </a:xfrm>
        </p:spPr>
        <p:txBody>
          <a:bodyPr/>
          <a:lstStyle/>
          <a:p>
            <a:pPr>
              <a:defRPr/>
            </a:pPr>
            <a:r>
              <a:rPr lang="en-US" altLang="nb-NO" sz="1800" dirty="0"/>
              <a:t>70-80% </a:t>
            </a:r>
            <a:r>
              <a:rPr lang="en-US" altLang="nb-NO" sz="1800" dirty="0" err="1"/>
              <a:t>rapporter</a:t>
            </a:r>
            <a:r>
              <a:rPr lang="en-US" altLang="nb-NO" sz="1800" dirty="0"/>
              <a:t> </a:t>
            </a:r>
            <a:r>
              <a:rPr lang="en-US" altLang="nb-NO" sz="1800" dirty="0" err="1"/>
              <a:t>redusert</a:t>
            </a:r>
            <a:r>
              <a:rPr lang="en-US" altLang="nb-NO" sz="1800" dirty="0"/>
              <a:t> </a:t>
            </a:r>
            <a:r>
              <a:rPr lang="en-US" altLang="nb-NO" sz="1800" dirty="0" err="1"/>
              <a:t>omsorgskapasitet</a:t>
            </a:r>
            <a:r>
              <a:rPr lang="en-US" altLang="nb-NO" sz="1800" dirty="0"/>
              <a:t> </a:t>
            </a:r>
            <a:r>
              <a:rPr lang="en-US" altLang="nb-NO" sz="1800" dirty="0" err="1"/>
              <a:t>til</a:t>
            </a:r>
            <a:r>
              <a:rPr lang="en-US" altLang="nb-NO" sz="1800" dirty="0"/>
              <a:t> å </a:t>
            </a:r>
            <a:r>
              <a:rPr lang="en-US" altLang="nb-NO" sz="1800" dirty="0" err="1"/>
              <a:t>få</a:t>
            </a:r>
            <a:r>
              <a:rPr lang="en-US" altLang="nb-NO" sz="1800" dirty="0"/>
              <a:t> </a:t>
            </a:r>
            <a:r>
              <a:rPr lang="en-US" altLang="nb-NO" sz="1800" dirty="0" err="1"/>
              <a:t>hverdagsrutinene</a:t>
            </a:r>
            <a:r>
              <a:rPr lang="en-US" altLang="nb-NO" sz="1800" dirty="0"/>
              <a:t> med </a:t>
            </a:r>
            <a:r>
              <a:rPr lang="en-US" altLang="nb-NO" sz="1800" dirty="0" err="1"/>
              <a:t>barna</a:t>
            </a:r>
            <a:r>
              <a:rPr lang="en-US" altLang="nb-NO" sz="1800" dirty="0"/>
              <a:t> </a:t>
            </a:r>
            <a:r>
              <a:rPr lang="en-US" altLang="nb-NO" sz="1800" dirty="0" err="1"/>
              <a:t>til</a:t>
            </a:r>
            <a:r>
              <a:rPr lang="en-US" altLang="nb-NO" sz="1800" dirty="0"/>
              <a:t> å </a:t>
            </a:r>
            <a:r>
              <a:rPr lang="en-US" altLang="nb-NO" sz="1800" dirty="0" err="1"/>
              <a:t>gå</a:t>
            </a:r>
            <a:r>
              <a:rPr lang="en-US" altLang="nb-NO" sz="1800" dirty="0"/>
              <a:t> </a:t>
            </a:r>
            <a:r>
              <a:rPr lang="en-US" altLang="nb-NO" sz="1800" dirty="0" err="1"/>
              <a:t>rundt</a:t>
            </a:r>
            <a:endParaRPr lang="en-US" altLang="nb-NO" sz="1800" dirty="0"/>
          </a:p>
          <a:p>
            <a:pPr marL="0" indent="0">
              <a:buFontTx/>
              <a:buNone/>
              <a:defRPr/>
            </a:pPr>
            <a:endParaRPr lang="en-US" altLang="nb-NO" sz="1800" dirty="0"/>
          </a:p>
          <a:p>
            <a:pPr>
              <a:defRPr/>
            </a:pPr>
            <a:r>
              <a:rPr lang="en-US" altLang="nb-NO" sz="1800" dirty="0"/>
              <a:t>22 % av </a:t>
            </a:r>
            <a:r>
              <a:rPr lang="nb-NO" altLang="nb-NO" sz="1800" dirty="0"/>
              <a:t>somatisk eller psykisk syk forelder </a:t>
            </a:r>
            <a:r>
              <a:rPr lang="en-US" altLang="nb-NO" sz="1800" dirty="0" err="1"/>
              <a:t>rapportere</a:t>
            </a:r>
            <a:r>
              <a:rPr lang="en-US" altLang="nb-NO" sz="1800" dirty="0"/>
              <a:t> at </a:t>
            </a:r>
            <a:r>
              <a:rPr lang="en-US" altLang="nb-NO" sz="1800" dirty="0" err="1"/>
              <a:t>barna</a:t>
            </a:r>
            <a:r>
              <a:rPr lang="en-US" altLang="nb-NO" sz="1800" dirty="0"/>
              <a:t> </a:t>
            </a:r>
            <a:r>
              <a:rPr lang="en-US" altLang="nb-NO" sz="1800" dirty="0" err="1"/>
              <a:t>må</a:t>
            </a:r>
            <a:r>
              <a:rPr lang="en-US" altLang="nb-NO" sz="1800" dirty="0"/>
              <a:t> ta </a:t>
            </a:r>
            <a:r>
              <a:rPr lang="en-US" altLang="nb-NO" sz="1800" dirty="0" err="1"/>
              <a:t>mer</a:t>
            </a:r>
            <a:r>
              <a:rPr lang="en-US" altLang="nb-NO" sz="1800" dirty="0"/>
              <a:t> </a:t>
            </a:r>
            <a:r>
              <a:rPr lang="en-US" altLang="nb-NO" sz="1800" dirty="0" err="1"/>
              <a:t>ansvar</a:t>
            </a:r>
            <a:r>
              <a:rPr lang="en-US" altLang="nb-NO" sz="1800" dirty="0"/>
              <a:t> </a:t>
            </a:r>
            <a:r>
              <a:rPr lang="en-US" altLang="nb-NO" sz="1800" dirty="0" err="1"/>
              <a:t>hjemme</a:t>
            </a:r>
            <a:r>
              <a:rPr lang="en-US" altLang="nb-NO" sz="1800" dirty="0"/>
              <a:t> </a:t>
            </a:r>
            <a:r>
              <a:rPr lang="en-US" altLang="nb-NO" sz="1800" dirty="0" err="1"/>
              <a:t>som</a:t>
            </a:r>
            <a:r>
              <a:rPr lang="en-US" altLang="nb-NO" sz="1800" dirty="0"/>
              <a:t> </a:t>
            </a:r>
            <a:r>
              <a:rPr lang="en-US" altLang="nb-NO" sz="1800" dirty="0" err="1"/>
              <a:t>følge</a:t>
            </a:r>
            <a:r>
              <a:rPr lang="en-US" altLang="nb-NO" sz="1800" dirty="0"/>
              <a:t> av </a:t>
            </a:r>
            <a:r>
              <a:rPr lang="en-US" altLang="nb-NO" sz="1800" dirty="0" err="1"/>
              <a:t>deres</a:t>
            </a:r>
            <a:r>
              <a:rPr lang="en-US" altLang="nb-NO" sz="1800" dirty="0"/>
              <a:t> </a:t>
            </a:r>
            <a:r>
              <a:rPr lang="en-US" altLang="nb-NO" sz="1800" dirty="0" err="1"/>
              <a:t>sykdom</a:t>
            </a:r>
            <a:endParaRPr lang="en-US" altLang="nb-NO" sz="1800" dirty="0"/>
          </a:p>
          <a:p>
            <a:pPr>
              <a:defRPr/>
            </a:pPr>
            <a:endParaRPr lang="en-US" altLang="nb-NO" sz="1800" dirty="0"/>
          </a:p>
          <a:p>
            <a:pPr>
              <a:defRPr/>
            </a:pPr>
            <a:r>
              <a:rPr lang="en-US" altLang="nb-NO" sz="1800" dirty="0"/>
              <a:t>10 % </a:t>
            </a:r>
            <a:r>
              <a:rPr lang="en-US" altLang="nb-NO" sz="1800" dirty="0" err="1"/>
              <a:t>rapportere</a:t>
            </a:r>
            <a:r>
              <a:rPr lang="en-US" altLang="nb-NO" sz="1800" dirty="0"/>
              <a:t> at </a:t>
            </a:r>
            <a:r>
              <a:rPr lang="en-US" altLang="nb-NO" sz="1800" dirty="0" err="1"/>
              <a:t>barna</a:t>
            </a:r>
            <a:r>
              <a:rPr lang="en-US" altLang="nb-NO" sz="1800" dirty="0"/>
              <a:t> </a:t>
            </a:r>
            <a:r>
              <a:rPr lang="en-US" altLang="nb-NO" sz="1800" dirty="0" err="1"/>
              <a:t>har</a:t>
            </a:r>
            <a:r>
              <a:rPr lang="en-US" altLang="nb-NO" sz="1800" dirty="0"/>
              <a:t> </a:t>
            </a:r>
            <a:r>
              <a:rPr lang="en-US" altLang="nb-NO" sz="1800" dirty="0" err="1"/>
              <a:t>hjulpet</a:t>
            </a:r>
            <a:r>
              <a:rPr lang="en-US" altLang="nb-NO" sz="1800" dirty="0"/>
              <a:t> dem med </a:t>
            </a:r>
            <a:r>
              <a:rPr lang="en-US" altLang="nb-NO" sz="1800" dirty="0" err="1"/>
              <a:t>personlig</a:t>
            </a:r>
            <a:r>
              <a:rPr lang="en-US" altLang="nb-NO" sz="1800" dirty="0"/>
              <a:t> hygiene </a:t>
            </a:r>
            <a:r>
              <a:rPr lang="en-US" altLang="nb-NO" sz="1800" dirty="0" err="1"/>
              <a:t>som</a:t>
            </a:r>
            <a:r>
              <a:rPr lang="en-US" altLang="nb-NO" sz="1800" dirty="0"/>
              <a:t> de </a:t>
            </a:r>
            <a:r>
              <a:rPr lang="en-US" altLang="nb-NO" sz="1800" dirty="0" err="1"/>
              <a:t>vanligvis</a:t>
            </a:r>
            <a:r>
              <a:rPr lang="en-US" altLang="nb-NO" sz="1800" dirty="0"/>
              <a:t> </a:t>
            </a:r>
            <a:r>
              <a:rPr lang="en-US" altLang="nb-NO" sz="1800" dirty="0" err="1"/>
              <a:t>ville</a:t>
            </a:r>
            <a:r>
              <a:rPr lang="en-US" altLang="nb-NO" sz="1800" dirty="0"/>
              <a:t> </a:t>
            </a:r>
            <a:r>
              <a:rPr lang="en-US" altLang="nb-NO" sz="1800" dirty="0" err="1"/>
              <a:t>greid</a:t>
            </a:r>
            <a:r>
              <a:rPr lang="en-US" altLang="nb-NO" sz="1800" dirty="0"/>
              <a:t> </a:t>
            </a:r>
            <a:r>
              <a:rPr lang="en-US" altLang="nb-NO" sz="1800" dirty="0" err="1"/>
              <a:t>selv</a:t>
            </a:r>
            <a:endParaRPr lang="en-US" altLang="nb-NO" sz="1800" dirty="0"/>
          </a:p>
          <a:p>
            <a:pPr>
              <a:defRPr/>
            </a:pPr>
            <a:endParaRPr lang="en-US" altLang="nb-NO" sz="1800" dirty="0"/>
          </a:p>
          <a:p>
            <a:pPr>
              <a:defRPr/>
            </a:pPr>
            <a:r>
              <a:rPr lang="nb-NO" altLang="nb-NO" sz="1800" dirty="0"/>
              <a:t>Kun 14 av 238 familier (4 %) med barn over 8 år mottok praktisk hjelp fra hjemmebasert tjenester</a:t>
            </a:r>
          </a:p>
          <a:p>
            <a:pPr lvl="2">
              <a:defRPr/>
            </a:pPr>
            <a:r>
              <a:rPr lang="nb-NO" altLang="nb-NO" sz="1800" dirty="0"/>
              <a:t>11 av 135 familier der forelder var alvorlig somatisk syk </a:t>
            </a:r>
          </a:p>
          <a:p>
            <a:pPr lvl="2">
              <a:defRPr/>
            </a:pPr>
            <a:r>
              <a:rPr lang="nb-NO" altLang="nb-NO" sz="1800" dirty="0"/>
              <a:t>3 av 75 familier der forelder hadde psykisk lidelse</a:t>
            </a:r>
          </a:p>
          <a:p>
            <a:pPr lvl="2">
              <a:defRPr/>
            </a:pPr>
            <a:r>
              <a:rPr lang="nb-NO" altLang="nb-NO" sz="1800" dirty="0"/>
              <a:t> Gjennomsnittlig tildeling var 1,5 time i uken</a:t>
            </a:r>
            <a:endParaRPr lang="en-US" altLang="nb-NO" sz="1800" dirty="0"/>
          </a:p>
          <a:p>
            <a:pPr>
              <a:defRPr/>
            </a:pPr>
            <a:endParaRPr lang="en-US" altLang="nb-NO" sz="1400" dirty="0"/>
          </a:p>
          <a:p>
            <a:pPr>
              <a:defRPr/>
            </a:pPr>
            <a:endParaRPr lang="en-GB" altLang="nb-NO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tel 1">
            <a:extLst>
              <a:ext uri="{FF2B5EF4-FFF2-40B4-BE49-F238E27FC236}">
                <a16:creationId xmlns:a16="http://schemas.microsoft.com/office/drawing/2014/main" id="{964CC7CD-E0ED-D59D-3E89-5116564698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sz="2200">
                <a:cs typeface="Calibri" panose="020F0502020204030204" pitchFamily="34" charset="0"/>
              </a:rPr>
              <a:t>Barn som pårørendesstress observert av lærer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9AD7512-3617-B2F7-DD76-22173896B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314450"/>
            <a:ext cx="7950200" cy="47545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nb-NO" dirty="0"/>
          </a:p>
          <a:p>
            <a:pPr marL="0" indent="0">
              <a:buFontTx/>
              <a:buNone/>
              <a:defRPr/>
            </a:pPr>
            <a:endParaRPr lang="nb-NO" dirty="0"/>
          </a:p>
          <a:p>
            <a:pPr marL="0" indent="0">
              <a:buFontTx/>
              <a:buNone/>
              <a:defRPr/>
            </a:pPr>
            <a:endParaRPr lang="nb-NO" dirty="0"/>
          </a:p>
          <a:p>
            <a:pPr marL="0" indent="0">
              <a:buFontTx/>
              <a:buNone/>
              <a:defRPr/>
            </a:pPr>
            <a:endParaRPr lang="nb-NO" sz="1600" dirty="0"/>
          </a:p>
          <a:p>
            <a:pPr marL="0" indent="0">
              <a:buFontTx/>
              <a:buNone/>
              <a:defRPr/>
            </a:pPr>
            <a:endParaRPr lang="nb-NO" sz="1600" dirty="0"/>
          </a:p>
          <a:p>
            <a:pPr marL="0" indent="0">
              <a:buFontTx/>
              <a:buNone/>
              <a:defRPr/>
            </a:pPr>
            <a:r>
              <a:rPr lang="nb-NO" sz="1600" dirty="0"/>
              <a:t>Basert på læreres vurderinger:</a:t>
            </a:r>
          </a:p>
          <a:p>
            <a:pPr>
              <a:defRPr/>
            </a:pPr>
            <a:r>
              <a:rPr lang="nb-NO" sz="1600" dirty="0"/>
              <a:t>Ingen signifikant forskjeller mellom gruppene i skoleutfordringer</a:t>
            </a:r>
          </a:p>
          <a:p>
            <a:pPr>
              <a:defRPr/>
            </a:pPr>
            <a:r>
              <a:rPr lang="nb-NO" sz="1600" dirty="0"/>
              <a:t>Barn av foreldre i psykisk helsevern skåret signifikant lavere på </a:t>
            </a:r>
          </a:p>
          <a:p>
            <a:pPr marL="0" indent="0">
              <a:buFontTx/>
              <a:buNone/>
              <a:defRPr/>
            </a:pPr>
            <a:r>
              <a:rPr lang="nb-NO" sz="1600" dirty="0"/>
              <a:t>    akademisk kompetanse enn barn av foreldre rekruttert fra somatikk</a:t>
            </a:r>
          </a:p>
          <a:p>
            <a:pPr marL="0" indent="0">
              <a:buFontTx/>
              <a:buNone/>
              <a:defRPr/>
            </a:pPr>
            <a:endParaRPr lang="nb-NO" dirty="0"/>
          </a:p>
          <a:p>
            <a:pPr marL="0" indent="0">
              <a:buFontTx/>
              <a:buNone/>
              <a:defRPr/>
            </a:pPr>
            <a:endParaRPr lang="nb-NO" dirty="0"/>
          </a:p>
        </p:txBody>
      </p:sp>
      <p:sp>
        <p:nvSpPr>
          <p:cNvPr id="15364" name="Plassholder for bunntekst 3">
            <a:extLst>
              <a:ext uri="{FF2B5EF4-FFF2-40B4-BE49-F238E27FC236}">
                <a16:creationId xmlns:a16="http://schemas.microsoft.com/office/drawing/2014/main" id="{010D0C3C-E7BD-2F06-9769-AC127C317E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100">
                <a:latin typeface="Arial" panose="020B0604020202020204" pitchFamily="34" charset="0"/>
              </a:rPr>
              <a:t>Menneskelig nær – faglig sterk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hus pp mal norsk">
  <a:themeElements>
    <a:clrScheme name="Ahus pp mal norsk 9">
      <a:dk1>
        <a:srgbClr val="00368B"/>
      </a:dk1>
      <a:lt1>
        <a:srgbClr val="FFFFFF"/>
      </a:lt1>
      <a:dk2>
        <a:srgbClr val="00368B"/>
      </a:dk2>
      <a:lt2>
        <a:srgbClr val="7F7F7F"/>
      </a:lt2>
      <a:accent1>
        <a:srgbClr val="7FAAE2"/>
      </a:accent1>
      <a:accent2>
        <a:srgbClr val="E19900"/>
      </a:accent2>
      <a:accent3>
        <a:srgbClr val="FFFFFF"/>
      </a:accent3>
      <a:accent4>
        <a:srgbClr val="002D76"/>
      </a:accent4>
      <a:accent5>
        <a:srgbClr val="C0D2EE"/>
      </a:accent5>
      <a:accent6>
        <a:srgbClr val="CC8A00"/>
      </a:accent6>
      <a:hlink>
        <a:srgbClr val="86A195"/>
      </a:hlink>
      <a:folHlink>
        <a:srgbClr val="F0EFD8"/>
      </a:folHlink>
    </a:clrScheme>
    <a:fontScheme name="Ahus pp mal nors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hus pp mal norsk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hus pp mal norsk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hus pp mal norsk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hus pp mal norsk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hus pp mal nors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hus pp mal nors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hus pp mal nors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hus pp mal norsk 8">
        <a:dk1>
          <a:srgbClr val="00368B"/>
        </a:dk1>
        <a:lt1>
          <a:srgbClr val="FFFFFF"/>
        </a:lt1>
        <a:dk2>
          <a:srgbClr val="00368B"/>
        </a:dk2>
        <a:lt2>
          <a:srgbClr val="7F7F7F"/>
        </a:lt2>
        <a:accent1>
          <a:srgbClr val="7FAAE2"/>
        </a:accent1>
        <a:accent2>
          <a:srgbClr val="E19900"/>
        </a:accent2>
        <a:accent3>
          <a:srgbClr val="FFFFFF"/>
        </a:accent3>
        <a:accent4>
          <a:srgbClr val="002D76"/>
        </a:accent4>
        <a:accent5>
          <a:srgbClr val="C0D2EE"/>
        </a:accent5>
        <a:accent6>
          <a:srgbClr val="CC8A00"/>
        </a:accent6>
        <a:hlink>
          <a:srgbClr val="E1CAA7"/>
        </a:hlink>
        <a:folHlink>
          <a:srgbClr val="86A19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hus pp mal norsk 9">
        <a:dk1>
          <a:srgbClr val="00368B"/>
        </a:dk1>
        <a:lt1>
          <a:srgbClr val="FFFFFF"/>
        </a:lt1>
        <a:dk2>
          <a:srgbClr val="00368B"/>
        </a:dk2>
        <a:lt2>
          <a:srgbClr val="7F7F7F"/>
        </a:lt2>
        <a:accent1>
          <a:srgbClr val="7FAAE2"/>
        </a:accent1>
        <a:accent2>
          <a:srgbClr val="E19900"/>
        </a:accent2>
        <a:accent3>
          <a:srgbClr val="FFFFFF"/>
        </a:accent3>
        <a:accent4>
          <a:srgbClr val="002D76"/>
        </a:accent4>
        <a:accent5>
          <a:srgbClr val="C0D2EE"/>
        </a:accent5>
        <a:accent6>
          <a:srgbClr val="CC8A00"/>
        </a:accent6>
        <a:hlink>
          <a:srgbClr val="86A195"/>
        </a:hlink>
        <a:folHlink>
          <a:srgbClr val="F0EFD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368B"/>
      </a:dk1>
      <a:lt1>
        <a:srgbClr val="FFFFFF"/>
      </a:lt1>
      <a:dk2>
        <a:srgbClr val="00368B"/>
      </a:dk2>
      <a:lt2>
        <a:srgbClr val="7F7F7F"/>
      </a:lt2>
      <a:accent1>
        <a:srgbClr val="7FAAE2"/>
      </a:accent1>
      <a:accent2>
        <a:srgbClr val="E19900"/>
      </a:accent2>
      <a:accent3>
        <a:srgbClr val="FFFFFF"/>
      </a:accent3>
      <a:accent4>
        <a:srgbClr val="002D76"/>
      </a:accent4>
      <a:accent5>
        <a:srgbClr val="C0D2EE"/>
      </a:accent5>
      <a:accent6>
        <a:srgbClr val="CC8A00"/>
      </a:accent6>
      <a:hlink>
        <a:srgbClr val="E1CAA7"/>
      </a:hlink>
      <a:folHlink>
        <a:srgbClr val="86A19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368B"/>
      </a:dk1>
      <a:lt1>
        <a:srgbClr val="FFFFFF"/>
      </a:lt1>
      <a:dk2>
        <a:srgbClr val="00368B"/>
      </a:dk2>
      <a:lt2>
        <a:srgbClr val="7F7F7F"/>
      </a:lt2>
      <a:accent1>
        <a:srgbClr val="7FAAE2"/>
      </a:accent1>
      <a:accent2>
        <a:srgbClr val="E19900"/>
      </a:accent2>
      <a:accent3>
        <a:srgbClr val="FFFFFF"/>
      </a:accent3>
      <a:accent4>
        <a:srgbClr val="002D76"/>
      </a:accent4>
      <a:accent5>
        <a:srgbClr val="C0D2EE"/>
      </a:accent5>
      <a:accent6>
        <a:srgbClr val="CC8A00"/>
      </a:accent6>
      <a:hlink>
        <a:srgbClr val="E1CAA7"/>
      </a:hlink>
      <a:folHlink>
        <a:srgbClr val="86A19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5b906c1f-19d2-4ac1-bea8-1ddf524e35b3}" enabled="1" method="Standard" siteId="{7f8e4cf0-71fb-489c-a336-3f9252a63908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Ahus_UiO_Sykehus</Template>
  <TotalTime>12499</TotalTime>
  <Words>2005</Words>
  <Application>Microsoft Office PowerPoint</Application>
  <PresentationFormat>Skjermfremvisning (4:3)</PresentationFormat>
  <Paragraphs>298</Paragraphs>
  <Slides>22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8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Segoe Print</vt:lpstr>
      <vt:lpstr>Times</vt:lpstr>
      <vt:lpstr>Times New Roman</vt:lpstr>
      <vt:lpstr>Wingdings</vt:lpstr>
      <vt:lpstr>Wingdings 2</vt:lpstr>
      <vt:lpstr>Ahus pp mal norsk</vt:lpstr>
      <vt:lpstr> Hva trengs inn i hjemmet for at barn og unge mestrer  å leve med sykdom/lidelse i huset på en god måte? </vt:lpstr>
      <vt:lpstr>Studie om hva barn og deres foreldre ønsker av hjelp </vt:lpstr>
      <vt:lpstr>Doktorgrad om hva barna bidrar med i hjemmet, hvordan de opplever stress og livskvalitet ved å bidra inn i familien</vt:lpstr>
      <vt:lpstr>Barnas situasjon hjemme?</vt:lpstr>
      <vt:lpstr>Hva bidrar barn som pårørende? </vt:lpstr>
      <vt:lpstr>            Positive og negative konsekvenser</vt:lpstr>
      <vt:lpstr> Barn som pårørendes stress i hverdagen   og råd til andre i samme situasjon </vt:lpstr>
      <vt:lpstr>Hva sier syk forelder om barnas bidrag og hjelp i hjemmet? </vt:lpstr>
      <vt:lpstr>Barn som pårørendesstress observert av lærer</vt:lpstr>
      <vt:lpstr>Stressopplevelser i familien påvirker hverandre</vt:lpstr>
      <vt:lpstr>Hvem opplever barnet at det får hjelpsom hjelp fra?</vt:lpstr>
      <vt:lpstr>Hva mener barn og foreldre trengs inn i hjemmet for å mestre? </vt:lpstr>
      <vt:lpstr>Sykdom i familien har eksistert i all tid - så lenge vi har eksistert </vt:lpstr>
      <vt:lpstr>Hva har økt stresset? Parallelle endringer i Norge fra 1960 tallet og frem til i dag   Barn som pårørende kan oppleve stress gjennom hele livsløpet  - likestilling i omsorgsarbeid for syke foreldres behov i 2024?</vt:lpstr>
      <vt:lpstr>Hva var stress og Helsedirektoratets tiltak for mestring i 2017?</vt:lpstr>
      <vt:lpstr>Utdypende perspektiver på stress i mediene                     The Mind-Bodylab UiO podden </vt:lpstr>
      <vt:lpstr>Hvorfor er kunnskap om stress i familien og barn og unge viktig?  Sammenhengen mellom stress og nevroplastiske lidelser  </vt:lpstr>
      <vt:lpstr>Langvarig stress i barneårene – kronisk stress gjennom livsløpet ChatGPT UIO: «Oppsummer forskning om langvarig stress i barneårene med kilder»</vt:lpstr>
      <vt:lpstr>Internasjonal litteratur  om vagusnervens betydning for stress til folket i 2024</vt:lpstr>
      <vt:lpstr>Nasjonal litteratur om vagusnervens og stressredusksjon i 2024 GPT UiO: «Beskriv forskningsbaserte tiltak på individnivå for redusere kronisk stress med kilder»</vt:lpstr>
      <vt:lpstr>Vagusnerven - reduksjon av stress, fremme helse og livskvalitet GPT UIO: Hva er viktig forskningsbasert kunnskap om Vagusnerven for å redusere stress, inkluder kilder</vt:lpstr>
      <vt:lpstr>Oppsummert – hva trengs for mestring av sykdom i hjemmet?  Tiltak som kan fremme stressreduksjon:</vt:lpstr>
    </vt:vector>
  </TitlesOfParts>
  <Company>Ahus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ASA3</dc:creator>
  <cp:lastModifiedBy>Tove Bergh</cp:lastModifiedBy>
  <cp:revision>657</cp:revision>
  <cp:lastPrinted>2019-09-25T18:30:51Z</cp:lastPrinted>
  <dcterms:created xsi:type="dcterms:W3CDTF">2010-08-13T13:05:20Z</dcterms:created>
  <dcterms:modified xsi:type="dcterms:W3CDTF">2024-11-25T13:55:26Z</dcterms:modified>
</cp:coreProperties>
</file>