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4"/>
  </p:sldMasterIdLst>
  <p:notesMasterIdLst>
    <p:notesMasterId r:id="rId27"/>
  </p:notesMasterIdLst>
  <p:sldIdLst>
    <p:sldId id="256" r:id="rId5"/>
    <p:sldId id="260" r:id="rId6"/>
    <p:sldId id="262" r:id="rId7"/>
    <p:sldId id="272" r:id="rId8"/>
    <p:sldId id="265" r:id="rId9"/>
    <p:sldId id="266" r:id="rId10"/>
    <p:sldId id="267" r:id="rId11"/>
    <p:sldId id="261" r:id="rId12"/>
    <p:sldId id="263" r:id="rId13"/>
    <p:sldId id="264" r:id="rId14"/>
    <p:sldId id="258" r:id="rId15"/>
    <p:sldId id="270" r:id="rId16"/>
    <p:sldId id="280" r:id="rId17"/>
    <p:sldId id="268" r:id="rId18"/>
    <p:sldId id="276" r:id="rId19"/>
    <p:sldId id="275" r:id="rId20"/>
    <p:sldId id="277" r:id="rId21"/>
    <p:sldId id="278" r:id="rId22"/>
    <p:sldId id="271" r:id="rId23"/>
    <p:sldId id="283" r:id="rId24"/>
    <p:sldId id="273" r:id="rId25"/>
    <p:sldId id="274"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94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E45570-482E-B6C6-28B2-9137E21C4A84}" v="9" dt="2024-11-18T10:24:02.6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88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ve Bergh" userId="S::tvbr@ahus.no::521ed38a-37cc-444f-9af9-53af9e03cc63" providerId="AD" clId="Web-{C0E45570-482E-B6C6-28B2-9137E21C4A84}"/>
    <pc:docChg chg="modSld">
      <pc:chgData name="Tove Bergh" userId="S::tvbr@ahus.no::521ed38a-37cc-444f-9af9-53af9e03cc63" providerId="AD" clId="Web-{C0E45570-482E-B6C6-28B2-9137E21C4A84}" dt="2024-11-18T10:24:02.630" v="8"/>
      <pc:docMkLst>
        <pc:docMk/>
      </pc:docMkLst>
      <pc:sldChg chg="delSp">
        <pc:chgData name="Tove Bergh" userId="S::tvbr@ahus.no::521ed38a-37cc-444f-9af9-53af9e03cc63" providerId="AD" clId="Web-{C0E45570-482E-B6C6-28B2-9137E21C4A84}" dt="2024-11-18T10:23:30.364" v="2"/>
        <pc:sldMkLst>
          <pc:docMk/>
          <pc:sldMk cId="2981383275" sldId="258"/>
        </pc:sldMkLst>
        <pc:picChg chg="del">
          <ac:chgData name="Tove Bergh" userId="S::tvbr@ahus.no::521ed38a-37cc-444f-9af9-53af9e03cc63" providerId="AD" clId="Web-{C0E45570-482E-B6C6-28B2-9137E21C4A84}" dt="2024-11-18T10:23:30.364" v="2"/>
          <ac:picMkLst>
            <pc:docMk/>
            <pc:sldMk cId="2981383275" sldId="258"/>
            <ac:picMk id="5" creationId="{315E2133-635F-D8D1-10E0-116E1873DD66}"/>
          </ac:picMkLst>
        </pc:picChg>
      </pc:sldChg>
      <pc:sldChg chg="delSp">
        <pc:chgData name="Tove Bergh" userId="S::tvbr@ahus.no::521ed38a-37cc-444f-9af9-53af9e03cc63" providerId="AD" clId="Web-{C0E45570-482E-B6C6-28B2-9137E21C4A84}" dt="2024-11-18T10:22:55.863" v="0"/>
        <pc:sldMkLst>
          <pc:docMk/>
          <pc:sldMk cId="3213331246" sldId="260"/>
        </pc:sldMkLst>
        <pc:picChg chg="del">
          <ac:chgData name="Tove Bergh" userId="S::tvbr@ahus.no::521ed38a-37cc-444f-9af9-53af9e03cc63" providerId="AD" clId="Web-{C0E45570-482E-B6C6-28B2-9137E21C4A84}" dt="2024-11-18T10:22:55.863" v="0"/>
          <ac:picMkLst>
            <pc:docMk/>
            <pc:sldMk cId="3213331246" sldId="260"/>
            <ac:picMk id="7" creationId="{53D55563-0C1D-4676-A6B2-CEA428CA50BF}"/>
          </ac:picMkLst>
        </pc:picChg>
      </pc:sldChg>
      <pc:sldChg chg="delSp">
        <pc:chgData name="Tove Bergh" userId="S::tvbr@ahus.no::521ed38a-37cc-444f-9af9-53af9e03cc63" providerId="AD" clId="Web-{C0E45570-482E-B6C6-28B2-9137E21C4A84}" dt="2024-11-18T10:23:33.880" v="3"/>
        <pc:sldMkLst>
          <pc:docMk/>
          <pc:sldMk cId="3646339999" sldId="270"/>
        </pc:sldMkLst>
        <pc:picChg chg="del">
          <ac:chgData name="Tove Bergh" userId="S::tvbr@ahus.no::521ed38a-37cc-444f-9af9-53af9e03cc63" providerId="AD" clId="Web-{C0E45570-482E-B6C6-28B2-9137E21C4A84}" dt="2024-11-18T10:23:33.880" v="3"/>
          <ac:picMkLst>
            <pc:docMk/>
            <pc:sldMk cId="3646339999" sldId="270"/>
            <ac:picMk id="5" creationId="{744D5714-84BB-8755-66CC-88B2C3B1CF9A}"/>
          </ac:picMkLst>
        </pc:picChg>
      </pc:sldChg>
      <pc:sldChg chg="delSp">
        <pc:chgData name="Tove Bergh" userId="S::tvbr@ahus.no::521ed38a-37cc-444f-9af9-53af9e03cc63" providerId="AD" clId="Web-{C0E45570-482E-B6C6-28B2-9137E21C4A84}" dt="2024-11-18T10:23:43.333" v="4"/>
        <pc:sldMkLst>
          <pc:docMk/>
          <pc:sldMk cId="2546023283" sldId="271"/>
        </pc:sldMkLst>
        <pc:picChg chg="del">
          <ac:chgData name="Tove Bergh" userId="S::tvbr@ahus.no::521ed38a-37cc-444f-9af9-53af9e03cc63" providerId="AD" clId="Web-{C0E45570-482E-B6C6-28B2-9137E21C4A84}" dt="2024-11-18T10:23:43.333" v="4"/>
          <ac:picMkLst>
            <pc:docMk/>
            <pc:sldMk cId="2546023283" sldId="271"/>
            <ac:picMk id="5" creationId="{0554DCAB-3463-00E0-B0B9-6C6BEAF3C523}"/>
          </ac:picMkLst>
        </pc:picChg>
      </pc:sldChg>
      <pc:sldChg chg="delSp">
        <pc:chgData name="Tove Bergh" userId="S::tvbr@ahus.no::521ed38a-37cc-444f-9af9-53af9e03cc63" providerId="AD" clId="Web-{C0E45570-482E-B6C6-28B2-9137E21C4A84}" dt="2024-11-18T10:23:56.802" v="7"/>
        <pc:sldMkLst>
          <pc:docMk/>
          <pc:sldMk cId="546011044" sldId="273"/>
        </pc:sldMkLst>
        <pc:picChg chg="del">
          <ac:chgData name="Tove Bergh" userId="S::tvbr@ahus.no::521ed38a-37cc-444f-9af9-53af9e03cc63" providerId="AD" clId="Web-{C0E45570-482E-B6C6-28B2-9137E21C4A84}" dt="2024-11-18T10:23:56.802" v="7"/>
          <ac:picMkLst>
            <pc:docMk/>
            <pc:sldMk cId="546011044" sldId="273"/>
            <ac:picMk id="5" creationId="{167A6C16-A52F-AF48-96BD-F9C4828CD697}"/>
          </ac:picMkLst>
        </pc:picChg>
      </pc:sldChg>
      <pc:sldChg chg="delSp">
        <pc:chgData name="Tove Bergh" userId="S::tvbr@ahus.no::521ed38a-37cc-444f-9af9-53af9e03cc63" providerId="AD" clId="Web-{C0E45570-482E-B6C6-28B2-9137E21C4A84}" dt="2024-11-18T10:24:02.630" v="8"/>
        <pc:sldMkLst>
          <pc:docMk/>
          <pc:sldMk cId="3843419076" sldId="274"/>
        </pc:sldMkLst>
        <pc:picChg chg="del">
          <ac:chgData name="Tove Bergh" userId="S::tvbr@ahus.no::521ed38a-37cc-444f-9af9-53af9e03cc63" providerId="AD" clId="Web-{C0E45570-482E-B6C6-28B2-9137E21C4A84}" dt="2024-11-18T10:24:02.630" v="8"/>
          <ac:picMkLst>
            <pc:docMk/>
            <pc:sldMk cId="3843419076" sldId="274"/>
            <ac:picMk id="5" creationId="{05B8573A-C081-5D38-F565-066D7A0B0D76}"/>
          </ac:picMkLst>
        </pc:picChg>
      </pc:sldChg>
      <pc:sldChg chg="modSp">
        <pc:chgData name="Tove Bergh" userId="S::tvbr@ahus.no::521ed38a-37cc-444f-9af9-53af9e03cc63" providerId="AD" clId="Web-{C0E45570-482E-B6C6-28B2-9137E21C4A84}" dt="2024-11-18T10:23:17.739" v="1" actId="1076"/>
        <pc:sldMkLst>
          <pc:docMk/>
          <pc:sldMk cId="3075359290" sldId="280"/>
        </pc:sldMkLst>
        <pc:picChg chg="mod">
          <ac:chgData name="Tove Bergh" userId="S::tvbr@ahus.no::521ed38a-37cc-444f-9af9-53af9e03cc63" providerId="AD" clId="Web-{C0E45570-482E-B6C6-28B2-9137E21C4A84}" dt="2024-11-18T10:23:17.739" v="1" actId="1076"/>
          <ac:picMkLst>
            <pc:docMk/>
            <pc:sldMk cId="3075359290" sldId="280"/>
            <ac:picMk id="5" creationId="{0E340DA5-2CBC-75CC-D2B8-65D0036F612E}"/>
          </ac:picMkLst>
        </pc:picChg>
      </pc:sldChg>
      <pc:sldChg chg="delSp">
        <pc:chgData name="Tove Bergh" userId="S::tvbr@ahus.no::521ed38a-37cc-444f-9af9-53af9e03cc63" providerId="AD" clId="Web-{C0E45570-482E-B6C6-28B2-9137E21C4A84}" dt="2024-11-18T10:23:50.724" v="5"/>
        <pc:sldMkLst>
          <pc:docMk/>
          <pc:sldMk cId="797822749" sldId="282"/>
        </pc:sldMkLst>
        <pc:picChg chg="del">
          <ac:chgData name="Tove Bergh" userId="S::tvbr@ahus.no::521ed38a-37cc-444f-9af9-53af9e03cc63" providerId="AD" clId="Web-{C0E45570-482E-B6C6-28B2-9137E21C4A84}" dt="2024-11-18T10:23:50.724" v="5"/>
          <ac:picMkLst>
            <pc:docMk/>
            <pc:sldMk cId="797822749" sldId="282"/>
            <ac:picMk id="4" creationId="{9A0DEAB6-1F5A-41D2-1F69-EDF13463C379}"/>
          </ac:picMkLst>
        </pc:picChg>
      </pc:sldChg>
      <pc:sldChg chg="delSp">
        <pc:chgData name="Tove Bergh" userId="S::tvbr@ahus.no::521ed38a-37cc-444f-9af9-53af9e03cc63" providerId="AD" clId="Web-{C0E45570-482E-B6C6-28B2-9137E21C4A84}" dt="2024-11-18T10:23:53.958" v="6"/>
        <pc:sldMkLst>
          <pc:docMk/>
          <pc:sldMk cId="740300665" sldId="283"/>
        </pc:sldMkLst>
        <pc:picChg chg="del">
          <ac:chgData name="Tove Bergh" userId="S::tvbr@ahus.no::521ed38a-37cc-444f-9af9-53af9e03cc63" providerId="AD" clId="Web-{C0E45570-482E-B6C6-28B2-9137E21C4A84}" dt="2024-11-18T10:23:53.958" v="6"/>
          <ac:picMkLst>
            <pc:docMk/>
            <pc:sldMk cId="740300665" sldId="283"/>
            <ac:picMk id="4" creationId="{257D947A-88D3-1F22-AF5F-01F5F26D56E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6C6275-7036-4343-AC59-C4D3F0F3F833}" type="datetimeFigureOut">
              <a:t>25.11.2024</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8887F8-96CF-453E-AA0F-1F37B3B5B4B9}" type="slidenum">
              <a:t>‹#›</a:t>
            </a:fld>
            <a:endParaRPr lang="nb-NO"/>
          </a:p>
        </p:txBody>
      </p:sp>
    </p:spTree>
    <p:extLst>
      <p:ext uri="{BB962C8B-B14F-4D97-AF65-F5344CB8AC3E}">
        <p14:creationId xmlns:p14="http://schemas.microsoft.com/office/powerpoint/2010/main" val="2577856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noProof="0">
                <a:cs typeface="Calibri"/>
              </a:rPr>
              <a:t>Inger:</a:t>
            </a:r>
          </a:p>
          <a:p>
            <a:r>
              <a:rPr lang="nb-NO" noProof="0">
                <a:cs typeface="Calibri"/>
              </a:rPr>
              <a:t>Presentasjon av oss</a:t>
            </a:r>
          </a:p>
          <a:p>
            <a:r>
              <a:rPr lang="nb-NO" noProof="0">
                <a:cs typeface="Calibri"/>
              </a:rPr>
              <a:t>Presentasjon av barne- og ungdomsteamet</a:t>
            </a:r>
            <a:endParaRPr lang="nb-NO">
              <a:cs typeface="Calibri"/>
            </a:endParaRPr>
          </a:p>
          <a:p>
            <a:endParaRPr lang="nb-NO">
              <a:cs typeface="Calibri"/>
            </a:endParaRPr>
          </a:p>
          <a:p>
            <a:r>
              <a:rPr lang="nb-NO">
                <a:cs typeface="Calibri"/>
              </a:rPr>
              <a:t>Ellen:</a:t>
            </a:r>
          </a:p>
          <a:p>
            <a:r>
              <a:rPr lang="nb-NO" noProof="0">
                <a:cs typeface="Calibri"/>
              </a:rPr>
              <a:t>I den neste timen skal vi:</a:t>
            </a:r>
          </a:p>
          <a:p>
            <a:pPr marL="228600" indent="-228600">
              <a:buAutoNum type="arabicPeriod"/>
            </a:pPr>
            <a:r>
              <a:rPr lang="nb-NO" noProof="0">
                <a:cs typeface="Calibri"/>
              </a:rPr>
              <a:t>Male et bilde av situasjonen for barna i disse familiene i Norge i dag</a:t>
            </a:r>
          </a:p>
          <a:p>
            <a:pPr marL="228600" indent="-228600">
              <a:buAutoNum type="arabicPeriod"/>
            </a:pPr>
            <a:r>
              <a:rPr lang="nb-NO" noProof="0">
                <a:cs typeface="Calibri"/>
              </a:rPr>
              <a:t>Si noe om det vi vet om risiko og </a:t>
            </a:r>
            <a:r>
              <a:rPr lang="nb-NO" noProof="0" err="1">
                <a:cs typeface="Calibri"/>
              </a:rPr>
              <a:t>resiliens</a:t>
            </a:r>
            <a:r>
              <a:rPr lang="nb-NO" noProof="0">
                <a:cs typeface="Calibri"/>
              </a:rPr>
              <a:t> for disse barna</a:t>
            </a:r>
          </a:p>
          <a:p>
            <a:pPr marL="228600" indent="-228600">
              <a:buAutoNum type="arabicPeriod"/>
            </a:pPr>
            <a:r>
              <a:rPr lang="nb-NO" noProof="0">
                <a:cs typeface="Calibri"/>
              </a:rPr>
              <a:t>Se nærmere på hvordan vi kan tenke og jobbe i en slik familie, med utgangspunkt i en case</a:t>
            </a:r>
          </a:p>
        </p:txBody>
      </p:sp>
      <p:sp>
        <p:nvSpPr>
          <p:cNvPr id="4" name="Plassholder for lysbildenummer 3"/>
          <p:cNvSpPr>
            <a:spLocks noGrp="1"/>
          </p:cNvSpPr>
          <p:nvPr>
            <p:ph type="sldNum" sz="quarter" idx="5"/>
          </p:nvPr>
        </p:nvSpPr>
        <p:spPr/>
        <p:txBody>
          <a:bodyPr/>
          <a:lstStyle/>
          <a:p>
            <a:fld id="{A78887F8-96CF-453E-AA0F-1F37B3B5B4B9}" type="slidenum">
              <a:rPr lang="nb-NO"/>
              <a:t>1</a:t>
            </a:fld>
            <a:endParaRPr lang="nb-NO"/>
          </a:p>
        </p:txBody>
      </p:sp>
    </p:spTree>
    <p:extLst>
      <p:ext uri="{BB962C8B-B14F-4D97-AF65-F5344CB8AC3E}">
        <p14:creationId xmlns:p14="http://schemas.microsoft.com/office/powerpoint/2010/main" val="20576322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59F98B-237C-0346-E5BD-E5D0AC6C9D82}"/>
            </a:ext>
          </a:extLst>
        </p:cNvPr>
        <p:cNvGrpSpPr/>
        <p:nvPr/>
      </p:nvGrpSpPr>
      <p:grpSpPr>
        <a:xfrm>
          <a:off x="0" y="0"/>
          <a:ext cx="0" cy="0"/>
          <a:chOff x="0" y="0"/>
          <a:chExt cx="0" cy="0"/>
        </a:xfrm>
      </p:grpSpPr>
      <p:sp>
        <p:nvSpPr>
          <p:cNvPr id="2" name="Plassholder for lysbilde 1">
            <a:extLst>
              <a:ext uri="{FF2B5EF4-FFF2-40B4-BE49-F238E27FC236}">
                <a16:creationId xmlns:a16="http://schemas.microsoft.com/office/drawing/2014/main" id="{435BDE7A-431A-9C23-DE19-EDA8DE073997}"/>
              </a:ext>
            </a:extLst>
          </p:cNvPr>
          <p:cNvSpPr>
            <a:spLocks noGrp="1" noRot="1" noChangeAspect="1"/>
          </p:cNvSpPr>
          <p:nvPr>
            <p:ph type="sldImg"/>
          </p:nvPr>
        </p:nvSpPr>
        <p:spPr/>
      </p:sp>
      <p:sp>
        <p:nvSpPr>
          <p:cNvPr id="3" name="Plassholder for notater 2">
            <a:extLst>
              <a:ext uri="{FF2B5EF4-FFF2-40B4-BE49-F238E27FC236}">
                <a16:creationId xmlns:a16="http://schemas.microsoft.com/office/drawing/2014/main" id="{2204A34A-74B5-CFAB-32C3-EC475BDD16D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err="1">
                <a:cs typeface="Calibri"/>
              </a:rPr>
              <a:t>Resiliensforskning</a:t>
            </a:r>
            <a:r>
              <a:rPr lang="en-US">
                <a:cs typeface="Calibri"/>
              </a:rPr>
              <a:t> </a:t>
            </a:r>
            <a:r>
              <a:rPr lang="en-US" err="1">
                <a:cs typeface="Calibri"/>
              </a:rPr>
              <a:t>viser</a:t>
            </a:r>
            <a:r>
              <a:rPr lang="en-US">
                <a:cs typeface="Calibri"/>
              </a:rPr>
              <a:t> </a:t>
            </a:r>
            <a:r>
              <a:rPr lang="en-US" err="1">
                <a:cs typeface="Calibri"/>
              </a:rPr>
              <a:t>til</a:t>
            </a:r>
            <a:r>
              <a:rPr lang="en-US">
                <a:cs typeface="Calibri"/>
              </a:rPr>
              <a:t> </a:t>
            </a:r>
            <a:r>
              <a:rPr lang="en-US" err="1">
                <a:cs typeface="Calibri"/>
              </a:rPr>
              <a:t>flere</a:t>
            </a:r>
            <a:r>
              <a:rPr lang="en-US">
                <a:cs typeface="Calibri"/>
              </a:rPr>
              <a:t> </a:t>
            </a:r>
            <a:r>
              <a:rPr lang="en-US" err="1">
                <a:cs typeface="Calibri"/>
              </a:rPr>
              <a:t>beskyttelsesfaktorer</a:t>
            </a:r>
            <a:r>
              <a:rPr lang="en-US">
                <a:cs typeface="Calibri"/>
              </a:rPr>
              <a:t> hos barn og unge </a:t>
            </a:r>
            <a:r>
              <a:rPr lang="en-US" err="1">
                <a:cs typeface="Calibri"/>
              </a:rPr>
              <a:t>i</a:t>
            </a:r>
            <a:r>
              <a:rPr lang="en-US">
                <a:cs typeface="Calibri"/>
              </a:rPr>
              <a:t> </a:t>
            </a:r>
            <a:r>
              <a:rPr lang="en-US" err="1">
                <a:cs typeface="Calibri"/>
              </a:rPr>
              <a:t>denne</a:t>
            </a:r>
            <a:r>
              <a:rPr lang="en-US">
                <a:cs typeface="Calibri"/>
              </a:rPr>
              <a:t> </a:t>
            </a:r>
            <a:r>
              <a:rPr lang="en-US" err="1">
                <a:cs typeface="Calibri"/>
              </a:rPr>
              <a:t>gruppen</a:t>
            </a:r>
            <a:r>
              <a:rPr lang="en-US">
                <a:cs typeface="Calibri"/>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cs typeface="Calibri"/>
              </a:rPr>
              <a:t>Jo </a:t>
            </a:r>
            <a:r>
              <a:rPr lang="en-US" err="1">
                <a:cs typeface="Calibri"/>
              </a:rPr>
              <a:t>flere</a:t>
            </a:r>
            <a:r>
              <a:rPr lang="en-US">
                <a:cs typeface="Calibri"/>
              </a:rPr>
              <a:t> </a:t>
            </a:r>
            <a:r>
              <a:rPr lang="en-US" err="1">
                <a:cs typeface="Calibri"/>
              </a:rPr>
              <a:t>beskyttelsesfaktorer</a:t>
            </a:r>
            <a:r>
              <a:rPr lang="en-US">
                <a:cs typeface="Calibri"/>
              </a:rPr>
              <a:t> </a:t>
            </a:r>
            <a:r>
              <a:rPr lang="en-US" err="1">
                <a:cs typeface="Calibri"/>
              </a:rPr>
              <a:t>som</a:t>
            </a:r>
            <a:r>
              <a:rPr lang="en-US">
                <a:cs typeface="Calibri"/>
              </a:rPr>
              <a:t> </a:t>
            </a:r>
            <a:r>
              <a:rPr lang="en-US" err="1">
                <a:cs typeface="Calibri"/>
              </a:rPr>
              <a:t>opptrer</a:t>
            </a:r>
            <a:r>
              <a:rPr lang="en-US">
                <a:cs typeface="Calibri"/>
              </a:rPr>
              <a:t> </a:t>
            </a:r>
            <a:r>
              <a:rPr lang="en-US" err="1">
                <a:cs typeface="Calibri"/>
              </a:rPr>
              <a:t>samtidig</a:t>
            </a:r>
            <a:r>
              <a:rPr lang="en-US">
                <a:cs typeface="Calibri"/>
              </a:rPr>
              <a:t>, jo </a:t>
            </a:r>
            <a:r>
              <a:rPr lang="en-US" err="1">
                <a:cs typeface="Calibri"/>
              </a:rPr>
              <a:t>større</a:t>
            </a:r>
            <a:r>
              <a:rPr lang="en-US">
                <a:cs typeface="Calibri"/>
              </a:rPr>
              <a:t> </a:t>
            </a:r>
            <a:r>
              <a:rPr lang="en-US" err="1">
                <a:cs typeface="Calibri"/>
              </a:rPr>
              <a:t>sjanse</a:t>
            </a:r>
            <a:r>
              <a:rPr lang="en-US">
                <a:cs typeface="Calibri"/>
              </a:rPr>
              <a:t> er det at </a:t>
            </a:r>
            <a:r>
              <a:rPr lang="en-US" err="1">
                <a:cs typeface="Calibri"/>
              </a:rPr>
              <a:t>barnet</a:t>
            </a:r>
            <a:r>
              <a:rPr lang="en-US">
                <a:cs typeface="Calibri"/>
              </a:rPr>
              <a:t> </a:t>
            </a:r>
            <a:r>
              <a:rPr lang="en-US" err="1">
                <a:cs typeface="Calibri"/>
              </a:rPr>
              <a:t>vil</a:t>
            </a:r>
            <a:r>
              <a:rPr lang="en-US">
                <a:cs typeface="Calibri"/>
              </a:rPr>
              <a:t> </a:t>
            </a:r>
            <a:r>
              <a:rPr lang="en-US" err="1">
                <a:cs typeface="Calibri"/>
              </a:rPr>
              <a:t>utvikle</a:t>
            </a:r>
            <a:r>
              <a:rPr lang="en-US">
                <a:cs typeface="Calibri"/>
              </a:rPr>
              <a:t> </a:t>
            </a:r>
            <a:r>
              <a:rPr lang="en-US" err="1">
                <a:cs typeface="Calibri"/>
              </a:rPr>
              <a:t>resiliens</a:t>
            </a:r>
            <a:r>
              <a:rPr lang="en-US">
                <a:cs typeface="Calibri"/>
              </a:rPr>
              <a:t>, </a:t>
            </a:r>
            <a:r>
              <a:rPr lang="en-US" err="1">
                <a:cs typeface="Calibri"/>
              </a:rPr>
              <a:t>altså</a:t>
            </a:r>
            <a:r>
              <a:rPr lang="en-US">
                <a:cs typeface="Calibri"/>
              </a:rPr>
              <a:t> </a:t>
            </a:r>
            <a:r>
              <a:rPr lang="en-US" err="1">
                <a:cs typeface="Calibri"/>
              </a:rPr>
              <a:t>klare</a:t>
            </a:r>
            <a:r>
              <a:rPr lang="en-US">
                <a:cs typeface="Calibri"/>
              </a:rPr>
              <a:t> seg </a:t>
            </a:r>
            <a:r>
              <a:rPr lang="en-US" err="1">
                <a:cs typeface="Calibri"/>
              </a:rPr>
              <a:t>godt</a:t>
            </a:r>
            <a:r>
              <a:rPr lang="en-US">
                <a:cs typeface="Calibri"/>
              </a:rPr>
              <a:t> </a:t>
            </a:r>
            <a:r>
              <a:rPr lang="en-US" err="1">
                <a:cs typeface="Calibri"/>
              </a:rPr>
              <a:t>tross</a:t>
            </a:r>
            <a:r>
              <a:rPr lang="en-US">
                <a:cs typeface="Calibri"/>
              </a:rPr>
              <a:t> alt.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err="1">
                <a:cs typeface="Calibri"/>
              </a:rPr>
              <a:t>F.eks</a:t>
            </a:r>
            <a:r>
              <a:rPr lang="en-US">
                <a:cs typeface="Calibri"/>
              </a:rPr>
              <a:t>: Det er </a:t>
            </a:r>
            <a:r>
              <a:rPr lang="en-US" err="1">
                <a:cs typeface="Calibri"/>
              </a:rPr>
              <a:t>vanlig</a:t>
            </a:r>
            <a:r>
              <a:rPr lang="en-US">
                <a:cs typeface="Calibri"/>
              </a:rPr>
              <a:t> å </a:t>
            </a:r>
            <a:r>
              <a:rPr lang="en-US" err="1">
                <a:cs typeface="Calibri"/>
              </a:rPr>
              <a:t>utvikle</a:t>
            </a:r>
            <a:r>
              <a:rPr lang="en-US">
                <a:cs typeface="Calibri"/>
              </a:rPr>
              <a:t> </a:t>
            </a:r>
            <a:r>
              <a:rPr lang="en-US" err="1">
                <a:cs typeface="Calibri"/>
              </a:rPr>
              <a:t>symptomer</a:t>
            </a:r>
            <a:r>
              <a:rPr lang="en-US">
                <a:cs typeface="Calibri"/>
              </a:rPr>
              <a:t> </a:t>
            </a:r>
            <a:r>
              <a:rPr lang="en-US" err="1">
                <a:cs typeface="Calibri"/>
              </a:rPr>
              <a:t>på</a:t>
            </a:r>
            <a:r>
              <a:rPr lang="en-US">
                <a:cs typeface="Calibri"/>
              </a:rPr>
              <a:t> </a:t>
            </a:r>
            <a:r>
              <a:rPr lang="en-US" err="1">
                <a:cs typeface="Calibri"/>
              </a:rPr>
              <a:t>psykiske</a:t>
            </a:r>
            <a:r>
              <a:rPr lang="en-US">
                <a:cs typeface="Calibri"/>
              </a:rPr>
              <a:t> </a:t>
            </a:r>
            <a:r>
              <a:rPr lang="en-US" err="1">
                <a:cs typeface="Calibri"/>
              </a:rPr>
              <a:t>helseproblemer</a:t>
            </a:r>
            <a:r>
              <a:rPr lang="en-US">
                <a:cs typeface="Calibri"/>
              </a:rPr>
              <a:t> </a:t>
            </a:r>
            <a:r>
              <a:rPr lang="en-US" err="1">
                <a:cs typeface="Calibri"/>
              </a:rPr>
              <a:t>i</a:t>
            </a:r>
            <a:r>
              <a:rPr lang="en-US">
                <a:cs typeface="Calibri"/>
              </a:rPr>
              <a:t> </a:t>
            </a:r>
            <a:r>
              <a:rPr lang="en-US" err="1">
                <a:cs typeface="Calibri"/>
              </a:rPr>
              <a:t>ungdomsalderen</a:t>
            </a:r>
            <a:r>
              <a:rPr lang="en-US">
                <a:cs typeface="Calibri"/>
              </a:rPr>
              <a:t> </a:t>
            </a:r>
            <a:r>
              <a:rPr lang="en-US" err="1">
                <a:cs typeface="Calibri"/>
              </a:rPr>
              <a:t>når</a:t>
            </a:r>
            <a:r>
              <a:rPr lang="en-US">
                <a:cs typeface="Calibri"/>
              </a:rPr>
              <a:t> man </a:t>
            </a:r>
            <a:r>
              <a:rPr lang="en-US" err="1">
                <a:cs typeface="Calibri"/>
              </a:rPr>
              <a:t>har</a:t>
            </a:r>
            <a:r>
              <a:rPr lang="en-US">
                <a:cs typeface="Calibri"/>
              </a:rPr>
              <a:t> </a:t>
            </a:r>
            <a:r>
              <a:rPr lang="en-US" err="1">
                <a:cs typeface="Calibri"/>
              </a:rPr>
              <a:t>en</a:t>
            </a:r>
            <a:r>
              <a:rPr lang="en-US">
                <a:cs typeface="Calibri"/>
              </a:rPr>
              <a:t> </a:t>
            </a:r>
            <a:r>
              <a:rPr lang="en-US" err="1">
                <a:cs typeface="Calibri"/>
              </a:rPr>
              <a:t>forelder</a:t>
            </a:r>
            <a:r>
              <a:rPr lang="en-US">
                <a:cs typeface="Calibri"/>
              </a:rPr>
              <a:t> med </a:t>
            </a:r>
            <a:r>
              <a:rPr lang="en-US" err="1">
                <a:cs typeface="Calibri"/>
              </a:rPr>
              <a:t>alvorlig</a:t>
            </a:r>
            <a:r>
              <a:rPr lang="en-US">
                <a:cs typeface="Calibri"/>
              </a:rPr>
              <a:t> </a:t>
            </a:r>
            <a:r>
              <a:rPr lang="en-US" err="1">
                <a:cs typeface="Calibri"/>
              </a:rPr>
              <a:t>depresjon</a:t>
            </a:r>
            <a:r>
              <a:rPr lang="en-US">
                <a:cs typeface="Calibri"/>
              </a:rPr>
              <a:t>, men </a:t>
            </a:r>
            <a:r>
              <a:rPr lang="en-US" err="1">
                <a:cs typeface="Calibri"/>
              </a:rPr>
              <a:t>beskyttelsesfaktorer</a:t>
            </a:r>
            <a:r>
              <a:rPr lang="en-US">
                <a:cs typeface="Calibri"/>
              </a:rPr>
              <a:t> </a:t>
            </a:r>
            <a:r>
              <a:rPr lang="en-US" err="1">
                <a:cs typeface="Calibri"/>
              </a:rPr>
              <a:t>demper</a:t>
            </a:r>
            <a:r>
              <a:rPr lang="en-US">
                <a:cs typeface="Calibri"/>
              </a:rPr>
              <a:t> </a:t>
            </a:r>
            <a:r>
              <a:rPr lang="en-US" err="1">
                <a:cs typeface="Calibri"/>
              </a:rPr>
              <a:t>påkjenningen</a:t>
            </a:r>
            <a:r>
              <a:rPr lang="en-US">
                <a:cs typeface="Calibri"/>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err="1">
                <a:cs typeface="Calibri"/>
              </a:rPr>
              <a:t>Beskyttelsesfaktorer</a:t>
            </a:r>
            <a:r>
              <a:rPr lang="en-US">
                <a:cs typeface="Calibri"/>
              </a:rPr>
              <a:t> </a:t>
            </a:r>
            <a:r>
              <a:rPr lang="en-US" err="1">
                <a:cs typeface="Calibri"/>
              </a:rPr>
              <a:t>som</a:t>
            </a:r>
            <a:r>
              <a:rPr lang="en-US">
                <a:cs typeface="Calibri"/>
              </a:rPr>
              <a:t> er </a:t>
            </a:r>
            <a:r>
              <a:rPr lang="en-US" err="1">
                <a:cs typeface="Calibri"/>
              </a:rPr>
              <a:t>avdekket</a:t>
            </a:r>
            <a:r>
              <a:rPr lang="en-US">
                <a:cs typeface="Calibri"/>
              </a:rPr>
              <a:t> </a:t>
            </a:r>
            <a:r>
              <a:rPr lang="en-US" err="1">
                <a:cs typeface="Calibri"/>
              </a:rPr>
              <a:t>i</a:t>
            </a:r>
            <a:r>
              <a:rPr lang="en-US">
                <a:cs typeface="Calibri"/>
              </a:rPr>
              <a:t> </a:t>
            </a:r>
            <a:r>
              <a:rPr lang="en-US" err="1">
                <a:cs typeface="Calibri"/>
              </a:rPr>
              <a:t>forskning</a:t>
            </a:r>
            <a:r>
              <a:rPr lang="en-US">
                <a:cs typeface="Calibri"/>
              </a:rPr>
              <a:t> </a:t>
            </a:r>
            <a:r>
              <a:rPr lang="en-US" err="1">
                <a:cs typeface="Calibri"/>
              </a:rPr>
              <a:t>på</a:t>
            </a:r>
            <a:r>
              <a:rPr lang="en-US">
                <a:cs typeface="Calibri"/>
              </a:rPr>
              <a:t> </a:t>
            </a:r>
            <a:r>
              <a:rPr lang="en-US" err="1">
                <a:cs typeface="Calibri"/>
              </a:rPr>
              <a:t>denne</a:t>
            </a:r>
            <a:r>
              <a:rPr lang="en-US">
                <a:cs typeface="Calibri"/>
              </a:rPr>
              <a:t> </a:t>
            </a:r>
            <a:r>
              <a:rPr lang="en-US" err="1">
                <a:cs typeface="Calibri"/>
              </a:rPr>
              <a:t>gruppen</a:t>
            </a:r>
            <a:r>
              <a:rPr lang="en-US">
                <a:cs typeface="Calibri"/>
              </a:rPr>
              <a:t> </a:t>
            </a:r>
            <a:r>
              <a:rPr lang="en-US" err="1">
                <a:cs typeface="Calibri"/>
              </a:rPr>
              <a:t>pårørende</a:t>
            </a:r>
            <a:r>
              <a:rPr lang="en-US">
                <a:cs typeface="Calibri"/>
              </a:rPr>
              <a:t>, </a:t>
            </a:r>
            <a:r>
              <a:rPr lang="en-US" err="1">
                <a:cs typeface="Calibri"/>
              </a:rPr>
              <a:t>som</a:t>
            </a:r>
            <a:r>
              <a:rPr lang="en-US">
                <a:cs typeface="Calibri"/>
              </a:rPr>
              <a:t> vi </a:t>
            </a:r>
            <a:r>
              <a:rPr lang="en-US" err="1">
                <a:cs typeface="Calibri"/>
              </a:rPr>
              <a:t>også</a:t>
            </a:r>
            <a:r>
              <a:rPr lang="en-US">
                <a:cs typeface="Calibri"/>
              </a:rPr>
              <a:t> </a:t>
            </a:r>
            <a:r>
              <a:rPr lang="en-US" err="1">
                <a:cs typeface="Calibri"/>
              </a:rPr>
              <a:t>tenker</a:t>
            </a:r>
            <a:r>
              <a:rPr lang="en-US">
                <a:cs typeface="Calibri"/>
              </a:rPr>
              <a:t> at vi </a:t>
            </a:r>
            <a:r>
              <a:rPr lang="en-US" err="1">
                <a:cs typeface="Calibri"/>
              </a:rPr>
              <a:t>kan</a:t>
            </a:r>
            <a:r>
              <a:rPr lang="en-US">
                <a:cs typeface="Calibri"/>
              </a:rPr>
              <a:t> </a:t>
            </a:r>
            <a:r>
              <a:rPr lang="en-US" err="1">
                <a:cs typeface="Calibri"/>
              </a:rPr>
              <a:t>bidra</a:t>
            </a:r>
            <a:r>
              <a:rPr lang="en-US">
                <a:cs typeface="Calibri"/>
              </a:rPr>
              <a:t> </a:t>
            </a:r>
            <a:r>
              <a:rPr lang="en-US" err="1">
                <a:cs typeface="Calibri"/>
              </a:rPr>
              <a:t>til</a:t>
            </a:r>
            <a:r>
              <a:rPr lang="en-US">
                <a:cs typeface="Calibri"/>
              </a:rPr>
              <a:t> å </a:t>
            </a:r>
            <a:r>
              <a:rPr lang="en-US" err="1">
                <a:cs typeface="Calibri"/>
              </a:rPr>
              <a:t>styrke</a:t>
            </a:r>
            <a:r>
              <a:rPr lang="en-US">
                <a:cs typeface="Calibri"/>
              </a:rPr>
              <a:t>, er:</a:t>
            </a:r>
          </a:p>
          <a:p>
            <a:endParaRPr lang="en-US">
              <a:cs typeface="Calibri"/>
            </a:endParaRPr>
          </a:p>
          <a:p>
            <a:pPr marL="171450" indent="-171450">
              <a:buFont typeface="Calibri,Sans-Serif"/>
              <a:buChar char="-"/>
            </a:pPr>
            <a:r>
              <a:rPr lang="en-US"/>
              <a:t>At </a:t>
            </a:r>
            <a:r>
              <a:rPr lang="en-US" err="1"/>
              <a:t>barna</a:t>
            </a:r>
            <a:r>
              <a:rPr lang="en-US"/>
              <a:t> </a:t>
            </a:r>
            <a:r>
              <a:rPr lang="en-US" err="1"/>
              <a:t>evner</a:t>
            </a:r>
            <a:r>
              <a:rPr lang="en-US"/>
              <a:t> å se </a:t>
            </a:r>
            <a:r>
              <a:rPr lang="en-US" err="1"/>
              <a:t>urettferdigheten</a:t>
            </a:r>
            <a:r>
              <a:rPr lang="en-US"/>
              <a:t> </a:t>
            </a:r>
            <a:r>
              <a:rPr lang="en-US" err="1"/>
              <a:t>i</a:t>
            </a:r>
            <a:r>
              <a:rPr lang="en-US"/>
              <a:t> </a:t>
            </a:r>
            <a:r>
              <a:rPr lang="en-US" err="1"/>
              <a:t>egen</a:t>
            </a:r>
            <a:r>
              <a:rPr lang="en-US"/>
              <a:t> </a:t>
            </a:r>
            <a:r>
              <a:rPr lang="en-US" err="1"/>
              <a:t>situasjon</a:t>
            </a:r>
            <a:endParaRPr lang="en-US"/>
          </a:p>
          <a:p>
            <a:pPr marL="171450" indent="-171450">
              <a:buFont typeface="Calibri,Sans-Serif"/>
              <a:buChar char="-"/>
            </a:pPr>
            <a:r>
              <a:rPr lang="en-US"/>
              <a:t>At de </a:t>
            </a:r>
            <a:r>
              <a:rPr lang="en-US" err="1"/>
              <a:t>har</a:t>
            </a:r>
            <a:r>
              <a:rPr lang="en-US"/>
              <a:t> </a:t>
            </a:r>
            <a:r>
              <a:rPr lang="en-US" err="1"/>
              <a:t>ambisjoner</a:t>
            </a:r>
            <a:r>
              <a:rPr lang="en-US"/>
              <a:t> om et </a:t>
            </a:r>
            <a:r>
              <a:rPr lang="en-US" err="1"/>
              <a:t>bedre</a:t>
            </a:r>
            <a:r>
              <a:rPr lang="en-US"/>
              <a:t> liv</a:t>
            </a:r>
          </a:p>
          <a:p>
            <a:pPr marL="171450" indent="-171450">
              <a:buFont typeface="Calibri,Sans-Serif"/>
              <a:buChar char="-"/>
            </a:pPr>
            <a:r>
              <a:rPr lang="en-US"/>
              <a:t>At de </a:t>
            </a:r>
            <a:r>
              <a:rPr lang="en-US" err="1"/>
              <a:t>har</a:t>
            </a:r>
            <a:r>
              <a:rPr lang="en-US"/>
              <a:t> </a:t>
            </a:r>
            <a:r>
              <a:rPr lang="en-US" err="1"/>
              <a:t>selvtillit</a:t>
            </a:r>
            <a:endParaRPr lang="en-US"/>
          </a:p>
          <a:p>
            <a:pPr marL="171450" indent="-171450">
              <a:buFont typeface="Calibri,Sans-Serif"/>
              <a:buChar char="-"/>
            </a:pPr>
            <a:r>
              <a:rPr lang="en-US"/>
              <a:t>Og at de </a:t>
            </a:r>
            <a:r>
              <a:rPr lang="en-US" err="1"/>
              <a:t>trener</a:t>
            </a:r>
            <a:r>
              <a:rPr lang="en-US"/>
              <a:t> </a:t>
            </a:r>
            <a:r>
              <a:rPr lang="en-US" err="1"/>
              <a:t>eller</a:t>
            </a:r>
            <a:r>
              <a:rPr lang="en-US"/>
              <a:t> er </a:t>
            </a:r>
            <a:r>
              <a:rPr lang="en-US" err="1"/>
              <a:t>aktive</a:t>
            </a:r>
            <a:r>
              <a:rPr lang="en-US"/>
              <a:t>.</a:t>
            </a:r>
            <a:endParaRPr lang="en-US">
              <a:cs typeface="Calibri"/>
            </a:endParaRPr>
          </a:p>
          <a:p>
            <a:pPr marL="171450" indent="-171450">
              <a:buFont typeface="Calibri"/>
              <a:buChar char="-"/>
            </a:pPr>
            <a:r>
              <a:rPr lang="en-US">
                <a:cs typeface="Calibri"/>
              </a:rPr>
              <a:t>At den </a:t>
            </a:r>
            <a:r>
              <a:rPr lang="en-US" err="1">
                <a:cs typeface="Calibri"/>
              </a:rPr>
              <a:t>som</a:t>
            </a:r>
            <a:r>
              <a:rPr lang="en-US">
                <a:cs typeface="Calibri"/>
              </a:rPr>
              <a:t> er </a:t>
            </a:r>
            <a:r>
              <a:rPr lang="en-US" err="1">
                <a:cs typeface="Calibri"/>
              </a:rPr>
              <a:t>syk</a:t>
            </a:r>
            <a:r>
              <a:rPr lang="en-US">
                <a:cs typeface="Calibri"/>
              </a:rPr>
              <a:t>/</a:t>
            </a:r>
            <a:r>
              <a:rPr lang="en-US" err="1">
                <a:cs typeface="Calibri"/>
              </a:rPr>
              <a:t>avhengig</a:t>
            </a:r>
            <a:r>
              <a:rPr lang="en-US">
                <a:cs typeface="Calibri"/>
              </a:rPr>
              <a:t> </a:t>
            </a:r>
            <a:r>
              <a:rPr lang="en-US" err="1">
                <a:cs typeface="Calibri"/>
              </a:rPr>
              <a:t>uttrykker</a:t>
            </a:r>
            <a:r>
              <a:rPr lang="en-US">
                <a:cs typeface="Calibri"/>
              </a:rPr>
              <a:t> positive </a:t>
            </a:r>
            <a:r>
              <a:rPr lang="en-US" err="1">
                <a:cs typeface="Calibri"/>
              </a:rPr>
              <a:t>følelser</a:t>
            </a:r>
            <a:r>
              <a:rPr lang="en-US">
                <a:cs typeface="Calibri"/>
              </a:rPr>
              <a:t> for </a:t>
            </a:r>
            <a:r>
              <a:rPr lang="en-US" err="1">
                <a:cs typeface="Calibri"/>
              </a:rPr>
              <a:t>barnet</a:t>
            </a:r>
            <a:r>
              <a:rPr lang="en-US">
                <a:cs typeface="Calibri"/>
              </a:rPr>
              <a:t> </a:t>
            </a:r>
            <a:r>
              <a:rPr lang="en-US" err="1">
                <a:cs typeface="Calibri"/>
              </a:rPr>
              <a:t>sitt</a:t>
            </a:r>
            <a:endParaRPr lang="en-US">
              <a:cs typeface="Calibri"/>
            </a:endParaRPr>
          </a:p>
          <a:p>
            <a:pPr marL="171450" indent="-171450">
              <a:buFont typeface="Calibri"/>
              <a:buChar char="-"/>
            </a:pPr>
            <a:r>
              <a:rPr lang="en-US"/>
              <a:t>At </a:t>
            </a:r>
            <a:r>
              <a:rPr lang="en-US" err="1"/>
              <a:t>forelderen</a:t>
            </a:r>
            <a:r>
              <a:rPr lang="en-US"/>
              <a:t> </a:t>
            </a:r>
            <a:r>
              <a:rPr lang="en-US" err="1"/>
              <a:t>som</a:t>
            </a:r>
            <a:r>
              <a:rPr lang="en-US"/>
              <a:t> er </a:t>
            </a:r>
            <a:r>
              <a:rPr lang="en-US" err="1"/>
              <a:t>syk</a:t>
            </a:r>
            <a:r>
              <a:rPr lang="en-US"/>
              <a:t>/</a:t>
            </a:r>
            <a:r>
              <a:rPr lang="en-US" err="1"/>
              <a:t>avhengig</a:t>
            </a:r>
            <a:r>
              <a:rPr lang="en-US"/>
              <a:t> </a:t>
            </a:r>
            <a:r>
              <a:rPr lang="en-US" err="1"/>
              <a:t>opplever</a:t>
            </a:r>
            <a:r>
              <a:rPr lang="en-US"/>
              <a:t> god </a:t>
            </a:r>
            <a:r>
              <a:rPr lang="en-US" err="1"/>
              <a:t>støtte</a:t>
            </a:r>
            <a:r>
              <a:rPr lang="en-US"/>
              <a:t> av partner</a:t>
            </a:r>
            <a:endParaRPr lang="en-US">
              <a:cs typeface="Calibri"/>
            </a:endParaRPr>
          </a:p>
          <a:p>
            <a:pPr marL="171450" indent="-171450">
              <a:buFont typeface="Calibri"/>
              <a:buChar char="-"/>
            </a:pPr>
            <a:r>
              <a:rPr lang="en-US"/>
              <a:t>At EN </a:t>
            </a:r>
            <a:r>
              <a:rPr lang="en-US" err="1"/>
              <a:t>voksen</a:t>
            </a:r>
            <a:r>
              <a:rPr lang="en-US"/>
              <a:t> </a:t>
            </a:r>
            <a:r>
              <a:rPr lang="en-US" err="1"/>
              <a:t>i</a:t>
            </a:r>
            <a:r>
              <a:rPr lang="en-US"/>
              <a:t> </a:t>
            </a:r>
            <a:r>
              <a:rPr lang="en-US" err="1"/>
              <a:t>nettverket</a:t>
            </a:r>
            <a:r>
              <a:rPr lang="en-US"/>
              <a:t> stiller </a:t>
            </a:r>
            <a:r>
              <a:rPr lang="en-US" err="1"/>
              <a:t>opp</a:t>
            </a:r>
            <a:r>
              <a:rPr lang="en-US"/>
              <a:t> og </a:t>
            </a:r>
            <a:r>
              <a:rPr lang="en-US" err="1"/>
              <a:t>gir</a:t>
            </a:r>
            <a:r>
              <a:rPr lang="en-US"/>
              <a:t> god </a:t>
            </a:r>
            <a:r>
              <a:rPr lang="en-US" err="1"/>
              <a:t>omsorg</a:t>
            </a:r>
            <a:endParaRPr lang="en-US"/>
          </a:p>
          <a:p>
            <a:pPr marL="171450" indent="-171450">
              <a:buFont typeface="Calibri"/>
              <a:buChar char="-"/>
            </a:pPr>
            <a:r>
              <a:rPr lang="en-US"/>
              <a:t>At </a:t>
            </a:r>
            <a:r>
              <a:rPr lang="en-US" err="1"/>
              <a:t>barnet</a:t>
            </a:r>
            <a:r>
              <a:rPr lang="en-US"/>
              <a:t> </a:t>
            </a:r>
            <a:r>
              <a:rPr lang="en-US" err="1"/>
              <a:t>har</a:t>
            </a:r>
            <a:r>
              <a:rPr lang="en-US"/>
              <a:t> </a:t>
            </a:r>
            <a:r>
              <a:rPr lang="en-US" err="1"/>
              <a:t>gode</a:t>
            </a:r>
            <a:r>
              <a:rPr lang="en-US"/>
              <a:t> </a:t>
            </a:r>
            <a:r>
              <a:rPr lang="en-US" err="1"/>
              <a:t>venner</a:t>
            </a:r>
            <a:endParaRPr lang="en-US"/>
          </a:p>
          <a:p>
            <a:pPr marL="171450" indent="-171450">
              <a:buFont typeface="Calibri"/>
              <a:buChar char="-"/>
            </a:pPr>
            <a:r>
              <a:rPr lang="en-US"/>
              <a:t>At </a:t>
            </a:r>
            <a:r>
              <a:rPr lang="en-US" err="1"/>
              <a:t>noen</a:t>
            </a:r>
            <a:r>
              <a:rPr lang="en-US"/>
              <a:t> </a:t>
            </a:r>
            <a:r>
              <a:rPr lang="en-US" err="1"/>
              <a:t>gir</a:t>
            </a:r>
            <a:r>
              <a:rPr lang="en-US"/>
              <a:t> </a:t>
            </a:r>
            <a:r>
              <a:rPr lang="en-US" err="1"/>
              <a:t>barnet</a:t>
            </a:r>
            <a:r>
              <a:rPr lang="en-US"/>
              <a:t> </a:t>
            </a:r>
            <a:r>
              <a:rPr lang="en-US" err="1"/>
              <a:t>en</a:t>
            </a:r>
            <a:r>
              <a:rPr lang="en-US"/>
              <a:t> god </a:t>
            </a:r>
            <a:r>
              <a:rPr lang="en-US" err="1"/>
              <a:t>forklaring</a:t>
            </a:r>
            <a:r>
              <a:rPr lang="en-US"/>
              <a:t> </a:t>
            </a:r>
            <a:r>
              <a:rPr lang="en-US" err="1"/>
              <a:t>på</a:t>
            </a:r>
            <a:r>
              <a:rPr lang="en-US"/>
              <a:t> </a:t>
            </a:r>
            <a:r>
              <a:rPr lang="en-US" err="1"/>
              <a:t>forelderens</a:t>
            </a:r>
            <a:r>
              <a:rPr lang="en-US"/>
              <a:t> problem</a:t>
            </a:r>
          </a:p>
          <a:p>
            <a:pPr marL="171450" indent="-171450">
              <a:buFont typeface="Calibri"/>
              <a:buChar char="-"/>
            </a:pPr>
            <a:r>
              <a:rPr lang="en-US"/>
              <a:t>At </a:t>
            </a:r>
            <a:r>
              <a:rPr lang="en-US" err="1"/>
              <a:t>barnet</a:t>
            </a:r>
            <a:r>
              <a:rPr lang="en-US"/>
              <a:t> </a:t>
            </a:r>
            <a:r>
              <a:rPr lang="en-US" err="1"/>
              <a:t>får</a:t>
            </a:r>
            <a:r>
              <a:rPr lang="en-US"/>
              <a:t> </a:t>
            </a:r>
            <a:r>
              <a:rPr lang="en-US" err="1"/>
              <a:t>bearbeidet</a:t>
            </a:r>
            <a:r>
              <a:rPr lang="en-US"/>
              <a:t> </a:t>
            </a:r>
            <a:r>
              <a:rPr lang="en-US" err="1"/>
              <a:t>vonde</a:t>
            </a:r>
            <a:r>
              <a:rPr lang="en-US"/>
              <a:t> </a:t>
            </a:r>
            <a:r>
              <a:rPr lang="en-US" err="1"/>
              <a:t>opplevelser</a:t>
            </a:r>
            <a:r>
              <a:rPr lang="en-US"/>
              <a:t> med </a:t>
            </a:r>
            <a:r>
              <a:rPr lang="en-US" err="1"/>
              <a:t>en</a:t>
            </a:r>
            <a:r>
              <a:rPr lang="en-US"/>
              <a:t> </a:t>
            </a:r>
            <a:r>
              <a:rPr lang="en-US" err="1"/>
              <a:t>terapeut</a:t>
            </a:r>
            <a:endParaRPr lang="en-US">
              <a:cs typeface="Calibri"/>
            </a:endParaRPr>
          </a:p>
          <a:p>
            <a:endParaRPr lang="en-US">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cs typeface="Calibri"/>
              </a:rPr>
              <a:t>Dette er </a:t>
            </a:r>
            <a:r>
              <a:rPr lang="en-US" err="1">
                <a:cs typeface="Calibri"/>
              </a:rPr>
              <a:t>altså</a:t>
            </a:r>
            <a:r>
              <a:rPr lang="en-US">
                <a:cs typeface="Calibri"/>
              </a:rPr>
              <a:t> </a:t>
            </a:r>
            <a:r>
              <a:rPr lang="en-US" err="1">
                <a:cs typeface="Calibri"/>
              </a:rPr>
              <a:t>faktorer</a:t>
            </a:r>
            <a:r>
              <a:rPr lang="en-US">
                <a:cs typeface="Calibri"/>
              </a:rPr>
              <a:t> vi </a:t>
            </a:r>
            <a:r>
              <a:rPr lang="en-US" err="1">
                <a:cs typeface="Calibri"/>
              </a:rPr>
              <a:t>kan</a:t>
            </a:r>
            <a:r>
              <a:rPr lang="en-US">
                <a:cs typeface="Calibri"/>
              </a:rPr>
              <a:t> </a:t>
            </a:r>
            <a:r>
              <a:rPr lang="en-US" err="1">
                <a:cs typeface="Calibri"/>
              </a:rPr>
              <a:t>kartlegge</a:t>
            </a:r>
            <a:r>
              <a:rPr lang="en-US">
                <a:cs typeface="Calibri"/>
              </a:rPr>
              <a:t> og </a:t>
            </a:r>
            <a:r>
              <a:rPr lang="en-US" err="1">
                <a:cs typeface="Calibri"/>
              </a:rPr>
              <a:t>forsøke</a:t>
            </a:r>
            <a:r>
              <a:rPr lang="en-US">
                <a:cs typeface="Calibri"/>
              </a:rPr>
              <a:t> å </a:t>
            </a:r>
            <a:r>
              <a:rPr lang="en-US" err="1">
                <a:cs typeface="Calibri"/>
              </a:rPr>
              <a:t>styrke</a:t>
            </a:r>
            <a:r>
              <a:rPr lang="en-US">
                <a:cs typeface="Calibri"/>
              </a:rPr>
              <a:t>.</a:t>
            </a:r>
          </a:p>
          <a:p>
            <a:endParaRPr lang="en-US">
              <a:cs typeface="Calibri"/>
            </a:endParaRPr>
          </a:p>
        </p:txBody>
      </p:sp>
      <p:sp>
        <p:nvSpPr>
          <p:cNvPr id="4" name="Plassholder for lysbildenummer 3">
            <a:extLst>
              <a:ext uri="{FF2B5EF4-FFF2-40B4-BE49-F238E27FC236}">
                <a16:creationId xmlns:a16="http://schemas.microsoft.com/office/drawing/2014/main" id="{2CC8B233-D770-289F-D4D7-DF03747DCBE8}"/>
              </a:ext>
            </a:extLst>
          </p:cNvPr>
          <p:cNvSpPr>
            <a:spLocks noGrp="1"/>
          </p:cNvSpPr>
          <p:nvPr>
            <p:ph type="sldNum" sz="quarter" idx="5"/>
          </p:nvPr>
        </p:nvSpPr>
        <p:spPr/>
        <p:txBody>
          <a:bodyPr/>
          <a:lstStyle/>
          <a:p>
            <a:fld id="{A78887F8-96CF-453E-AA0F-1F37B3B5B4B9}" type="slidenum">
              <a:rPr lang="nb-NO"/>
              <a:t>10</a:t>
            </a:fld>
            <a:endParaRPr lang="nb-NO"/>
          </a:p>
        </p:txBody>
      </p:sp>
    </p:spTree>
    <p:extLst>
      <p:ext uri="{BB962C8B-B14F-4D97-AF65-F5344CB8AC3E}">
        <p14:creationId xmlns:p14="http://schemas.microsoft.com/office/powerpoint/2010/main" val="36119807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Ellen: Målet vårt er altså å forebygge og avhjelpe vansker hos disse barna.</a:t>
            </a:r>
          </a:p>
          <a:p>
            <a:pPr marL="0" indent="0">
              <a:buFont typeface="Calibri"/>
              <a:buNone/>
            </a:pPr>
            <a:r>
              <a:rPr lang="nb-NO"/>
              <a:t>Og det er helt avgjørende at vi snakker sammen på tvers av instanser og jobber sammen, hvis vi skal klare å redusere risikoen og øke beskyttelsen.</a:t>
            </a:r>
            <a:endParaRPr lang="nb-NO">
              <a:cs typeface="Calibri"/>
            </a:endParaRPr>
          </a:p>
          <a:p>
            <a:pPr marL="0" indent="0">
              <a:buFont typeface="Calibri"/>
              <a:buNone/>
            </a:pPr>
            <a:endParaRPr lang="nb-NO">
              <a:cs typeface="Calibri"/>
            </a:endParaRPr>
          </a:p>
          <a:p>
            <a:r>
              <a:rPr lang="nb-NO">
                <a:cs typeface="Calibri"/>
              </a:rPr>
              <a:t>Inger: Hvordan få dette til?</a:t>
            </a:r>
          </a:p>
          <a:p>
            <a:r>
              <a:rPr lang="nb-NO">
                <a:cs typeface="Calibri"/>
              </a:rPr>
              <a:t>Spørre salen om å summe 2-3 </a:t>
            </a:r>
            <a:r>
              <a:rPr lang="nb-NO" err="1">
                <a:cs typeface="Calibri"/>
              </a:rPr>
              <a:t>stk</a:t>
            </a:r>
            <a:endParaRPr lang="nb-NO">
              <a:cs typeface="Calibri"/>
            </a:endParaRPr>
          </a:p>
          <a:p>
            <a:endParaRPr lang="nb-NO"/>
          </a:p>
          <a:p>
            <a:endParaRPr lang="nb-NO">
              <a:cs typeface="Calibri"/>
            </a:endParaRPr>
          </a:p>
        </p:txBody>
      </p:sp>
      <p:sp>
        <p:nvSpPr>
          <p:cNvPr id="4" name="Plassholder for lysbildenummer 3"/>
          <p:cNvSpPr>
            <a:spLocks noGrp="1"/>
          </p:cNvSpPr>
          <p:nvPr>
            <p:ph type="sldNum" sz="quarter" idx="5"/>
          </p:nvPr>
        </p:nvSpPr>
        <p:spPr/>
        <p:txBody>
          <a:bodyPr/>
          <a:lstStyle/>
          <a:p>
            <a:fld id="{A78887F8-96CF-453E-AA0F-1F37B3B5B4B9}" type="slidenum">
              <a:rPr lang="nb-NO"/>
              <a:t>11</a:t>
            </a:fld>
            <a:endParaRPr lang="nb-NO"/>
          </a:p>
        </p:txBody>
      </p:sp>
    </p:spTree>
    <p:extLst>
      <p:ext uri="{BB962C8B-B14F-4D97-AF65-F5344CB8AC3E}">
        <p14:creationId xmlns:p14="http://schemas.microsoft.com/office/powerpoint/2010/main" val="3485976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Fiktiv case basert på erfaringer vi har hatt i forskjellige familier med barn som pårørende</a:t>
            </a:r>
          </a:p>
          <a:p>
            <a:endParaRPr lang="nb-NO"/>
          </a:p>
          <a:p>
            <a:r>
              <a:rPr lang="nb-NO" err="1"/>
              <a:t>Genogram</a:t>
            </a:r>
            <a:endParaRPr lang="nb-NO"/>
          </a:p>
          <a:p>
            <a:endParaRPr lang="nb-NO"/>
          </a:p>
        </p:txBody>
      </p:sp>
      <p:sp>
        <p:nvSpPr>
          <p:cNvPr id="4" name="Plassholder for lysbildenummer 3"/>
          <p:cNvSpPr>
            <a:spLocks noGrp="1"/>
          </p:cNvSpPr>
          <p:nvPr>
            <p:ph type="sldNum" sz="quarter" idx="5"/>
          </p:nvPr>
        </p:nvSpPr>
        <p:spPr/>
        <p:txBody>
          <a:bodyPr/>
          <a:lstStyle/>
          <a:p>
            <a:fld id="{A78887F8-96CF-453E-AA0F-1F37B3B5B4B9}" type="slidenum">
              <a:rPr lang="nb-NO" smtClean="0"/>
              <a:t>12</a:t>
            </a:fld>
            <a:endParaRPr lang="nb-NO"/>
          </a:p>
        </p:txBody>
      </p:sp>
    </p:spTree>
    <p:extLst>
      <p:ext uri="{BB962C8B-B14F-4D97-AF65-F5344CB8AC3E}">
        <p14:creationId xmlns:p14="http://schemas.microsoft.com/office/powerpoint/2010/main" val="22770434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285750" indent="-285750">
              <a:lnSpc>
                <a:spcPct val="120000"/>
              </a:lnSpc>
              <a:spcBef>
                <a:spcPts val="1000"/>
              </a:spcBef>
              <a:buFont typeface="Arial"/>
              <a:buChar char="•"/>
            </a:pPr>
            <a:endParaRPr lang="nb-NO">
              <a:cs typeface="Calibri" panose="020F0502020204030204"/>
            </a:endParaRPr>
          </a:p>
          <a:p>
            <a:pPr marL="285750" indent="-285750">
              <a:lnSpc>
                <a:spcPct val="120000"/>
              </a:lnSpc>
              <a:spcBef>
                <a:spcPts val="1000"/>
              </a:spcBef>
              <a:buFont typeface="Courier New,monospace"/>
              <a:buChar char="o"/>
            </a:pPr>
            <a:endParaRPr lang="nb-NO"/>
          </a:p>
          <a:p>
            <a:pPr marL="285750" indent="-285750">
              <a:lnSpc>
                <a:spcPct val="120000"/>
              </a:lnSpc>
              <a:spcBef>
                <a:spcPts val="1000"/>
              </a:spcBef>
              <a:buFont typeface="Courier New,monospace"/>
              <a:buChar char="o"/>
            </a:pPr>
            <a:r>
              <a:rPr lang="nb-NO"/>
              <a:t>Årsak: ADHD</a:t>
            </a:r>
          </a:p>
          <a:p>
            <a:pPr marL="285750" indent="-285750">
              <a:lnSpc>
                <a:spcPct val="120000"/>
              </a:lnSpc>
              <a:spcBef>
                <a:spcPts val="1000"/>
              </a:spcBef>
              <a:buFont typeface="Courier New,monospace"/>
              <a:buChar char="o"/>
            </a:pPr>
            <a:r>
              <a:rPr lang="nb-NO"/>
              <a:t>Virkning: utagering</a:t>
            </a:r>
            <a:endParaRPr lang="nb-NO">
              <a:cs typeface="Calibri"/>
            </a:endParaRPr>
          </a:p>
          <a:p>
            <a:endParaRPr lang="en-US">
              <a:cs typeface="Calibri"/>
            </a:endParaRPr>
          </a:p>
        </p:txBody>
      </p:sp>
      <p:sp>
        <p:nvSpPr>
          <p:cNvPr id="4" name="Plassholder for lysbildenummer 3"/>
          <p:cNvSpPr>
            <a:spLocks noGrp="1"/>
          </p:cNvSpPr>
          <p:nvPr>
            <p:ph type="sldNum" sz="quarter" idx="5"/>
          </p:nvPr>
        </p:nvSpPr>
        <p:spPr/>
        <p:txBody>
          <a:bodyPr/>
          <a:lstStyle/>
          <a:p>
            <a:fld id="{A78887F8-96CF-453E-AA0F-1F37B3B5B4B9}" type="slidenum">
              <a:rPr lang="nb-NO"/>
              <a:t>14</a:t>
            </a:fld>
            <a:endParaRPr lang="nb-NO"/>
          </a:p>
        </p:txBody>
      </p:sp>
    </p:spTree>
    <p:extLst>
      <p:ext uri="{BB962C8B-B14F-4D97-AF65-F5344CB8AC3E}">
        <p14:creationId xmlns:p14="http://schemas.microsoft.com/office/powerpoint/2010/main" val="4281565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285750" indent="-285750">
              <a:lnSpc>
                <a:spcPct val="120000"/>
              </a:lnSpc>
              <a:spcBef>
                <a:spcPts val="1000"/>
              </a:spcBef>
              <a:buFont typeface="Arial"/>
              <a:buChar char="•"/>
            </a:pPr>
            <a:endParaRPr lang="nb-NO">
              <a:cs typeface="Calibri" panose="020F0502020204030204"/>
            </a:endParaRPr>
          </a:p>
          <a:p>
            <a:pPr marL="285750" indent="-285750">
              <a:lnSpc>
                <a:spcPct val="120000"/>
              </a:lnSpc>
              <a:spcBef>
                <a:spcPts val="1000"/>
              </a:spcBef>
              <a:buFont typeface="Courier New,monospace"/>
              <a:buChar char="o"/>
            </a:pPr>
            <a:endParaRPr lang="nb-NO"/>
          </a:p>
          <a:p>
            <a:endParaRPr lang="en-US">
              <a:cs typeface="Calibri"/>
            </a:endParaRPr>
          </a:p>
        </p:txBody>
      </p:sp>
      <p:sp>
        <p:nvSpPr>
          <p:cNvPr id="4" name="Plassholder for lysbildenummer 3"/>
          <p:cNvSpPr>
            <a:spLocks noGrp="1"/>
          </p:cNvSpPr>
          <p:nvPr>
            <p:ph type="sldNum" sz="quarter" idx="5"/>
          </p:nvPr>
        </p:nvSpPr>
        <p:spPr/>
        <p:txBody>
          <a:bodyPr/>
          <a:lstStyle/>
          <a:p>
            <a:fld id="{A78887F8-96CF-453E-AA0F-1F37B3B5B4B9}" type="slidenum">
              <a:rPr lang="nb-NO"/>
              <a:t>15</a:t>
            </a:fld>
            <a:endParaRPr lang="nb-NO"/>
          </a:p>
        </p:txBody>
      </p:sp>
    </p:spTree>
    <p:extLst>
      <p:ext uri="{BB962C8B-B14F-4D97-AF65-F5344CB8AC3E}">
        <p14:creationId xmlns:p14="http://schemas.microsoft.com/office/powerpoint/2010/main" val="31361718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285750" indent="-285750">
              <a:lnSpc>
                <a:spcPct val="120000"/>
              </a:lnSpc>
              <a:spcBef>
                <a:spcPts val="1000"/>
              </a:spcBef>
              <a:buFont typeface="Arial"/>
              <a:buChar char="•"/>
            </a:pPr>
            <a:endParaRPr lang="nb-NO">
              <a:cs typeface="Calibri" panose="020F0502020204030204"/>
            </a:endParaRPr>
          </a:p>
          <a:p>
            <a:pPr marL="285750" indent="-285750">
              <a:lnSpc>
                <a:spcPct val="120000"/>
              </a:lnSpc>
              <a:spcBef>
                <a:spcPts val="1000"/>
              </a:spcBef>
              <a:buFont typeface="Courier New,monospace"/>
              <a:buChar char="o"/>
            </a:pPr>
            <a:endParaRPr lang="nb-NO"/>
          </a:p>
          <a:p>
            <a:endParaRPr lang="en-US">
              <a:cs typeface="Calibri"/>
            </a:endParaRPr>
          </a:p>
        </p:txBody>
      </p:sp>
      <p:sp>
        <p:nvSpPr>
          <p:cNvPr id="4" name="Plassholder for lysbildenummer 3"/>
          <p:cNvSpPr>
            <a:spLocks noGrp="1"/>
          </p:cNvSpPr>
          <p:nvPr>
            <p:ph type="sldNum" sz="quarter" idx="5"/>
          </p:nvPr>
        </p:nvSpPr>
        <p:spPr/>
        <p:txBody>
          <a:bodyPr/>
          <a:lstStyle/>
          <a:p>
            <a:fld id="{A78887F8-96CF-453E-AA0F-1F37B3B5B4B9}" type="slidenum">
              <a:rPr lang="nb-NO"/>
              <a:t>16</a:t>
            </a:fld>
            <a:endParaRPr lang="nb-NO"/>
          </a:p>
        </p:txBody>
      </p:sp>
    </p:spTree>
    <p:extLst>
      <p:ext uri="{BB962C8B-B14F-4D97-AF65-F5344CB8AC3E}">
        <p14:creationId xmlns:p14="http://schemas.microsoft.com/office/powerpoint/2010/main" val="12273644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285750" indent="-285750">
              <a:lnSpc>
                <a:spcPct val="120000"/>
              </a:lnSpc>
              <a:spcBef>
                <a:spcPts val="1000"/>
              </a:spcBef>
              <a:buFont typeface="Arial"/>
              <a:buChar char="•"/>
            </a:pPr>
            <a:r>
              <a:rPr lang="nb-NO"/>
              <a:t>Sirkulært: Alt kan være årsak og virkning</a:t>
            </a:r>
          </a:p>
          <a:p>
            <a:pPr marL="474980" lvl="1">
              <a:lnSpc>
                <a:spcPct val="120000"/>
              </a:lnSpc>
              <a:spcBef>
                <a:spcPts val="500"/>
              </a:spcBef>
              <a:buFont typeface="Courier New,monospace"/>
              <a:buChar char="•"/>
            </a:pPr>
            <a:endParaRPr lang="nb-NO">
              <a:cs typeface="Calibri" panose="020F0502020204030204"/>
            </a:endParaRPr>
          </a:p>
          <a:p>
            <a:pPr marL="285750" indent="-285750">
              <a:lnSpc>
                <a:spcPct val="120000"/>
              </a:lnSpc>
              <a:spcBef>
                <a:spcPts val="1000"/>
              </a:spcBef>
              <a:buFont typeface="Courier New,monospace"/>
              <a:buChar char="o"/>
            </a:pPr>
            <a:endParaRPr lang="nb-NO"/>
          </a:p>
          <a:p>
            <a:pPr marL="285750" indent="-285750">
              <a:lnSpc>
                <a:spcPct val="120000"/>
              </a:lnSpc>
              <a:spcBef>
                <a:spcPts val="1000"/>
              </a:spcBef>
              <a:buFont typeface="Courier New,monospace"/>
              <a:buChar char="o"/>
            </a:pPr>
            <a:endParaRPr lang="nb-NO"/>
          </a:p>
          <a:p>
            <a:endParaRPr lang="en-US">
              <a:cs typeface="Calibri"/>
            </a:endParaRPr>
          </a:p>
        </p:txBody>
      </p:sp>
      <p:sp>
        <p:nvSpPr>
          <p:cNvPr id="4" name="Plassholder for lysbildenummer 3"/>
          <p:cNvSpPr>
            <a:spLocks noGrp="1"/>
          </p:cNvSpPr>
          <p:nvPr>
            <p:ph type="sldNum" sz="quarter" idx="5"/>
          </p:nvPr>
        </p:nvSpPr>
        <p:spPr/>
        <p:txBody>
          <a:bodyPr/>
          <a:lstStyle/>
          <a:p>
            <a:fld id="{A78887F8-96CF-453E-AA0F-1F37B3B5B4B9}" type="slidenum">
              <a:rPr lang="nb-NO"/>
              <a:t>17</a:t>
            </a:fld>
            <a:endParaRPr lang="nb-NO"/>
          </a:p>
        </p:txBody>
      </p:sp>
    </p:spTree>
    <p:extLst>
      <p:ext uri="{BB962C8B-B14F-4D97-AF65-F5344CB8AC3E}">
        <p14:creationId xmlns:p14="http://schemas.microsoft.com/office/powerpoint/2010/main" val="21362255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285750" indent="-285750">
              <a:lnSpc>
                <a:spcPct val="120000"/>
              </a:lnSpc>
              <a:spcBef>
                <a:spcPts val="1000"/>
              </a:spcBef>
              <a:buFont typeface="Arial"/>
              <a:buChar char="•"/>
            </a:pPr>
            <a:endParaRPr lang="nb-NO">
              <a:cs typeface="Calibri" panose="020F0502020204030204"/>
            </a:endParaRPr>
          </a:p>
          <a:p>
            <a:pPr marL="285750" indent="-285750">
              <a:lnSpc>
                <a:spcPct val="120000"/>
              </a:lnSpc>
              <a:spcBef>
                <a:spcPts val="1000"/>
              </a:spcBef>
              <a:buFont typeface="Courier New,monospace"/>
              <a:buChar char="o"/>
            </a:pPr>
            <a:endParaRPr lang="nb-NO"/>
          </a:p>
          <a:p>
            <a:pPr marL="285750" indent="-285750">
              <a:lnSpc>
                <a:spcPct val="120000"/>
              </a:lnSpc>
              <a:spcBef>
                <a:spcPts val="1000"/>
              </a:spcBef>
              <a:buFont typeface="Courier New,monospace"/>
              <a:buChar char="o"/>
            </a:pPr>
            <a:endParaRPr lang="nb-NO"/>
          </a:p>
          <a:p>
            <a:endParaRPr lang="en-US">
              <a:cs typeface="Calibri"/>
            </a:endParaRPr>
          </a:p>
        </p:txBody>
      </p:sp>
      <p:sp>
        <p:nvSpPr>
          <p:cNvPr id="4" name="Plassholder for lysbildenummer 3"/>
          <p:cNvSpPr>
            <a:spLocks noGrp="1"/>
          </p:cNvSpPr>
          <p:nvPr>
            <p:ph type="sldNum" sz="quarter" idx="5"/>
          </p:nvPr>
        </p:nvSpPr>
        <p:spPr/>
        <p:txBody>
          <a:bodyPr/>
          <a:lstStyle/>
          <a:p>
            <a:fld id="{A78887F8-96CF-453E-AA0F-1F37B3B5B4B9}" type="slidenum">
              <a:rPr lang="nb-NO"/>
              <a:t>18</a:t>
            </a:fld>
            <a:endParaRPr lang="nb-NO"/>
          </a:p>
        </p:txBody>
      </p:sp>
    </p:spTree>
    <p:extLst>
      <p:ext uri="{BB962C8B-B14F-4D97-AF65-F5344CB8AC3E}">
        <p14:creationId xmlns:p14="http://schemas.microsoft.com/office/powerpoint/2010/main" val="1366524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Ellen: vår erfaring i disse familiene er at de fleste uttrykker at det snakkes for lite om sykdommen og hvordan det er å leve i familien.</a:t>
            </a:r>
          </a:p>
          <a:p>
            <a:endParaRPr lang="nb-NO"/>
          </a:p>
          <a:p>
            <a:r>
              <a:rPr lang="nb-NO"/>
              <a:t>Psykoedukasjon</a:t>
            </a:r>
          </a:p>
          <a:p>
            <a:r>
              <a:rPr lang="nb-NO"/>
              <a:t>Eksternalisering</a:t>
            </a:r>
          </a:p>
          <a:p>
            <a:endParaRPr lang="nb-NO"/>
          </a:p>
        </p:txBody>
      </p:sp>
      <p:sp>
        <p:nvSpPr>
          <p:cNvPr id="4" name="Plassholder for lysbildenummer 3"/>
          <p:cNvSpPr>
            <a:spLocks noGrp="1"/>
          </p:cNvSpPr>
          <p:nvPr>
            <p:ph type="sldNum" sz="quarter" idx="5"/>
          </p:nvPr>
        </p:nvSpPr>
        <p:spPr/>
        <p:txBody>
          <a:bodyPr/>
          <a:lstStyle/>
          <a:p>
            <a:fld id="{A78887F8-96CF-453E-AA0F-1F37B3B5B4B9}" type="slidenum">
              <a:rPr lang="nb-NO" smtClean="0"/>
              <a:t>19</a:t>
            </a:fld>
            <a:endParaRPr lang="nb-NO"/>
          </a:p>
        </p:txBody>
      </p:sp>
    </p:spTree>
    <p:extLst>
      <p:ext uri="{BB962C8B-B14F-4D97-AF65-F5344CB8AC3E}">
        <p14:creationId xmlns:p14="http://schemas.microsoft.com/office/powerpoint/2010/main" val="34622750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216069-04BC-E259-C89F-AB7193D0A0E2}"/>
            </a:ext>
          </a:extLst>
        </p:cNvPr>
        <p:cNvGrpSpPr/>
        <p:nvPr/>
      </p:nvGrpSpPr>
      <p:grpSpPr>
        <a:xfrm>
          <a:off x="0" y="0"/>
          <a:ext cx="0" cy="0"/>
          <a:chOff x="0" y="0"/>
          <a:chExt cx="0" cy="0"/>
        </a:xfrm>
      </p:grpSpPr>
      <p:sp>
        <p:nvSpPr>
          <p:cNvPr id="2" name="Plassholder for lysbilde 1">
            <a:extLst>
              <a:ext uri="{FF2B5EF4-FFF2-40B4-BE49-F238E27FC236}">
                <a16:creationId xmlns:a16="http://schemas.microsoft.com/office/drawing/2014/main" id="{080CB5E0-ED40-DC34-4BBC-729EB3E32011}"/>
              </a:ext>
            </a:extLst>
          </p:cNvPr>
          <p:cNvSpPr>
            <a:spLocks noGrp="1" noRot="1" noChangeAspect="1"/>
          </p:cNvSpPr>
          <p:nvPr>
            <p:ph type="sldImg"/>
          </p:nvPr>
        </p:nvSpPr>
        <p:spPr/>
      </p:sp>
      <p:sp>
        <p:nvSpPr>
          <p:cNvPr id="3" name="Plassholder for notater 2">
            <a:extLst>
              <a:ext uri="{FF2B5EF4-FFF2-40B4-BE49-F238E27FC236}">
                <a16:creationId xmlns:a16="http://schemas.microsoft.com/office/drawing/2014/main" id="{BD5F5DED-76ED-3BDB-2523-AF35F2611327}"/>
              </a:ext>
            </a:extLst>
          </p:cNvPr>
          <p:cNvSpPr>
            <a:spLocks noGrp="1"/>
          </p:cNvSpPr>
          <p:nvPr>
            <p:ph type="body" idx="1"/>
          </p:nvPr>
        </p:nvSpPr>
        <p:spPr/>
        <p:txBody>
          <a:bodyPr/>
          <a:lstStyle/>
          <a:p>
            <a:r>
              <a:rPr lang="nb-NO"/>
              <a:t>I denne casen tenker vi det er kjempeviktig at barna får god emosjonell støtte.</a:t>
            </a:r>
          </a:p>
          <a:p>
            <a:r>
              <a:rPr lang="nb-NO"/>
              <a:t>Et underliggende komponent ved mange psykiske vansker som barn og unge utvikler, er vansker med å forstå og regulere egne følelser.</a:t>
            </a:r>
          </a:p>
          <a:p>
            <a:r>
              <a:rPr lang="nb-NO"/>
              <a:t>Emosjonell kompetanse er noe som utvikles i samspill med viktige andre i omgivelsene.</a:t>
            </a:r>
          </a:p>
          <a:p>
            <a:r>
              <a:rPr lang="nb-NO"/>
              <a:t>Det mest nærliggende for oss i caser som dette, er derfor å hjelpe foreldrene med å gi emosjonell støtte til barna deres.</a:t>
            </a:r>
          </a:p>
          <a:p>
            <a:r>
              <a:rPr lang="nb-NO"/>
              <a:t>Men det kan også være andre i nettverket som det er lurt å ta kontakt med for å tilby veiledning, slik at de kan gi barna god emosjonell støtte.</a:t>
            </a:r>
          </a:p>
        </p:txBody>
      </p:sp>
      <p:sp>
        <p:nvSpPr>
          <p:cNvPr id="4" name="Plassholder for lysbildenummer 3">
            <a:extLst>
              <a:ext uri="{FF2B5EF4-FFF2-40B4-BE49-F238E27FC236}">
                <a16:creationId xmlns:a16="http://schemas.microsoft.com/office/drawing/2014/main" id="{869DBD19-2EFE-4CAF-E628-EAB205F7216A}"/>
              </a:ext>
            </a:extLst>
          </p:cNvPr>
          <p:cNvSpPr>
            <a:spLocks noGrp="1"/>
          </p:cNvSpPr>
          <p:nvPr>
            <p:ph type="sldNum" sz="quarter" idx="5"/>
          </p:nvPr>
        </p:nvSpPr>
        <p:spPr/>
        <p:txBody>
          <a:bodyPr/>
          <a:lstStyle/>
          <a:p>
            <a:fld id="{A78887F8-96CF-453E-AA0F-1F37B3B5B4B9}" type="slidenum">
              <a:rPr lang="nb-NO" smtClean="0"/>
              <a:t>20</a:t>
            </a:fld>
            <a:endParaRPr lang="nb-NO"/>
          </a:p>
        </p:txBody>
      </p:sp>
    </p:spTree>
    <p:extLst>
      <p:ext uri="{BB962C8B-B14F-4D97-AF65-F5344CB8AC3E}">
        <p14:creationId xmlns:p14="http://schemas.microsoft.com/office/powerpoint/2010/main" val="39661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a:lnSpc>
                <a:spcPct val="120000"/>
              </a:lnSpc>
              <a:spcBef>
                <a:spcPts val="1000"/>
              </a:spcBef>
            </a:pPr>
            <a:r>
              <a:rPr lang="nb-NO">
                <a:cs typeface="Calibri"/>
              </a:rPr>
              <a:t>Rapport fra folkehelseinstituttet (2011)</a:t>
            </a:r>
          </a:p>
          <a:p>
            <a:r>
              <a:rPr lang="nb-NO"/>
              <a:t>23,1% av barn lever med en forelder som er diagnostisert med en moderat / alvorlig psykisk lidelse</a:t>
            </a:r>
          </a:p>
          <a:p>
            <a:r>
              <a:rPr lang="nb-NO"/>
              <a:t>6,5% av barn lever med en forelder som har en alkoholavhengighet som går utover omsorgsevnen</a:t>
            </a:r>
          </a:p>
          <a:p>
            <a:pPr>
              <a:lnSpc>
                <a:spcPct val="120000"/>
              </a:lnSpc>
              <a:spcBef>
                <a:spcPts val="1000"/>
              </a:spcBef>
            </a:pPr>
            <a:endParaRPr lang="nb-NO">
              <a:cs typeface="Calibri"/>
            </a:endParaRPr>
          </a:p>
        </p:txBody>
      </p:sp>
      <p:sp>
        <p:nvSpPr>
          <p:cNvPr id="4" name="Plassholder for lysbildenummer 3"/>
          <p:cNvSpPr>
            <a:spLocks noGrp="1"/>
          </p:cNvSpPr>
          <p:nvPr>
            <p:ph type="sldNum" sz="quarter" idx="5"/>
          </p:nvPr>
        </p:nvSpPr>
        <p:spPr/>
        <p:txBody>
          <a:bodyPr/>
          <a:lstStyle/>
          <a:p>
            <a:fld id="{A78887F8-96CF-453E-AA0F-1F37B3B5B4B9}" type="slidenum">
              <a:t>2</a:t>
            </a:fld>
            <a:endParaRPr lang="nb-NO"/>
          </a:p>
        </p:txBody>
      </p:sp>
    </p:spTree>
    <p:extLst>
      <p:ext uri="{BB962C8B-B14F-4D97-AF65-F5344CB8AC3E}">
        <p14:creationId xmlns:p14="http://schemas.microsoft.com/office/powerpoint/2010/main" val="40051495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Hvorfor?</a:t>
            </a:r>
          </a:p>
          <a:p>
            <a:pPr marL="171450" indent="-171450">
              <a:buFontTx/>
              <a:buChar char="-"/>
            </a:pPr>
            <a:r>
              <a:rPr lang="nb-NO"/>
              <a:t>Forebygge at hun blir utslitt</a:t>
            </a:r>
          </a:p>
          <a:p>
            <a:pPr marL="0" indent="0">
              <a:buFontTx/>
              <a:buNone/>
            </a:pPr>
            <a:endParaRPr lang="nb-NO"/>
          </a:p>
          <a:p>
            <a:pPr marL="0" indent="0">
              <a:buFontTx/>
              <a:buNone/>
            </a:pPr>
            <a:r>
              <a:rPr lang="nb-NO"/>
              <a:t>Hvordan?</a:t>
            </a:r>
          </a:p>
          <a:p>
            <a:pPr marL="171450" indent="-171450">
              <a:buFontTx/>
              <a:buChar char="-"/>
            </a:pPr>
            <a:r>
              <a:rPr lang="nb-NO"/>
              <a:t>Individuelle samtaler</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nb-NO"/>
              <a:t>Ivareta seg selv</a:t>
            </a:r>
          </a:p>
          <a:p>
            <a:pPr marL="171450" indent="-171450">
              <a:buFontTx/>
              <a:buChar char="-"/>
            </a:pPr>
            <a:r>
              <a:rPr lang="nb-NO"/>
              <a:t>Mor trigges av 19åringen som trekker seg unna, minner om egen mor, blir rasende</a:t>
            </a:r>
          </a:p>
          <a:p>
            <a:pPr marL="171450" indent="-171450">
              <a:buFontTx/>
              <a:buChar char="-"/>
            </a:pPr>
            <a:r>
              <a:rPr lang="nb-NO"/>
              <a:t>Få fram hennes styrker, narrativ terapi</a:t>
            </a:r>
          </a:p>
          <a:p>
            <a:pPr marL="171450" indent="-171450">
              <a:buFontTx/>
              <a:buChar char="-"/>
            </a:pPr>
            <a:r>
              <a:rPr lang="nb-NO"/>
              <a:t>Er det noen i nettverket hun kan lene seg på?</a:t>
            </a:r>
          </a:p>
        </p:txBody>
      </p:sp>
      <p:sp>
        <p:nvSpPr>
          <p:cNvPr id="4" name="Plassholder for lysbildenummer 3"/>
          <p:cNvSpPr>
            <a:spLocks noGrp="1"/>
          </p:cNvSpPr>
          <p:nvPr>
            <p:ph type="sldNum" sz="quarter" idx="5"/>
          </p:nvPr>
        </p:nvSpPr>
        <p:spPr/>
        <p:txBody>
          <a:bodyPr/>
          <a:lstStyle/>
          <a:p>
            <a:fld id="{A78887F8-96CF-453E-AA0F-1F37B3B5B4B9}" type="slidenum">
              <a:rPr lang="nb-NO" smtClean="0"/>
              <a:t>21</a:t>
            </a:fld>
            <a:endParaRPr lang="nb-NO"/>
          </a:p>
        </p:txBody>
      </p:sp>
    </p:spTree>
    <p:extLst>
      <p:ext uri="{BB962C8B-B14F-4D97-AF65-F5344CB8AC3E}">
        <p14:creationId xmlns:p14="http://schemas.microsoft.com/office/powerpoint/2010/main" val="10665810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indent="-171450">
              <a:buFontTx/>
              <a:buChar char="-"/>
            </a:pPr>
            <a:r>
              <a:rPr lang="nb-NO"/>
              <a:t>Foreldrene vil fikse tiåringen. Atferd som kommunikasjon. </a:t>
            </a:r>
          </a:p>
          <a:p>
            <a:pPr marL="171450" indent="-171450">
              <a:buFontTx/>
              <a:buChar char="-"/>
            </a:pPr>
            <a:r>
              <a:rPr lang="nb-NO"/>
              <a:t>Depressiv 19-åring:</a:t>
            </a:r>
          </a:p>
          <a:p>
            <a:pPr marL="171450" indent="-171450">
              <a:buFontTx/>
              <a:buChar char="-"/>
            </a:pPr>
            <a:r>
              <a:rPr lang="nb-NO"/>
              <a:t>Ikke glemme 14-åringen! Hun sier mye ‘vet ikke’.</a:t>
            </a:r>
          </a:p>
          <a:p>
            <a:pPr marL="171450" indent="-171450">
              <a:buFontTx/>
              <a:buChar char="-"/>
            </a:pPr>
            <a:r>
              <a:rPr lang="nb-NO"/>
              <a:t>Med alle disse: hvordan er det å være deg?</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nb-NO"/>
              <a:t>Utviklingstraumer? Psykoedukasjon og traumebearbeiding</a:t>
            </a:r>
          </a:p>
        </p:txBody>
      </p:sp>
      <p:sp>
        <p:nvSpPr>
          <p:cNvPr id="4" name="Plassholder for lysbildenummer 3"/>
          <p:cNvSpPr>
            <a:spLocks noGrp="1"/>
          </p:cNvSpPr>
          <p:nvPr>
            <p:ph type="sldNum" sz="quarter" idx="5"/>
          </p:nvPr>
        </p:nvSpPr>
        <p:spPr/>
        <p:txBody>
          <a:bodyPr/>
          <a:lstStyle/>
          <a:p>
            <a:fld id="{A78887F8-96CF-453E-AA0F-1F37B3B5B4B9}" type="slidenum">
              <a:rPr lang="nb-NO" smtClean="0"/>
              <a:t>22</a:t>
            </a:fld>
            <a:endParaRPr lang="nb-NO"/>
          </a:p>
        </p:txBody>
      </p:sp>
    </p:spTree>
    <p:extLst>
      <p:ext uri="{BB962C8B-B14F-4D97-AF65-F5344CB8AC3E}">
        <p14:creationId xmlns:p14="http://schemas.microsoft.com/office/powerpoint/2010/main" val="2628171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ea typeface="Calibri"/>
                <a:cs typeface="Calibri"/>
              </a:rPr>
              <a:t>Inger: Hvordan er det disse barna har det?</a:t>
            </a:r>
          </a:p>
          <a:p>
            <a:endParaRPr lang="nb-NO">
              <a:ea typeface="Calibri"/>
              <a:cs typeface="Calibri"/>
            </a:endParaRPr>
          </a:p>
          <a:p>
            <a:r>
              <a:rPr lang="nb-NO">
                <a:ea typeface="Calibri"/>
                <a:cs typeface="Calibri"/>
              </a:rPr>
              <a:t>Ellen: I en fersk litteraturgjennomgang fra </a:t>
            </a:r>
            <a:r>
              <a:rPr lang="nb-NO" err="1">
                <a:ea typeface="Calibri"/>
                <a:cs typeface="Calibri"/>
              </a:rPr>
              <a:t>scandinavian</a:t>
            </a:r>
            <a:r>
              <a:rPr lang="nb-NO">
                <a:ea typeface="Calibri"/>
                <a:cs typeface="Calibri"/>
              </a:rPr>
              <a:t> journal </a:t>
            </a:r>
            <a:r>
              <a:rPr lang="nb-NO" err="1">
                <a:ea typeface="Calibri"/>
                <a:cs typeface="Calibri"/>
              </a:rPr>
              <a:t>of</a:t>
            </a:r>
            <a:r>
              <a:rPr lang="nb-NO">
                <a:ea typeface="Calibri"/>
                <a:cs typeface="Calibri"/>
              </a:rPr>
              <a:t> </a:t>
            </a:r>
            <a:r>
              <a:rPr lang="nb-NO" err="1">
                <a:ea typeface="Calibri"/>
                <a:cs typeface="Calibri"/>
              </a:rPr>
              <a:t>public</a:t>
            </a:r>
            <a:r>
              <a:rPr lang="nb-NO">
                <a:ea typeface="Calibri"/>
                <a:cs typeface="Calibri"/>
              </a:rPr>
              <a:t> </a:t>
            </a:r>
            <a:r>
              <a:rPr lang="nb-NO" err="1">
                <a:ea typeface="Calibri"/>
                <a:cs typeface="Calibri"/>
              </a:rPr>
              <a:t>health</a:t>
            </a:r>
            <a:r>
              <a:rPr lang="nb-NO">
                <a:ea typeface="Calibri"/>
                <a:cs typeface="Calibri"/>
              </a:rPr>
              <a:t>, kan en lese om hvordan barn i </a:t>
            </a:r>
            <a:r>
              <a:rPr lang="nb-NO" err="1">
                <a:ea typeface="Calibri"/>
                <a:cs typeface="Calibri"/>
              </a:rPr>
              <a:t>norge</a:t>
            </a:r>
            <a:r>
              <a:rPr lang="nb-NO">
                <a:ea typeface="Calibri"/>
                <a:cs typeface="Calibri"/>
              </a:rPr>
              <a:t> opplever det er å ha en forelder med psykisk sykdom, rusavhengighet eller alvorlig fysisk sykdom/skade. </a:t>
            </a:r>
          </a:p>
          <a:p>
            <a:endParaRPr lang="nb-NO">
              <a:ea typeface="Calibri"/>
              <a:cs typeface="Calibri"/>
            </a:endParaRPr>
          </a:p>
          <a:p>
            <a:r>
              <a:rPr lang="nb-NO">
                <a:ea typeface="Calibri"/>
                <a:cs typeface="Calibri"/>
              </a:rPr>
              <a:t>Inger: For det første beskriver barna et følelsesmessig strev, med mange vanskelige og motsetningsfulle følelser.</a:t>
            </a:r>
          </a:p>
          <a:p>
            <a:r>
              <a:rPr lang="nb-NO">
                <a:ea typeface="Calibri"/>
                <a:cs typeface="Calibri"/>
              </a:rPr>
              <a:t>Ellen: De kan kjenne både kjærlighet og omsorg, sinne og hat ovenfor den syke. Skyldfølelse når en hjelper forelderen (</a:t>
            </a:r>
            <a:r>
              <a:rPr lang="nb-NO" err="1">
                <a:ea typeface="Calibri"/>
                <a:cs typeface="Calibri"/>
              </a:rPr>
              <a:t>f.eks</a:t>
            </a:r>
            <a:r>
              <a:rPr lang="nb-NO">
                <a:ea typeface="Calibri"/>
                <a:cs typeface="Calibri"/>
              </a:rPr>
              <a:t> ved tvangsinnleggelse) - og skyldfølelse når en unngår å hjelpe. Håp og håpløshet. Lengsel etter et 'normalt' familieliv. </a:t>
            </a:r>
            <a:endParaRPr lang="nb-NO"/>
          </a:p>
          <a:p>
            <a:endParaRPr lang="nb-NO">
              <a:ea typeface="Calibri"/>
              <a:cs typeface="Calibri"/>
            </a:endParaRPr>
          </a:p>
          <a:p>
            <a:r>
              <a:rPr lang="nb-NO">
                <a:ea typeface="Calibri"/>
                <a:cs typeface="Calibri"/>
              </a:rPr>
              <a:t>Uforutsigbarheten og ustabiliteten som følger av psykiske lidelser kjennes utfordrende og overveldende. Livet kjennes tøft, barna er ofte lei seg, deprimert, irritable, sinte, </a:t>
            </a:r>
            <a:r>
              <a:rPr lang="nb-NO" err="1">
                <a:ea typeface="Calibri"/>
                <a:cs typeface="Calibri"/>
              </a:rPr>
              <a:t>innadvente</a:t>
            </a:r>
            <a:r>
              <a:rPr lang="nb-NO">
                <a:ea typeface="Calibri"/>
                <a:cs typeface="Calibri"/>
              </a:rPr>
              <a:t> og stille i hverdagen. De forteller om skam, skyldfølelse og stigmatisering </a:t>
            </a:r>
            <a:r>
              <a:rPr lang="nb-NO" err="1">
                <a:ea typeface="Calibri"/>
                <a:cs typeface="Calibri"/>
              </a:rPr>
              <a:t>pga</a:t>
            </a:r>
            <a:r>
              <a:rPr lang="nb-NO">
                <a:ea typeface="Calibri"/>
                <a:cs typeface="Calibri"/>
              </a:rPr>
              <a:t> forelderens sykdom eller avhengighet. De kan kjenne frykt for at forelderen vil dø, eller at de selv vil arve den psykiske sykdommen/avhengigheten.</a:t>
            </a:r>
          </a:p>
          <a:p>
            <a:endParaRPr lang="nb-NO">
              <a:ea typeface="Calibri"/>
              <a:cs typeface="Calibri"/>
            </a:endParaRPr>
          </a:p>
          <a:p>
            <a:r>
              <a:rPr lang="nb-NO">
                <a:ea typeface="Calibri"/>
                <a:cs typeface="Calibri"/>
              </a:rPr>
              <a:t>Barna beskriver at de kjenner på ensomhet og usikkerhet når ingen prater med dem om familiesituasjonen. Skuffelse over familiemedlemmer og profesjonelle som burde sett... De kan kjenne seg forrådt av den friske forelderen fordi avhengigheten trivialiseres. Manglende informasjon og åpenhet i familien gjør at de kjenner seg usynlig, som den eneste i verden som har en slik forelder, uro, frykt og frustrasjon.  </a:t>
            </a:r>
          </a:p>
        </p:txBody>
      </p:sp>
      <p:sp>
        <p:nvSpPr>
          <p:cNvPr id="4" name="Plassholder for lysbildenummer 3"/>
          <p:cNvSpPr>
            <a:spLocks noGrp="1"/>
          </p:cNvSpPr>
          <p:nvPr>
            <p:ph type="sldNum" sz="quarter" idx="5"/>
          </p:nvPr>
        </p:nvSpPr>
        <p:spPr/>
        <p:txBody>
          <a:bodyPr/>
          <a:lstStyle/>
          <a:p>
            <a:fld id="{A78887F8-96CF-453E-AA0F-1F37B3B5B4B9}" type="slidenum">
              <a:t>3</a:t>
            </a:fld>
            <a:endParaRPr lang="nb-NO"/>
          </a:p>
        </p:txBody>
      </p:sp>
    </p:spTree>
    <p:extLst>
      <p:ext uri="{BB962C8B-B14F-4D97-AF65-F5344CB8AC3E}">
        <p14:creationId xmlns:p14="http://schemas.microsoft.com/office/powerpoint/2010/main" val="8084327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4B12AF-6930-75F4-A160-7C02E8B49B72}"/>
            </a:ext>
          </a:extLst>
        </p:cNvPr>
        <p:cNvGrpSpPr/>
        <p:nvPr/>
      </p:nvGrpSpPr>
      <p:grpSpPr>
        <a:xfrm>
          <a:off x="0" y="0"/>
          <a:ext cx="0" cy="0"/>
          <a:chOff x="0" y="0"/>
          <a:chExt cx="0" cy="0"/>
        </a:xfrm>
      </p:grpSpPr>
      <p:sp>
        <p:nvSpPr>
          <p:cNvPr id="2" name="Plassholder for lysbilde 1">
            <a:extLst>
              <a:ext uri="{FF2B5EF4-FFF2-40B4-BE49-F238E27FC236}">
                <a16:creationId xmlns:a16="http://schemas.microsoft.com/office/drawing/2014/main" id="{F0BAEB0C-915C-230D-7492-DF210928448F}"/>
              </a:ext>
            </a:extLst>
          </p:cNvPr>
          <p:cNvSpPr>
            <a:spLocks noGrp="1" noRot="1" noChangeAspect="1"/>
          </p:cNvSpPr>
          <p:nvPr>
            <p:ph type="sldImg"/>
          </p:nvPr>
        </p:nvSpPr>
        <p:spPr/>
      </p:sp>
      <p:sp>
        <p:nvSpPr>
          <p:cNvPr id="3" name="Plassholder for notater 2">
            <a:extLst>
              <a:ext uri="{FF2B5EF4-FFF2-40B4-BE49-F238E27FC236}">
                <a16:creationId xmlns:a16="http://schemas.microsoft.com/office/drawing/2014/main" id="{19DB7026-2023-3369-2BDF-29C6A76BB6E2}"/>
              </a:ext>
            </a:extLst>
          </p:cNvPr>
          <p:cNvSpPr>
            <a:spLocks noGrp="1"/>
          </p:cNvSpPr>
          <p:nvPr>
            <p:ph type="body" idx="1"/>
          </p:nvPr>
        </p:nvSpPr>
        <p:spPr/>
        <p:txBody>
          <a:bodyPr/>
          <a:lstStyle/>
          <a:p>
            <a:endParaRPr lang="nb-NO">
              <a:ea typeface="Calibri"/>
              <a:cs typeface="Calibri"/>
            </a:endParaRPr>
          </a:p>
          <a:p>
            <a:r>
              <a:rPr lang="nb-NO">
                <a:ea typeface="Calibri"/>
                <a:cs typeface="Calibri"/>
              </a:rPr>
              <a:t>Inger: Martin Eia-Revheim hadde en far som strevde med rus. Han beskriver i sin bok, å sette sammen bitene, hvordan det var for han å være på leirskole: </a:t>
            </a:r>
          </a:p>
          <a:p>
            <a:endParaRPr lang="nb-NO">
              <a:ea typeface="Calibri"/>
              <a:cs typeface="Calibri"/>
            </a:endParaRPr>
          </a:p>
          <a:p>
            <a:r>
              <a:rPr lang="nb-NO">
                <a:ea typeface="Calibri"/>
                <a:cs typeface="Calibri"/>
              </a:rPr>
              <a:t>Ellen: “Hele dagen gikk jeg rundt med en klump i magen. Var like ved å fortelle de voksne alt. Bare la det velte ut. Få dem til å holde rundt meg mens jeg slapp løs gråten. Så for meg at de da kom til å beholde meg der. At de skulle ringe mamma og pappa og si at de ikke kunne la meg reise hjem. At de ville ta vare på meg.  </a:t>
            </a:r>
          </a:p>
          <a:p>
            <a:r>
              <a:rPr lang="nb-NO">
                <a:ea typeface="Calibri"/>
                <a:cs typeface="Calibri"/>
              </a:rPr>
              <a:t>Men jeg turte aldri å si noe. Gikk bare rundt dem i ring, med et håp om at de skulle se det helt av seg selv, sette seg på kne foran meg, se meg i øynene og si med rolig stemme: “Martin, går det bra? Det ser ut som du tenker på noe. Har du lyst til å dele det?” Alt hadde vært enklere for meg om de hadde tatt det første skrittet.” </a:t>
            </a:r>
          </a:p>
          <a:p>
            <a:endParaRPr lang="nb-NO">
              <a:ea typeface="Calibri"/>
              <a:cs typeface="Calibri"/>
            </a:endParaRPr>
          </a:p>
          <a:p>
            <a:r>
              <a:rPr lang="nb-NO">
                <a:ea typeface="Calibri"/>
                <a:cs typeface="Calibri"/>
              </a:rPr>
              <a:t>Videre beskriver han så godt hvordan forelderens strev blir til barnets strev: </a:t>
            </a:r>
          </a:p>
          <a:p>
            <a:endParaRPr lang="nb-NO">
              <a:ea typeface="Calibri"/>
              <a:cs typeface="Calibri"/>
            </a:endParaRPr>
          </a:p>
          <a:p>
            <a:r>
              <a:rPr lang="nb-NO">
                <a:ea typeface="Calibri"/>
                <a:cs typeface="Calibri"/>
              </a:rPr>
              <a:t>“Familien vår ble styrt av pappas rus. Jakt på rus. Og kamp mot rus. Det var vår hverdag. Vårt mønster. Hans symptomer ble mine symptomer. Det var som om jeg smelta sammen med pappa og bare ble et ekko av hans følelser. Jeg hadde det bare bra når han hadde det bra. Jeg hadde det ikke bra når han ikke hadde det bra. Og når han ikke hadde det bra, følte jeg meg ansvarlig. </a:t>
            </a:r>
          </a:p>
          <a:p>
            <a:endParaRPr lang="nb-NO">
              <a:ea typeface="Calibri"/>
              <a:cs typeface="Calibri"/>
            </a:endParaRPr>
          </a:p>
          <a:p>
            <a:r>
              <a:rPr lang="nb-NO">
                <a:ea typeface="Calibri"/>
                <a:cs typeface="Calibri"/>
              </a:rPr>
              <a:t>Men barnets strev er ofte skjult for oss fagpersoner, det kan kreve en del av oss å få tak i sannheten. Martin forteller: </a:t>
            </a:r>
          </a:p>
          <a:p>
            <a:endParaRPr lang="nb-NO">
              <a:ea typeface="Calibri"/>
              <a:cs typeface="Calibri"/>
            </a:endParaRPr>
          </a:p>
          <a:p>
            <a:r>
              <a:rPr lang="nb-NO">
                <a:ea typeface="Calibri"/>
                <a:cs typeface="Calibri"/>
              </a:rPr>
              <a:t>“Utad holdt jeg fasaden. Merka jeg andres mistenksomhet kunne jeg få dem til å le, mens jeg samtidig holdt fast i ermet på genseren sånn at den ikke skulle skli opp og blåmerkene bli synlige. Jeg beit ikke hånda som ga meg mat - selv ikke når den slo - men søkte den pappaen jeg hadde.” </a:t>
            </a:r>
          </a:p>
        </p:txBody>
      </p:sp>
      <p:sp>
        <p:nvSpPr>
          <p:cNvPr id="4" name="Plassholder for lysbildenummer 3">
            <a:extLst>
              <a:ext uri="{FF2B5EF4-FFF2-40B4-BE49-F238E27FC236}">
                <a16:creationId xmlns:a16="http://schemas.microsoft.com/office/drawing/2014/main" id="{46FF39DC-91A9-8F99-EEEC-54A0EDD62C45}"/>
              </a:ext>
            </a:extLst>
          </p:cNvPr>
          <p:cNvSpPr>
            <a:spLocks noGrp="1"/>
          </p:cNvSpPr>
          <p:nvPr>
            <p:ph type="sldNum" sz="quarter" idx="5"/>
          </p:nvPr>
        </p:nvSpPr>
        <p:spPr/>
        <p:txBody>
          <a:bodyPr/>
          <a:lstStyle/>
          <a:p>
            <a:fld id="{A78887F8-96CF-453E-AA0F-1F37B3B5B4B9}" type="slidenum">
              <a:t>4</a:t>
            </a:fld>
            <a:endParaRPr lang="nb-NO"/>
          </a:p>
        </p:txBody>
      </p:sp>
    </p:spTree>
    <p:extLst>
      <p:ext uri="{BB962C8B-B14F-4D97-AF65-F5344CB8AC3E}">
        <p14:creationId xmlns:p14="http://schemas.microsoft.com/office/powerpoint/2010/main" val="2642816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2D0C16-A938-6977-C388-C787B8EDC6FB}"/>
            </a:ext>
          </a:extLst>
        </p:cNvPr>
        <p:cNvGrpSpPr/>
        <p:nvPr/>
      </p:nvGrpSpPr>
      <p:grpSpPr>
        <a:xfrm>
          <a:off x="0" y="0"/>
          <a:ext cx="0" cy="0"/>
          <a:chOff x="0" y="0"/>
          <a:chExt cx="0" cy="0"/>
        </a:xfrm>
      </p:grpSpPr>
      <p:sp>
        <p:nvSpPr>
          <p:cNvPr id="2" name="Plassholder for lysbilde 1">
            <a:extLst>
              <a:ext uri="{FF2B5EF4-FFF2-40B4-BE49-F238E27FC236}">
                <a16:creationId xmlns:a16="http://schemas.microsoft.com/office/drawing/2014/main" id="{82B5B385-F3D8-1EC6-2902-1AD57B5C56D5}"/>
              </a:ext>
            </a:extLst>
          </p:cNvPr>
          <p:cNvSpPr>
            <a:spLocks noGrp="1" noRot="1" noChangeAspect="1"/>
          </p:cNvSpPr>
          <p:nvPr>
            <p:ph type="sldImg"/>
          </p:nvPr>
        </p:nvSpPr>
        <p:spPr/>
      </p:sp>
      <p:sp>
        <p:nvSpPr>
          <p:cNvPr id="3" name="Plassholder for notater 2">
            <a:extLst>
              <a:ext uri="{FF2B5EF4-FFF2-40B4-BE49-F238E27FC236}">
                <a16:creationId xmlns:a16="http://schemas.microsoft.com/office/drawing/2014/main" id="{64EC4B3C-DB8A-7937-F718-7AE9EE882B02}"/>
              </a:ext>
            </a:extLst>
          </p:cNvPr>
          <p:cNvSpPr>
            <a:spLocks noGrp="1"/>
          </p:cNvSpPr>
          <p:nvPr>
            <p:ph type="body" idx="1"/>
          </p:nvPr>
        </p:nvSpPr>
        <p:spPr/>
        <p:txBody>
          <a:bodyPr/>
          <a:lstStyle/>
          <a:p>
            <a:pPr>
              <a:lnSpc>
                <a:spcPct val="120000"/>
              </a:lnSpc>
              <a:spcBef>
                <a:spcPts val="500"/>
              </a:spcBef>
              <a:defRPr/>
            </a:pPr>
            <a:r>
              <a:rPr lang="nb-NO"/>
              <a:t>Inger: I litteraturgjennomgangen kommer det også fram at barna opplever flere belastninger i omgivelsene.</a:t>
            </a:r>
          </a:p>
          <a:p>
            <a:pPr>
              <a:lnSpc>
                <a:spcPct val="120000"/>
              </a:lnSpc>
              <a:spcBef>
                <a:spcPts val="500"/>
              </a:spcBef>
              <a:defRPr/>
            </a:pPr>
            <a:endParaRPr lang="nb-NO"/>
          </a:p>
          <a:p>
            <a:pPr>
              <a:lnSpc>
                <a:spcPct val="120000"/>
              </a:lnSpc>
              <a:spcBef>
                <a:spcPts val="500"/>
              </a:spcBef>
              <a:defRPr/>
            </a:pPr>
            <a:r>
              <a:rPr lang="nb-NO">
                <a:cs typeface="Calibri"/>
              </a:rPr>
              <a:t>Ellen:</a:t>
            </a:r>
          </a:p>
          <a:p>
            <a:pPr marL="171450" marR="0" lvl="0" indent="-171450" algn="l" defTabSz="914400" rtl="0" eaLnBrk="1" fontAlgn="auto" latinLnBrk="0" hangingPunct="1">
              <a:lnSpc>
                <a:spcPct val="120000"/>
              </a:lnSpc>
              <a:spcBef>
                <a:spcPts val="500"/>
              </a:spcBef>
              <a:spcAft>
                <a:spcPts val="0"/>
              </a:spcAft>
              <a:buClrTx/>
              <a:buSzTx/>
              <a:buFont typeface="Calibri"/>
              <a:buChar char="-"/>
              <a:tabLst/>
              <a:defRPr/>
            </a:pPr>
            <a:r>
              <a:rPr lang="nb-NO"/>
              <a:t>At husarbeid og passe søsken tar for mye tid. Jo flere timer brukt på omsorgsoppgaver, jo mer stress ble rapportert</a:t>
            </a:r>
            <a:endParaRPr lang="nb-NO">
              <a:ea typeface="Calibri" panose="020F0502020204030204"/>
              <a:cs typeface="Calibri" panose="020F0502020204030204"/>
            </a:endParaRPr>
          </a:p>
          <a:p>
            <a:pPr marL="171450" indent="-171450">
              <a:lnSpc>
                <a:spcPct val="120000"/>
              </a:lnSpc>
              <a:spcBef>
                <a:spcPts val="500"/>
              </a:spcBef>
              <a:buFont typeface="Calibri"/>
              <a:buChar char="-"/>
            </a:pPr>
            <a:r>
              <a:rPr lang="nb-NO"/>
              <a:t>At foreldre endrer atferd (grunnet sykdommen/rusen) eks skylde på barna for å ha manglende empati, eller bli aggressiv</a:t>
            </a:r>
            <a:endParaRPr lang="nb-NO">
              <a:ea typeface="Calibri" panose="020F0502020204030204"/>
              <a:cs typeface="Calibri" panose="020F0502020204030204"/>
            </a:endParaRPr>
          </a:p>
          <a:p>
            <a:pPr marL="171450" indent="-171450">
              <a:lnSpc>
                <a:spcPct val="120000"/>
              </a:lnSpc>
              <a:spcBef>
                <a:spcPts val="500"/>
              </a:spcBef>
              <a:buFont typeface="Calibri"/>
              <a:buChar char="-"/>
            </a:pPr>
            <a:r>
              <a:rPr lang="nb-NO"/>
              <a:t>At den andre forelderen bagatelliserer</a:t>
            </a:r>
            <a:endParaRPr lang="nb-NO">
              <a:ea typeface="Calibri" panose="020F0502020204030204"/>
              <a:cs typeface="Calibri" panose="020F0502020204030204"/>
            </a:endParaRPr>
          </a:p>
          <a:p>
            <a:pPr marL="171450" indent="-171450">
              <a:lnSpc>
                <a:spcPct val="120000"/>
              </a:lnSpc>
              <a:spcBef>
                <a:spcPts val="500"/>
              </a:spcBef>
              <a:buFont typeface="Calibri"/>
              <a:buChar char="-"/>
            </a:pPr>
            <a:r>
              <a:rPr lang="nb-NO"/>
              <a:t>At 'hele samfunnet' inkludert helsepersonell, ikke ser, ikke spør hvordan det er hjemme, og hva de har behov for</a:t>
            </a:r>
            <a:endParaRPr lang="nb-NO">
              <a:ea typeface="Calibri" panose="020F0502020204030204"/>
              <a:cs typeface="Calibri" panose="020F0502020204030204"/>
            </a:endParaRPr>
          </a:p>
          <a:p>
            <a:pPr marL="171450" indent="-171450">
              <a:lnSpc>
                <a:spcPct val="120000"/>
              </a:lnSpc>
              <a:spcBef>
                <a:spcPts val="500"/>
              </a:spcBef>
              <a:buFont typeface="Calibri"/>
              <a:buChar char="-"/>
            </a:pPr>
            <a:r>
              <a:rPr lang="nb-NO"/>
              <a:t>At de har færre nære venner enn andre</a:t>
            </a:r>
            <a:endParaRPr lang="nb-NO">
              <a:ea typeface="Calibri" panose="020F0502020204030204"/>
              <a:cs typeface="Calibri" panose="020F0502020204030204"/>
            </a:endParaRPr>
          </a:p>
          <a:p>
            <a:pPr marL="171450" indent="-171450">
              <a:lnSpc>
                <a:spcPct val="120000"/>
              </a:lnSpc>
              <a:spcBef>
                <a:spcPts val="500"/>
              </a:spcBef>
              <a:buFont typeface="Calibri"/>
              <a:buChar char="-"/>
            </a:pPr>
            <a:r>
              <a:rPr lang="nb-NO"/>
              <a:t>At familien har økonomiske og praktiske problemer</a:t>
            </a:r>
            <a:endParaRPr lang="nb-NO">
              <a:ea typeface="Calibri"/>
              <a:cs typeface="Calibri"/>
            </a:endParaRPr>
          </a:p>
          <a:p>
            <a:pPr>
              <a:lnSpc>
                <a:spcPct val="120000"/>
              </a:lnSpc>
              <a:spcBef>
                <a:spcPts val="500"/>
              </a:spcBef>
            </a:pPr>
            <a:endParaRPr lang="nb-NO">
              <a:ea typeface="Calibri"/>
              <a:cs typeface="Calibri"/>
            </a:endParaRPr>
          </a:p>
          <a:p>
            <a:endParaRPr lang="en-US">
              <a:ea typeface="Calibri"/>
              <a:cs typeface="Calibri"/>
            </a:endParaRPr>
          </a:p>
        </p:txBody>
      </p:sp>
      <p:sp>
        <p:nvSpPr>
          <p:cNvPr id="4" name="Plassholder for lysbildenummer 3">
            <a:extLst>
              <a:ext uri="{FF2B5EF4-FFF2-40B4-BE49-F238E27FC236}">
                <a16:creationId xmlns:a16="http://schemas.microsoft.com/office/drawing/2014/main" id="{099FE5DE-E557-8500-4064-6CCBA4AEE79D}"/>
              </a:ext>
            </a:extLst>
          </p:cNvPr>
          <p:cNvSpPr>
            <a:spLocks noGrp="1"/>
          </p:cNvSpPr>
          <p:nvPr>
            <p:ph type="sldNum" sz="quarter" idx="5"/>
          </p:nvPr>
        </p:nvSpPr>
        <p:spPr/>
        <p:txBody>
          <a:bodyPr/>
          <a:lstStyle/>
          <a:p>
            <a:fld id="{A78887F8-96CF-453E-AA0F-1F37B3B5B4B9}" type="slidenum">
              <a:t>5</a:t>
            </a:fld>
            <a:endParaRPr lang="nb-NO"/>
          </a:p>
        </p:txBody>
      </p:sp>
    </p:spTree>
    <p:extLst>
      <p:ext uri="{BB962C8B-B14F-4D97-AF65-F5344CB8AC3E}">
        <p14:creationId xmlns:p14="http://schemas.microsoft.com/office/powerpoint/2010/main" val="2343354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486D4-F358-2F34-7DDD-7F3D35369892}"/>
            </a:ext>
          </a:extLst>
        </p:cNvPr>
        <p:cNvGrpSpPr/>
        <p:nvPr/>
      </p:nvGrpSpPr>
      <p:grpSpPr>
        <a:xfrm>
          <a:off x="0" y="0"/>
          <a:ext cx="0" cy="0"/>
          <a:chOff x="0" y="0"/>
          <a:chExt cx="0" cy="0"/>
        </a:xfrm>
      </p:grpSpPr>
      <p:sp>
        <p:nvSpPr>
          <p:cNvPr id="2" name="Plassholder for lysbilde 1">
            <a:extLst>
              <a:ext uri="{FF2B5EF4-FFF2-40B4-BE49-F238E27FC236}">
                <a16:creationId xmlns:a16="http://schemas.microsoft.com/office/drawing/2014/main" id="{03134FDF-628A-C6DD-51CD-D1AAC28472FC}"/>
              </a:ext>
            </a:extLst>
          </p:cNvPr>
          <p:cNvSpPr>
            <a:spLocks noGrp="1" noRot="1" noChangeAspect="1"/>
          </p:cNvSpPr>
          <p:nvPr>
            <p:ph type="sldImg"/>
          </p:nvPr>
        </p:nvSpPr>
        <p:spPr/>
      </p:sp>
      <p:sp>
        <p:nvSpPr>
          <p:cNvPr id="3" name="Plassholder for notater 2">
            <a:extLst>
              <a:ext uri="{FF2B5EF4-FFF2-40B4-BE49-F238E27FC236}">
                <a16:creationId xmlns:a16="http://schemas.microsoft.com/office/drawing/2014/main" id="{D69E6930-48FD-0D30-54A6-519E9428D053}"/>
              </a:ext>
            </a:extLst>
          </p:cNvPr>
          <p:cNvSpPr>
            <a:spLocks noGrp="1"/>
          </p:cNvSpPr>
          <p:nvPr>
            <p:ph type="body" idx="1"/>
          </p:nvPr>
        </p:nvSpPr>
        <p:spPr/>
        <p:txBody>
          <a:bodyPr/>
          <a:lstStyle/>
          <a:p>
            <a:pPr>
              <a:lnSpc>
                <a:spcPct val="120000"/>
              </a:lnSpc>
              <a:spcBef>
                <a:spcPts val="500"/>
              </a:spcBef>
            </a:pPr>
            <a:r>
              <a:rPr lang="nb-NO"/>
              <a:t>Inger: Forfatterne oppsummerer også noen av barnas beskrivelser av hvordan de mestrer tilværelsen, hva de helt konkret gjør for å mestre livet i sin familie. Forfatterne bruker begrepet ‘Relasjonell agens’ om dette:</a:t>
            </a:r>
            <a:endParaRPr lang="nb-NO">
              <a:cs typeface="Calibri"/>
            </a:endParaRPr>
          </a:p>
          <a:p>
            <a:pPr>
              <a:lnSpc>
                <a:spcPct val="120000"/>
              </a:lnSpc>
              <a:spcBef>
                <a:spcPts val="500"/>
              </a:spcBef>
            </a:pPr>
            <a:endParaRPr lang="nb-NO"/>
          </a:p>
          <a:p>
            <a:pPr>
              <a:lnSpc>
                <a:spcPct val="120000"/>
              </a:lnSpc>
              <a:spcBef>
                <a:spcPts val="500"/>
              </a:spcBef>
            </a:pPr>
            <a:r>
              <a:rPr lang="nb-NO">
                <a:cs typeface="Calibri"/>
              </a:rPr>
              <a:t>Ellen:</a:t>
            </a:r>
            <a:endParaRPr lang="nb-NO"/>
          </a:p>
          <a:p>
            <a:pPr marL="171450" indent="-171450">
              <a:lnSpc>
                <a:spcPct val="120000"/>
              </a:lnSpc>
              <a:spcBef>
                <a:spcPts val="500"/>
              </a:spcBef>
              <a:buFont typeface="Calibri"/>
              <a:buChar char="-"/>
            </a:pPr>
            <a:r>
              <a:rPr lang="nb-NO"/>
              <a:t>Stolthet over å ha brutt avhengighetsarven</a:t>
            </a:r>
            <a:endParaRPr lang="nb-NO">
              <a:ea typeface="Calibri" panose="020F0502020204030204"/>
              <a:cs typeface="Calibri" panose="020F0502020204030204"/>
            </a:endParaRPr>
          </a:p>
          <a:p>
            <a:pPr marL="171450" indent="-171450">
              <a:lnSpc>
                <a:spcPct val="120000"/>
              </a:lnSpc>
              <a:spcBef>
                <a:spcPts val="500"/>
              </a:spcBef>
              <a:buFont typeface="Calibri"/>
              <a:buChar char="-"/>
            </a:pPr>
            <a:r>
              <a:rPr lang="nb-NO"/>
              <a:t>Å gjøre praktiske oppgaver</a:t>
            </a:r>
            <a:endParaRPr lang="nb-NO">
              <a:ea typeface="Calibri" panose="020F0502020204030204"/>
              <a:cs typeface="Calibri" panose="020F0502020204030204"/>
            </a:endParaRPr>
          </a:p>
          <a:p>
            <a:pPr marL="171450" indent="-171450">
              <a:lnSpc>
                <a:spcPct val="120000"/>
              </a:lnSpc>
              <a:spcBef>
                <a:spcPts val="500"/>
              </a:spcBef>
              <a:buFont typeface="Calibri"/>
              <a:buChar char="-"/>
            </a:pPr>
            <a:r>
              <a:rPr lang="nb-NO"/>
              <a:t>Organisere morsomme aktiviteter</a:t>
            </a:r>
            <a:endParaRPr lang="nb-NO">
              <a:ea typeface="Calibri" panose="020F0502020204030204"/>
              <a:cs typeface="Calibri" panose="020F0502020204030204"/>
            </a:endParaRPr>
          </a:p>
          <a:p>
            <a:pPr marL="171450" indent="-171450">
              <a:lnSpc>
                <a:spcPct val="120000"/>
              </a:lnSpc>
              <a:spcBef>
                <a:spcPts val="500"/>
              </a:spcBef>
              <a:buFont typeface="Calibri"/>
              <a:buChar char="-"/>
            </a:pPr>
            <a:r>
              <a:rPr lang="nb-NO"/>
              <a:t>Bruke humor</a:t>
            </a:r>
            <a:endParaRPr lang="nb-NO">
              <a:ea typeface="Calibri" panose="020F0502020204030204"/>
              <a:cs typeface="Calibri" panose="020F0502020204030204"/>
            </a:endParaRPr>
          </a:p>
          <a:p>
            <a:pPr marL="171450" indent="-171450">
              <a:lnSpc>
                <a:spcPct val="120000"/>
              </a:lnSpc>
              <a:spcBef>
                <a:spcPts val="500"/>
              </a:spcBef>
              <a:buFont typeface="Calibri"/>
              <a:buChar char="-"/>
            </a:pPr>
            <a:r>
              <a:rPr lang="nb-NO"/>
              <a:t>Dele erfaringer</a:t>
            </a:r>
            <a:endParaRPr lang="nb-NO">
              <a:ea typeface="Calibri" panose="020F0502020204030204"/>
              <a:cs typeface="Calibri" panose="020F0502020204030204"/>
            </a:endParaRPr>
          </a:p>
          <a:p>
            <a:pPr marL="171450" indent="-171450">
              <a:lnSpc>
                <a:spcPct val="120000"/>
              </a:lnSpc>
              <a:spcBef>
                <a:spcPts val="500"/>
              </a:spcBef>
              <a:buFont typeface="Calibri"/>
              <a:buChar char="-"/>
            </a:pPr>
            <a:r>
              <a:rPr lang="nb-NO"/>
              <a:t>Ta på seg rollen ‘vanlig ungdom' eller fremstå som 'normal familie'</a:t>
            </a:r>
            <a:endParaRPr lang="nb-NO">
              <a:ea typeface="Calibri" panose="020F0502020204030204"/>
              <a:cs typeface="Calibri" panose="020F0502020204030204"/>
            </a:endParaRPr>
          </a:p>
          <a:p>
            <a:pPr marL="171450" indent="-171450">
              <a:lnSpc>
                <a:spcPct val="120000"/>
              </a:lnSpc>
              <a:spcBef>
                <a:spcPts val="500"/>
              </a:spcBef>
              <a:buFont typeface="Calibri"/>
              <a:buChar char="-"/>
            </a:pPr>
            <a:r>
              <a:rPr lang="nb-NO"/>
              <a:t>Flytte hjemmefra tidlig</a:t>
            </a:r>
            <a:endParaRPr lang="nb-NO">
              <a:ea typeface="Calibri" panose="020F0502020204030204"/>
              <a:cs typeface="Calibri" panose="020F0502020204030204"/>
            </a:endParaRPr>
          </a:p>
          <a:p>
            <a:pPr marL="171450" indent="-171450">
              <a:lnSpc>
                <a:spcPct val="120000"/>
              </a:lnSpc>
              <a:spcBef>
                <a:spcPts val="500"/>
              </a:spcBef>
              <a:buFont typeface="Calibri"/>
              <a:buChar char="-"/>
            </a:pPr>
            <a:r>
              <a:rPr lang="nb-NO"/>
              <a:t>Å være på alerten, forberedt på det verste</a:t>
            </a:r>
            <a:endParaRPr lang="nb-NO">
              <a:ea typeface="Calibri" panose="020F0502020204030204"/>
              <a:cs typeface="Calibri" panose="020F0502020204030204"/>
            </a:endParaRPr>
          </a:p>
          <a:p>
            <a:pPr marL="171450" indent="-171450">
              <a:lnSpc>
                <a:spcPct val="120000"/>
              </a:lnSpc>
              <a:spcBef>
                <a:spcPts val="500"/>
              </a:spcBef>
              <a:buFont typeface="Calibri"/>
              <a:buChar char="-"/>
            </a:pPr>
            <a:endParaRPr lang="nb-NO">
              <a:ea typeface="Calibri" panose="020F0502020204030204"/>
              <a:cs typeface="Calibri" panose="020F0502020204030204"/>
            </a:endParaRPr>
          </a:p>
        </p:txBody>
      </p:sp>
      <p:sp>
        <p:nvSpPr>
          <p:cNvPr id="4" name="Plassholder for lysbildenummer 3">
            <a:extLst>
              <a:ext uri="{FF2B5EF4-FFF2-40B4-BE49-F238E27FC236}">
                <a16:creationId xmlns:a16="http://schemas.microsoft.com/office/drawing/2014/main" id="{B49B7464-5DC9-682D-AF14-39166F218EA6}"/>
              </a:ext>
            </a:extLst>
          </p:cNvPr>
          <p:cNvSpPr>
            <a:spLocks noGrp="1"/>
          </p:cNvSpPr>
          <p:nvPr>
            <p:ph type="sldNum" sz="quarter" idx="5"/>
          </p:nvPr>
        </p:nvSpPr>
        <p:spPr/>
        <p:txBody>
          <a:bodyPr/>
          <a:lstStyle/>
          <a:p>
            <a:fld id="{A78887F8-96CF-453E-AA0F-1F37B3B5B4B9}" type="slidenum">
              <a:t>6</a:t>
            </a:fld>
            <a:endParaRPr lang="nb-NO"/>
          </a:p>
        </p:txBody>
      </p:sp>
    </p:spTree>
    <p:extLst>
      <p:ext uri="{BB962C8B-B14F-4D97-AF65-F5344CB8AC3E}">
        <p14:creationId xmlns:p14="http://schemas.microsoft.com/office/powerpoint/2010/main" val="1126501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80441F-BD58-6147-1C6E-B68AE4F85FEE}"/>
            </a:ext>
          </a:extLst>
        </p:cNvPr>
        <p:cNvGrpSpPr/>
        <p:nvPr/>
      </p:nvGrpSpPr>
      <p:grpSpPr>
        <a:xfrm>
          <a:off x="0" y="0"/>
          <a:ext cx="0" cy="0"/>
          <a:chOff x="0" y="0"/>
          <a:chExt cx="0" cy="0"/>
        </a:xfrm>
      </p:grpSpPr>
      <p:sp>
        <p:nvSpPr>
          <p:cNvPr id="2" name="Plassholder for lysbilde 1">
            <a:extLst>
              <a:ext uri="{FF2B5EF4-FFF2-40B4-BE49-F238E27FC236}">
                <a16:creationId xmlns:a16="http://schemas.microsoft.com/office/drawing/2014/main" id="{72BCE0AE-CA03-73B1-A75C-38A22ADF072A}"/>
              </a:ext>
            </a:extLst>
          </p:cNvPr>
          <p:cNvSpPr>
            <a:spLocks noGrp="1" noRot="1" noChangeAspect="1"/>
          </p:cNvSpPr>
          <p:nvPr>
            <p:ph type="sldImg"/>
          </p:nvPr>
        </p:nvSpPr>
        <p:spPr/>
      </p:sp>
      <p:sp>
        <p:nvSpPr>
          <p:cNvPr id="3" name="Plassholder for notater 2">
            <a:extLst>
              <a:ext uri="{FF2B5EF4-FFF2-40B4-BE49-F238E27FC236}">
                <a16:creationId xmlns:a16="http://schemas.microsoft.com/office/drawing/2014/main" id="{827293CE-2866-6F4E-0B1D-4CFC46042727}"/>
              </a:ext>
            </a:extLst>
          </p:cNvPr>
          <p:cNvSpPr>
            <a:spLocks noGrp="1"/>
          </p:cNvSpPr>
          <p:nvPr>
            <p:ph type="body" idx="1"/>
          </p:nvPr>
        </p:nvSpPr>
        <p:spPr/>
        <p:txBody>
          <a:bodyPr/>
          <a:lstStyle/>
          <a:p>
            <a:pPr>
              <a:lnSpc>
                <a:spcPct val="120000"/>
              </a:lnSpc>
              <a:spcBef>
                <a:spcPts val="500"/>
              </a:spcBef>
            </a:pPr>
            <a:r>
              <a:rPr lang="nb-NO">
                <a:ea typeface="Calibri" panose="020F0502020204030204"/>
                <a:cs typeface="Calibri" panose="020F0502020204030204"/>
              </a:rPr>
              <a:t>Inger: I den samme litteraturgjennomgangen beskrives det at barna opplever støtte i omgivelsene:</a:t>
            </a:r>
          </a:p>
          <a:p>
            <a:pPr>
              <a:lnSpc>
                <a:spcPct val="120000"/>
              </a:lnSpc>
              <a:spcBef>
                <a:spcPts val="500"/>
              </a:spcBef>
            </a:pPr>
            <a:endParaRPr lang="nb-NO">
              <a:ea typeface="Calibri" panose="020F0502020204030204"/>
              <a:cs typeface="Calibri" panose="020F0502020204030204"/>
            </a:endParaRPr>
          </a:p>
          <a:p>
            <a:pPr>
              <a:lnSpc>
                <a:spcPct val="120000"/>
              </a:lnSpc>
              <a:spcBef>
                <a:spcPts val="500"/>
              </a:spcBef>
            </a:pPr>
            <a:r>
              <a:rPr lang="nb-NO">
                <a:ea typeface="Calibri" panose="020F0502020204030204"/>
                <a:cs typeface="Calibri" panose="020F0502020204030204"/>
              </a:rPr>
              <a:t>Ellen:</a:t>
            </a:r>
          </a:p>
          <a:p>
            <a:pPr marL="171450" indent="-171450">
              <a:lnSpc>
                <a:spcPct val="120000"/>
              </a:lnSpc>
              <a:spcBef>
                <a:spcPts val="500"/>
              </a:spcBef>
              <a:buFont typeface="Calibri"/>
              <a:buChar char="-"/>
            </a:pPr>
            <a:r>
              <a:rPr lang="nb-NO">
                <a:ea typeface="Calibri" panose="020F0502020204030204"/>
                <a:cs typeface="Calibri" panose="020F0502020204030204"/>
              </a:rPr>
              <a:t>Intervensjoner, eksempelvis omsorgsovertakelse</a:t>
            </a:r>
          </a:p>
          <a:p>
            <a:pPr marL="171450" indent="-171450">
              <a:lnSpc>
                <a:spcPct val="120000"/>
              </a:lnSpc>
              <a:spcBef>
                <a:spcPts val="500"/>
              </a:spcBef>
              <a:buFont typeface="Calibri"/>
              <a:buChar char="-"/>
            </a:pPr>
            <a:r>
              <a:rPr lang="nb-NO">
                <a:ea typeface="Calibri" panose="020F0502020204030204"/>
                <a:cs typeface="Calibri" panose="020F0502020204030204"/>
              </a:rPr>
              <a:t>En person å stole på, som gir praktisk og / eller emosjonell støtte</a:t>
            </a:r>
          </a:p>
          <a:p>
            <a:pPr marL="171450" indent="-171450">
              <a:lnSpc>
                <a:spcPct val="120000"/>
              </a:lnSpc>
              <a:spcBef>
                <a:spcPts val="500"/>
              </a:spcBef>
              <a:buFont typeface="Calibri"/>
              <a:buChar char="-"/>
            </a:pPr>
            <a:r>
              <a:rPr lang="nb-NO">
                <a:ea typeface="Calibri" panose="020F0502020204030204"/>
                <a:cs typeface="Calibri" panose="020F0502020204030204"/>
              </a:rPr>
              <a:t>Å utveksle erfaringer med jevnaldrende i liknende situasjon</a:t>
            </a:r>
          </a:p>
          <a:p>
            <a:pPr marL="171450" indent="-171450">
              <a:lnSpc>
                <a:spcPct val="120000"/>
              </a:lnSpc>
              <a:spcBef>
                <a:spcPts val="500"/>
              </a:spcBef>
              <a:buFont typeface="Calibri"/>
              <a:buChar char="-"/>
            </a:pPr>
            <a:r>
              <a:rPr lang="nb-NO">
                <a:ea typeface="Calibri" panose="020F0502020204030204"/>
                <a:cs typeface="Calibri" panose="020F0502020204030204"/>
              </a:rPr>
              <a:t>Å flytte hjemmefra, relasjonen kan bli bedre</a:t>
            </a:r>
          </a:p>
          <a:p>
            <a:pPr marL="171450" indent="-171450">
              <a:lnSpc>
                <a:spcPct val="120000"/>
              </a:lnSpc>
              <a:spcBef>
                <a:spcPts val="500"/>
              </a:spcBef>
              <a:buFont typeface="Calibri"/>
              <a:buChar char="-"/>
            </a:pPr>
            <a:r>
              <a:rPr lang="nb-NO"/>
              <a:t>Å opprettholde rutiner i hverdagslivet oppleves viktig</a:t>
            </a:r>
            <a:endParaRPr lang="nb-NO">
              <a:ea typeface="Calibri"/>
              <a:cs typeface="Calibri"/>
            </a:endParaRPr>
          </a:p>
          <a:p>
            <a:pPr marL="171450" indent="-171450">
              <a:lnSpc>
                <a:spcPct val="120000"/>
              </a:lnSpc>
              <a:spcBef>
                <a:spcPts val="500"/>
              </a:spcBef>
              <a:buFont typeface="Calibri"/>
              <a:buChar char="-"/>
            </a:pPr>
            <a:endParaRPr lang="nb-NO">
              <a:ea typeface="Calibri"/>
              <a:cs typeface="Calibri"/>
            </a:endParaRPr>
          </a:p>
          <a:p>
            <a:pPr marL="171450" indent="-171450">
              <a:lnSpc>
                <a:spcPct val="120000"/>
              </a:lnSpc>
              <a:spcBef>
                <a:spcPts val="500"/>
              </a:spcBef>
              <a:buFont typeface="Calibri"/>
              <a:buChar char="-"/>
            </a:pPr>
            <a:endParaRPr lang="nb-NO">
              <a:ea typeface="Calibri"/>
              <a:cs typeface="Calibri"/>
            </a:endParaRPr>
          </a:p>
          <a:p>
            <a:pPr>
              <a:lnSpc>
                <a:spcPct val="120000"/>
              </a:lnSpc>
              <a:spcBef>
                <a:spcPts val="500"/>
              </a:spcBef>
            </a:pPr>
            <a:endParaRPr lang="nb-NO">
              <a:ea typeface="Calibri"/>
              <a:cs typeface="Calibri"/>
            </a:endParaRPr>
          </a:p>
          <a:p>
            <a:endParaRPr lang="en-US">
              <a:ea typeface="Calibri"/>
              <a:cs typeface="Calibri"/>
            </a:endParaRPr>
          </a:p>
        </p:txBody>
      </p:sp>
      <p:sp>
        <p:nvSpPr>
          <p:cNvPr id="4" name="Plassholder for lysbildenummer 3">
            <a:extLst>
              <a:ext uri="{FF2B5EF4-FFF2-40B4-BE49-F238E27FC236}">
                <a16:creationId xmlns:a16="http://schemas.microsoft.com/office/drawing/2014/main" id="{89D52A8A-6237-8938-A33F-0673833BC410}"/>
              </a:ext>
            </a:extLst>
          </p:cNvPr>
          <p:cNvSpPr>
            <a:spLocks noGrp="1"/>
          </p:cNvSpPr>
          <p:nvPr>
            <p:ph type="sldNum" sz="quarter" idx="5"/>
          </p:nvPr>
        </p:nvSpPr>
        <p:spPr/>
        <p:txBody>
          <a:bodyPr/>
          <a:lstStyle/>
          <a:p>
            <a:fld id="{A78887F8-96CF-453E-AA0F-1F37B3B5B4B9}" type="slidenum">
              <a:t>7</a:t>
            </a:fld>
            <a:endParaRPr lang="nb-NO"/>
          </a:p>
        </p:txBody>
      </p:sp>
    </p:spTree>
    <p:extLst>
      <p:ext uri="{BB962C8B-B14F-4D97-AF65-F5344CB8AC3E}">
        <p14:creationId xmlns:p14="http://schemas.microsoft.com/office/powerpoint/2010/main" val="1585646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err="1">
                <a:cs typeface="Calibri"/>
              </a:rPr>
              <a:t>Nå</a:t>
            </a:r>
            <a:r>
              <a:rPr lang="en-US">
                <a:cs typeface="Calibri"/>
              </a:rPr>
              <a:t> </a:t>
            </a:r>
            <a:r>
              <a:rPr lang="en-US" err="1">
                <a:cs typeface="Calibri"/>
              </a:rPr>
              <a:t>har</a:t>
            </a:r>
            <a:r>
              <a:rPr lang="en-US">
                <a:cs typeface="Calibri"/>
              </a:rPr>
              <a:t> vi sett </a:t>
            </a:r>
            <a:r>
              <a:rPr lang="en-US" err="1">
                <a:cs typeface="Calibri"/>
              </a:rPr>
              <a:t>på</a:t>
            </a:r>
            <a:r>
              <a:rPr lang="en-US">
                <a:cs typeface="Calibri"/>
              </a:rPr>
              <a:t> </a:t>
            </a:r>
            <a:r>
              <a:rPr lang="en-US" err="1">
                <a:cs typeface="Calibri"/>
              </a:rPr>
              <a:t>hva</a:t>
            </a:r>
            <a:r>
              <a:rPr lang="en-US">
                <a:cs typeface="Calibri"/>
              </a:rPr>
              <a:t> </a:t>
            </a:r>
            <a:r>
              <a:rPr lang="en-US" err="1">
                <a:cs typeface="Calibri"/>
              </a:rPr>
              <a:t>som</a:t>
            </a:r>
            <a:r>
              <a:rPr lang="en-US">
                <a:cs typeface="Calibri"/>
              </a:rPr>
              <a:t> er </a:t>
            </a:r>
            <a:r>
              <a:rPr lang="en-US" err="1">
                <a:cs typeface="Calibri"/>
              </a:rPr>
              <a:t>viktig</a:t>
            </a:r>
            <a:r>
              <a:rPr lang="en-US">
                <a:cs typeface="Calibri"/>
              </a:rPr>
              <a:t> for </a:t>
            </a:r>
            <a:r>
              <a:rPr lang="en-US" err="1">
                <a:cs typeface="Calibri"/>
              </a:rPr>
              <a:t>barna</a:t>
            </a:r>
            <a:r>
              <a:rPr lang="en-US">
                <a:cs typeface="Calibri"/>
              </a:rPr>
              <a:t> </a:t>
            </a:r>
            <a:r>
              <a:rPr lang="en-US" err="1">
                <a:cs typeface="Calibri"/>
              </a:rPr>
              <a:t>dette</a:t>
            </a:r>
            <a:r>
              <a:rPr lang="en-US">
                <a:cs typeface="Calibri"/>
              </a:rPr>
              <a:t> </a:t>
            </a:r>
            <a:r>
              <a:rPr lang="en-US" err="1">
                <a:cs typeface="Calibri"/>
              </a:rPr>
              <a:t>gjelder</a:t>
            </a:r>
            <a:r>
              <a:rPr lang="en-US">
                <a:cs typeface="Calibri"/>
              </a:rPr>
              <a:t>.</a:t>
            </a:r>
          </a:p>
          <a:p>
            <a:r>
              <a:rPr lang="en-US" err="1">
                <a:cs typeface="Calibri"/>
              </a:rPr>
              <a:t>Utfra</a:t>
            </a:r>
            <a:r>
              <a:rPr lang="en-US">
                <a:cs typeface="Calibri"/>
              </a:rPr>
              <a:t> det </a:t>
            </a:r>
            <a:r>
              <a:rPr lang="en-US" err="1">
                <a:cs typeface="Calibri"/>
              </a:rPr>
              <a:t>barna</a:t>
            </a:r>
            <a:r>
              <a:rPr lang="en-US">
                <a:cs typeface="Calibri"/>
              </a:rPr>
              <a:t> </a:t>
            </a:r>
            <a:r>
              <a:rPr lang="en-US" err="1">
                <a:cs typeface="Calibri"/>
              </a:rPr>
              <a:t>forteller</a:t>
            </a:r>
            <a:r>
              <a:rPr lang="en-US">
                <a:cs typeface="Calibri"/>
              </a:rPr>
              <a:t>, er det </a:t>
            </a:r>
            <a:r>
              <a:rPr lang="en-US" err="1">
                <a:cs typeface="Calibri"/>
              </a:rPr>
              <a:t>sannsynlig</a:t>
            </a:r>
            <a:r>
              <a:rPr lang="en-US">
                <a:cs typeface="Calibri"/>
              </a:rPr>
              <a:t> at </a:t>
            </a:r>
            <a:r>
              <a:rPr lang="en-US" err="1">
                <a:cs typeface="Calibri"/>
              </a:rPr>
              <a:t>barna</a:t>
            </a:r>
            <a:r>
              <a:rPr lang="en-US">
                <a:cs typeface="Calibri"/>
              </a:rPr>
              <a:t> vi </a:t>
            </a:r>
            <a:r>
              <a:rPr lang="en-US" err="1">
                <a:cs typeface="Calibri"/>
              </a:rPr>
              <a:t>møter</a:t>
            </a:r>
            <a:r>
              <a:rPr lang="en-US">
                <a:cs typeface="Calibri"/>
              </a:rPr>
              <a:t> </a:t>
            </a:r>
            <a:r>
              <a:rPr lang="en-US" err="1">
                <a:cs typeface="Calibri"/>
              </a:rPr>
              <a:t>i</a:t>
            </a:r>
            <a:r>
              <a:rPr lang="en-US">
                <a:cs typeface="Calibri"/>
              </a:rPr>
              <a:t> </a:t>
            </a:r>
            <a:r>
              <a:rPr lang="en-US" err="1">
                <a:cs typeface="Calibri"/>
              </a:rPr>
              <a:t>denne</a:t>
            </a:r>
            <a:r>
              <a:rPr lang="en-US">
                <a:cs typeface="Calibri"/>
              </a:rPr>
              <a:t> </a:t>
            </a:r>
            <a:r>
              <a:rPr lang="en-US" err="1">
                <a:cs typeface="Calibri"/>
              </a:rPr>
              <a:t>brukergruppen</a:t>
            </a:r>
            <a:r>
              <a:rPr lang="en-US">
                <a:cs typeface="Calibri"/>
              </a:rPr>
              <a:t>, </a:t>
            </a:r>
            <a:r>
              <a:rPr lang="en-US" err="1">
                <a:cs typeface="Calibri"/>
              </a:rPr>
              <a:t>har</a:t>
            </a:r>
            <a:r>
              <a:rPr lang="en-US">
                <a:cs typeface="Calibri"/>
              </a:rPr>
              <a:t> </a:t>
            </a:r>
            <a:r>
              <a:rPr lang="en-US" err="1">
                <a:cs typeface="Calibri"/>
              </a:rPr>
              <a:t>behov</a:t>
            </a:r>
            <a:r>
              <a:rPr lang="en-US">
                <a:cs typeface="Calibri"/>
              </a:rPr>
              <a:t> </a:t>
            </a:r>
            <a:r>
              <a:rPr lang="en-US" err="1">
                <a:cs typeface="Calibri"/>
              </a:rPr>
              <a:t>som</a:t>
            </a:r>
            <a:r>
              <a:rPr lang="en-US">
                <a:cs typeface="Calibri"/>
              </a:rPr>
              <a:t> </a:t>
            </a:r>
            <a:r>
              <a:rPr lang="en-US" err="1">
                <a:cs typeface="Calibri"/>
              </a:rPr>
              <a:t>ikke</a:t>
            </a:r>
            <a:r>
              <a:rPr lang="en-US">
                <a:cs typeface="Calibri"/>
              </a:rPr>
              <a:t> </a:t>
            </a:r>
            <a:r>
              <a:rPr lang="en-US" err="1">
                <a:cs typeface="Calibri"/>
              </a:rPr>
              <a:t>blir</a:t>
            </a:r>
            <a:r>
              <a:rPr lang="en-US">
                <a:cs typeface="Calibri"/>
              </a:rPr>
              <a:t> </a:t>
            </a:r>
            <a:r>
              <a:rPr lang="en-US" err="1">
                <a:cs typeface="Calibri"/>
              </a:rPr>
              <a:t>møtt</a:t>
            </a:r>
            <a:r>
              <a:rPr lang="en-US">
                <a:cs typeface="Calibri"/>
              </a:rPr>
              <a:t>.</a:t>
            </a:r>
          </a:p>
          <a:p>
            <a:r>
              <a:rPr lang="en-US" err="1">
                <a:cs typeface="Calibri"/>
              </a:rPr>
              <a:t>Nå</a:t>
            </a:r>
            <a:r>
              <a:rPr lang="en-US">
                <a:cs typeface="Calibri"/>
              </a:rPr>
              <a:t> </a:t>
            </a:r>
            <a:r>
              <a:rPr lang="en-US" err="1">
                <a:cs typeface="Calibri"/>
              </a:rPr>
              <a:t>skal</a:t>
            </a:r>
            <a:r>
              <a:rPr lang="en-US">
                <a:cs typeface="Calibri"/>
              </a:rPr>
              <a:t> vi se </a:t>
            </a:r>
            <a:r>
              <a:rPr lang="en-US" err="1">
                <a:cs typeface="Calibri"/>
              </a:rPr>
              <a:t>kjapt</a:t>
            </a:r>
            <a:r>
              <a:rPr lang="en-US">
                <a:cs typeface="Calibri"/>
              </a:rPr>
              <a:t> </a:t>
            </a:r>
            <a:r>
              <a:rPr lang="en-US" err="1">
                <a:cs typeface="Calibri"/>
              </a:rPr>
              <a:t>på</a:t>
            </a:r>
            <a:r>
              <a:rPr lang="en-US">
                <a:cs typeface="Calibri"/>
              </a:rPr>
              <a:t> </a:t>
            </a:r>
            <a:r>
              <a:rPr lang="en-US" err="1">
                <a:cs typeface="Calibri"/>
              </a:rPr>
              <a:t>hva</a:t>
            </a:r>
            <a:r>
              <a:rPr lang="en-US">
                <a:cs typeface="Calibri"/>
              </a:rPr>
              <a:t> </a:t>
            </a:r>
            <a:r>
              <a:rPr lang="en-US" err="1">
                <a:cs typeface="Calibri"/>
              </a:rPr>
              <a:t>forskning</a:t>
            </a:r>
            <a:r>
              <a:rPr lang="en-US">
                <a:cs typeface="Calibri"/>
              </a:rPr>
              <a:t> </a:t>
            </a:r>
            <a:r>
              <a:rPr lang="en-US" err="1">
                <a:cs typeface="Calibri"/>
              </a:rPr>
              <a:t>sier</a:t>
            </a:r>
            <a:r>
              <a:rPr lang="en-US">
                <a:cs typeface="Calibri"/>
              </a:rPr>
              <a:t> om </a:t>
            </a:r>
            <a:r>
              <a:rPr lang="en-US" err="1">
                <a:cs typeface="Calibri"/>
              </a:rPr>
              <a:t>risiko</a:t>
            </a:r>
            <a:r>
              <a:rPr lang="en-US">
                <a:cs typeface="Calibri"/>
              </a:rPr>
              <a:t> og </a:t>
            </a:r>
            <a:r>
              <a:rPr lang="en-US" err="1">
                <a:cs typeface="Calibri"/>
              </a:rPr>
              <a:t>resiliens</a:t>
            </a:r>
            <a:r>
              <a:rPr lang="en-US">
                <a:cs typeface="Calibri"/>
              </a:rPr>
              <a:t> for </a:t>
            </a:r>
            <a:r>
              <a:rPr lang="en-US" err="1">
                <a:cs typeface="Calibri"/>
              </a:rPr>
              <a:t>denne</a:t>
            </a:r>
            <a:r>
              <a:rPr lang="en-US">
                <a:cs typeface="Calibri"/>
              </a:rPr>
              <a:t> </a:t>
            </a:r>
            <a:r>
              <a:rPr lang="en-US" err="1">
                <a:cs typeface="Calibri"/>
              </a:rPr>
              <a:t>brukergruppen</a:t>
            </a:r>
            <a:r>
              <a:rPr lang="en-US">
                <a:cs typeface="Calibri"/>
              </a:rPr>
              <a:t>.</a:t>
            </a:r>
          </a:p>
          <a:p>
            <a:r>
              <a:rPr lang="en-US" err="1">
                <a:cs typeface="Calibri"/>
              </a:rPr>
              <a:t>Risiko</a:t>
            </a:r>
            <a:r>
              <a:rPr lang="en-US">
                <a:cs typeface="Calibri"/>
              </a:rPr>
              <a:t> =</a:t>
            </a:r>
          </a:p>
          <a:p>
            <a:r>
              <a:rPr lang="en-US" err="1">
                <a:cs typeface="Calibri"/>
              </a:rPr>
              <a:t>Resiliens</a:t>
            </a:r>
            <a:r>
              <a:rPr lang="en-US">
                <a:cs typeface="Calibri"/>
              </a:rPr>
              <a:t> =</a:t>
            </a:r>
          </a:p>
          <a:p>
            <a:r>
              <a:rPr lang="en-US" err="1">
                <a:cs typeface="Calibri"/>
              </a:rPr>
              <a:t>Slik</a:t>
            </a:r>
            <a:r>
              <a:rPr lang="en-US">
                <a:cs typeface="Calibri"/>
              </a:rPr>
              <a:t> </a:t>
            </a:r>
            <a:r>
              <a:rPr lang="en-US" err="1">
                <a:cs typeface="Calibri"/>
              </a:rPr>
              <a:t>kunnskap</a:t>
            </a:r>
            <a:r>
              <a:rPr lang="en-US">
                <a:cs typeface="Calibri"/>
              </a:rPr>
              <a:t> </a:t>
            </a:r>
            <a:r>
              <a:rPr lang="en-US" err="1">
                <a:cs typeface="Calibri"/>
              </a:rPr>
              <a:t>hjelper</a:t>
            </a:r>
            <a:r>
              <a:rPr lang="en-US">
                <a:cs typeface="Calibri"/>
              </a:rPr>
              <a:t> </a:t>
            </a:r>
            <a:r>
              <a:rPr lang="en-US" err="1">
                <a:cs typeface="Calibri"/>
              </a:rPr>
              <a:t>oss</a:t>
            </a:r>
            <a:r>
              <a:rPr lang="en-US">
                <a:cs typeface="Calibri"/>
              </a:rPr>
              <a:t> å </a:t>
            </a:r>
            <a:r>
              <a:rPr lang="en-US" err="1">
                <a:cs typeface="Calibri"/>
              </a:rPr>
              <a:t>sortere</a:t>
            </a:r>
            <a:r>
              <a:rPr lang="en-US">
                <a:cs typeface="Calibri"/>
              </a:rPr>
              <a:t>; </a:t>
            </a:r>
            <a:r>
              <a:rPr lang="en-US" err="1">
                <a:cs typeface="Calibri"/>
              </a:rPr>
              <a:t>hvilke</a:t>
            </a:r>
            <a:r>
              <a:rPr lang="en-US">
                <a:cs typeface="Calibri"/>
              </a:rPr>
              <a:t> </a:t>
            </a:r>
            <a:r>
              <a:rPr lang="en-US" err="1">
                <a:cs typeface="Calibri"/>
              </a:rPr>
              <a:t>risikofaktorer</a:t>
            </a:r>
            <a:r>
              <a:rPr lang="en-US">
                <a:cs typeface="Calibri"/>
              </a:rPr>
              <a:t> </a:t>
            </a:r>
            <a:r>
              <a:rPr lang="en-US" err="1">
                <a:cs typeface="Calibri"/>
              </a:rPr>
              <a:t>kan</a:t>
            </a:r>
            <a:r>
              <a:rPr lang="en-US">
                <a:cs typeface="Calibri"/>
              </a:rPr>
              <a:t> vi </a:t>
            </a:r>
            <a:r>
              <a:rPr lang="en-US" err="1">
                <a:cs typeface="Calibri"/>
              </a:rPr>
              <a:t>gjøre</a:t>
            </a:r>
            <a:r>
              <a:rPr lang="en-US">
                <a:cs typeface="Calibri"/>
              </a:rPr>
              <a:t> </a:t>
            </a:r>
            <a:r>
              <a:rPr lang="en-US" err="1">
                <a:cs typeface="Calibri"/>
              </a:rPr>
              <a:t>noe</a:t>
            </a:r>
            <a:r>
              <a:rPr lang="en-US">
                <a:cs typeface="Calibri"/>
              </a:rPr>
              <a:t> med her, og </a:t>
            </a:r>
            <a:r>
              <a:rPr lang="en-US" err="1">
                <a:cs typeface="Calibri"/>
              </a:rPr>
              <a:t>hvilke</a:t>
            </a:r>
            <a:r>
              <a:rPr lang="en-US">
                <a:cs typeface="Calibri"/>
              </a:rPr>
              <a:t> </a:t>
            </a:r>
            <a:r>
              <a:rPr lang="en-US" err="1">
                <a:cs typeface="Calibri"/>
              </a:rPr>
              <a:t>beskyttelsesfaktorer</a:t>
            </a:r>
            <a:r>
              <a:rPr lang="en-US">
                <a:cs typeface="Calibri"/>
              </a:rPr>
              <a:t> </a:t>
            </a:r>
            <a:r>
              <a:rPr lang="en-US" err="1">
                <a:cs typeface="Calibri"/>
              </a:rPr>
              <a:t>kan</a:t>
            </a:r>
            <a:r>
              <a:rPr lang="en-US">
                <a:cs typeface="Calibri"/>
              </a:rPr>
              <a:t> vi </a:t>
            </a:r>
            <a:r>
              <a:rPr lang="en-US" err="1">
                <a:cs typeface="Calibri"/>
              </a:rPr>
              <a:t>styrke</a:t>
            </a:r>
            <a:r>
              <a:rPr lang="en-US">
                <a:cs typeface="Calibri"/>
              </a:rPr>
              <a:t>?</a:t>
            </a:r>
          </a:p>
        </p:txBody>
      </p:sp>
      <p:sp>
        <p:nvSpPr>
          <p:cNvPr id="4" name="Plassholder for lysbildenummer 3"/>
          <p:cNvSpPr>
            <a:spLocks noGrp="1"/>
          </p:cNvSpPr>
          <p:nvPr>
            <p:ph type="sldNum" sz="quarter" idx="5"/>
          </p:nvPr>
        </p:nvSpPr>
        <p:spPr/>
        <p:txBody>
          <a:bodyPr/>
          <a:lstStyle/>
          <a:p>
            <a:fld id="{A78887F8-96CF-453E-AA0F-1F37B3B5B4B9}" type="slidenum">
              <a:rPr lang="nb-NO"/>
              <a:t>8</a:t>
            </a:fld>
            <a:endParaRPr lang="nb-NO"/>
          </a:p>
        </p:txBody>
      </p:sp>
    </p:spTree>
    <p:extLst>
      <p:ext uri="{BB962C8B-B14F-4D97-AF65-F5344CB8AC3E}">
        <p14:creationId xmlns:p14="http://schemas.microsoft.com/office/powerpoint/2010/main" val="18836759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74E5F6-5E11-317D-F2C6-A8183F5841A7}"/>
            </a:ext>
          </a:extLst>
        </p:cNvPr>
        <p:cNvGrpSpPr/>
        <p:nvPr/>
      </p:nvGrpSpPr>
      <p:grpSpPr>
        <a:xfrm>
          <a:off x="0" y="0"/>
          <a:ext cx="0" cy="0"/>
          <a:chOff x="0" y="0"/>
          <a:chExt cx="0" cy="0"/>
        </a:xfrm>
      </p:grpSpPr>
      <p:sp>
        <p:nvSpPr>
          <p:cNvPr id="2" name="Plassholder for lysbilde 1">
            <a:extLst>
              <a:ext uri="{FF2B5EF4-FFF2-40B4-BE49-F238E27FC236}">
                <a16:creationId xmlns:a16="http://schemas.microsoft.com/office/drawing/2014/main" id="{3C9DCF84-FD1F-E3FB-2168-B5051C28DE2C}"/>
              </a:ext>
            </a:extLst>
          </p:cNvPr>
          <p:cNvSpPr>
            <a:spLocks noGrp="1" noRot="1" noChangeAspect="1"/>
          </p:cNvSpPr>
          <p:nvPr>
            <p:ph type="sldImg"/>
          </p:nvPr>
        </p:nvSpPr>
        <p:spPr/>
      </p:sp>
      <p:sp>
        <p:nvSpPr>
          <p:cNvPr id="3" name="Plassholder for notater 2">
            <a:extLst>
              <a:ext uri="{FF2B5EF4-FFF2-40B4-BE49-F238E27FC236}">
                <a16:creationId xmlns:a16="http://schemas.microsoft.com/office/drawing/2014/main" id="{BF2FDC5A-6EDC-F7FC-3A22-7A01CB425705}"/>
              </a:ext>
            </a:extLst>
          </p:cNvPr>
          <p:cNvSpPr>
            <a:spLocks noGrp="1"/>
          </p:cNvSpPr>
          <p:nvPr>
            <p:ph type="body" idx="1"/>
          </p:nvPr>
        </p:nvSpPr>
        <p:spPr/>
        <p:txBody>
          <a:bodyPr/>
          <a:lstStyle/>
          <a:p>
            <a:r>
              <a:rPr lang="en-US" err="1">
                <a:cs typeface="Calibri"/>
              </a:rPr>
              <a:t>Risikoforskning</a:t>
            </a:r>
            <a:r>
              <a:rPr lang="en-US">
                <a:cs typeface="Calibri"/>
              </a:rPr>
              <a:t> </a:t>
            </a:r>
            <a:r>
              <a:rPr lang="en-US" err="1">
                <a:cs typeface="Calibri"/>
              </a:rPr>
              <a:t>viser</a:t>
            </a:r>
            <a:r>
              <a:rPr lang="en-US">
                <a:cs typeface="Calibri"/>
              </a:rPr>
              <a:t> </a:t>
            </a:r>
            <a:r>
              <a:rPr lang="en-US" err="1">
                <a:cs typeface="Calibri"/>
              </a:rPr>
              <a:t>en</a:t>
            </a:r>
            <a:r>
              <a:rPr lang="en-US">
                <a:cs typeface="Calibri"/>
              </a:rPr>
              <a:t> </a:t>
            </a:r>
            <a:r>
              <a:rPr lang="en-US" err="1">
                <a:cs typeface="Calibri"/>
              </a:rPr>
              <a:t>klar</a:t>
            </a:r>
            <a:r>
              <a:rPr lang="en-US">
                <a:cs typeface="Calibri"/>
              </a:rPr>
              <a:t> </a:t>
            </a:r>
            <a:r>
              <a:rPr lang="en-US" err="1">
                <a:cs typeface="Calibri"/>
              </a:rPr>
              <a:t>sammenheng</a:t>
            </a:r>
            <a:r>
              <a:rPr lang="en-US">
                <a:cs typeface="Calibri"/>
              </a:rPr>
              <a:t> </a:t>
            </a:r>
            <a:r>
              <a:rPr lang="en-US" err="1">
                <a:cs typeface="Calibri"/>
              </a:rPr>
              <a:t>mellom</a:t>
            </a:r>
            <a:r>
              <a:rPr lang="en-US">
                <a:cs typeface="Calibri"/>
              </a:rPr>
              <a:t> </a:t>
            </a:r>
            <a:r>
              <a:rPr lang="en-US" err="1">
                <a:cs typeface="Calibri"/>
              </a:rPr>
              <a:t>ulike</a:t>
            </a:r>
            <a:r>
              <a:rPr lang="en-US">
                <a:cs typeface="Calibri"/>
              </a:rPr>
              <a:t> </a:t>
            </a:r>
            <a:r>
              <a:rPr lang="en-US" err="1">
                <a:cs typeface="Calibri"/>
              </a:rPr>
              <a:t>alvorlige</a:t>
            </a:r>
            <a:r>
              <a:rPr lang="en-US">
                <a:cs typeface="Calibri"/>
              </a:rPr>
              <a:t> </a:t>
            </a:r>
            <a:r>
              <a:rPr lang="en-US" err="1">
                <a:cs typeface="Calibri"/>
              </a:rPr>
              <a:t>psykiske</a:t>
            </a:r>
            <a:r>
              <a:rPr lang="en-US">
                <a:cs typeface="Calibri"/>
              </a:rPr>
              <a:t> </a:t>
            </a:r>
            <a:r>
              <a:rPr lang="en-US" err="1">
                <a:cs typeface="Calibri"/>
              </a:rPr>
              <a:t>lidelser</a:t>
            </a:r>
            <a:r>
              <a:rPr lang="en-US">
                <a:cs typeface="Calibri"/>
              </a:rPr>
              <a:t> og </a:t>
            </a:r>
            <a:r>
              <a:rPr lang="en-US" err="1">
                <a:cs typeface="Calibri"/>
              </a:rPr>
              <a:t>rusavhengighet</a:t>
            </a:r>
            <a:r>
              <a:rPr lang="en-US">
                <a:cs typeface="Calibri"/>
              </a:rPr>
              <a:t> hos </a:t>
            </a:r>
            <a:r>
              <a:rPr lang="en-US" err="1">
                <a:cs typeface="Calibri"/>
              </a:rPr>
              <a:t>foreldre</a:t>
            </a:r>
            <a:r>
              <a:rPr lang="en-US">
                <a:cs typeface="Calibri"/>
              </a:rPr>
              <a:t>, og </a:t>
            </a:r>
            <a:r>
              <a:rPr lang="en-US" err="1">
                <a:cs typeface="Calibri"/>
              </a:rPr>
              <a:t>utviklingen</a:t>
            </a:r>
            <a:r>
              <a:rPr lang="en-US">
                <a:cs typeface="Calibri"/>
              </a:rPr>
              <a:t> av </a:t>
            </a:r>
            <a:r>
              <a:rPr lang="en-US" err="1">
                <a:cs typeface="Calibri"/>
              </a:rPr>
              <a:t>fysiske</a:t>
            </a:r>
            <a:r>
              <a:rPr lang="en-US">
                <a:cs typeface="Calibri"/>
              </a:rPr>
              <a:t>, </a:t>
            </a:r>
            <a:r>
              <a:rPr lang="en-US" err="1">
                <a:cs typeface="Calibri"/>
              </a:rPr>
              <a:t>kognitive</a:t>
            </a:r>
            <a:r>
              <a:rPr lang="en-US">
                <a:cs typeface="Calibri"/>
              </a:rPr>
              <a:t>, </a:t>
            </a:r>
            <a:r>
              <a:rPr lang="en-US" err="1">
                <a:cs typeface="Calibri"/>
              </a:rPr>
              <a:t>emosjonelle</a:t>
            </a:r>
            <a:r>
              <a:rPr lang="en-US">
                <a:cs typeface="Calibri"/>
              </a:rPr>
              <a:t> og </a:t>
            </a:r>
            <a:r>
              <a:rPr lang="en-US" err="1">
                <a:cs typeface="Calibri"/>
              </a:rPr>
              <a:t>relasjonelle</a:t>
            </a:r>
            <a:r>
              <a:rPr lang="en-US">
                <a:cs typeface="Calibri"/>
              </a:rPr>
              <a:t> </a:t>
            </a:r>
            <a:r>
              <a:rPr lang="en-US" err="1">
                <a:cs typeface="Calibri"/>
              </a:rPr>
              <a:t>vansker</a:t>
            </a:r>
            <a:r>
              <a:rPr lang="en-US">
                <a:cs typeface="Calibri"/>
              </a:rPr>
              <a:t> hos </a:t>
            </a:r>
            <a:r>
              <a:rPr lang="en-US" err="1">
                <a:cs typeface="Calibri"/>
              </a:rPr>
              <a:t>barna</a:t>
            </a:r>
            <a:r>
              <a:rPr lang="en-US">
                <a:cs typeface="Calibri"/>
              </a:rPr>
              <a:t>.</a:t>
            </a:r>
          </a:p>
          <a:p>
            <a:endParaRPr lang="en-US">
              <a:cs typeface="Calibri"/>
            </a:endParaRPr>
          </a:p>
          <a:p>
            <a:r>
              <a:rPr lang="en-US" err="1"/>
              <a:t>Modellen</a:t>
            </a:r>
            <a:r>
              <a:rPr lang="en-US"/>
              <a:t> her er </a:t>
            </a:r>
            <a:r>
              <a:rPr lang="en-US" err="1"/>
              <a:t>fra</a:t>
            </a:r>
            <a:r>
              <a:rPr lang="en-US"/>
              <a:t> Kvello, og </a:t>
            </a:r>
            <a:r>
              <a:rPr lang="en-US" err="1"/>
              <a:t>viser</a:t>
            </a:r>
            <a:r>
              <a:rPr lang="en-US"/>
              <a:t> </a:t>
            </a:r>
            <a:r>
              <a:rPr lang="en-US" err="1"/>
              <a:t>hvordan</a:t>
            </a:r>
            <a:r>
              <a:rPr lang="en-US"/>
              <a:t> </a:t>
            </a:r>
            <a:r>
              <a:rPr lang="en-US" err="1"/>
              <a:t>omsorgsutøvelsen</a:t>
            </a:r>
            <a:r>
              <a:rPr lang="en-US"/>
              <a:t> er </a:t>
            </a:r>
            <a:r>
              <a:rPr lang="en-US" err="1"/>
              <a:t>medierende</a:t>
            </a:r>
            <a:r>
              <a:rPr lang="en-US"/>
              <a:t> </a:t>
            </a:r>
            <a:r>
              <a:rPr lang="en-US" err="1"/>
              <a:t>faktor</a:t>
            </a:r>
            <a:r>
              <a:rPr lang="en-US"/>
              <a:t> for </a:t>
            </a:r>
            <a:r>
              <a:rPr lang="en-US" err="1"/>
              <a:t>hvordan</a:t>
            </a:r>
            <a:r>
              <a:rPr lang="en-US"/>
              <a:t> </a:t>
            </a:r>
            <a:r>
              <a:rPr lang="en-US" err="1"/>
              <a:t>psykiske</a:t>
            </a:r>
            <a:r>
              <a:rPr lang="en-US"/>
              <a:t> </a:t>
            </a:r>
            <a:r>
              <a:rPr lang="en-US" err="1"/>
              <a:t>lidelser</a:t>
            </a:r>
            <a:r>
              <a:rPr lang="en-US"/>
              <a:t> </a:t>
            </a:r>
            <a:r>
              <a:rPr lang="en-US" err="1"/>
              <a:t>påvirker</a:t>
            </a:r>
            <a:r>
              <a:rPr lang="en-US"/>
              <a:t> barns </a:t>
            </a:r>
            <a:r>
              <a:rPr lang="en-US" err="1"/>
              <a:t>livskvalitet</a:t>
            </a:r>
            <a:r>
              <a:rPr lang="en-US"/>
              <a:t> og </a:t>
            </a:r>
            <a:r>
              <a:rPr lang="en-US" err="1"/>
              <a:t>utvikling</a:t>
            </a:r>
            <a:r>
              <a:rPr lang="en-US"/>
              <a:t>.</a:t>
            </a:r>
            <a:endParaRPr lang="en-US">
              <a:cs typeface="Calibri"/>
            </a:endParaRPr>
          </a:p>
          <a:p>
            <a:r>
              <a:rPr lang="en-US" err="1"/>
              <a:t>Altså</a:t>
            </a:r>
            <a:r>
              <a:rPr lang="en-US"/>
              <a:t>: </a:t>
            </a:r>
            <a:r>
              <a:rPr lang="en-US" err="1"/>
              <a:t>har</a:t>
            </a:r>
            <a:r>
              <a:rPr lang="en-US"/>
              <a:t> man </a:t>
            </a:r>
            <a:r>
              <a:rPr lang="en-US" err="1"/>
              <a:t>har</a:t>
            </a:r>
            <a:r>
              <a:rPr lang="en-US"/>
              <a:t> </a:t>
            </a:r>
            <a:r>
              <a:rPr lang="en-US" err="1"/>
              <a:t>en</a:t>
            </a:r>
            <a:r>
              <a:rPr lang="en-US"/>
              <a:t> </a:t>
            </a:r>
            <a:r>
              <a:rPr lang="en-US" err="1"/>
              <a:t>psykisk</a:t>
            </a:r>
            <a:r>
              <a:rPr lang="en-US"/>
              <a:t> </a:t>
            </a:r>
            <a:r>
              <a:rPr lang="en-US" err="1"/>
              <a:t>lidelse</a:t>
            </a:r>
            <a:r>
              <a:rPr lang="en-US"/>
              <a:t>, </a:t>
            </a:r>
            <a:r>
              <a:rPr lang="en-US" err="1"/>
              <a:t>gir</a:t>
            </a:r>
            <a:r>
              <a:rPr lang="en-US"/>
              <a:t> man </a:t>
            </a:r>
            <a:r>
              <a:rPr lang="en-US" err="1"/>
              <a:t>ikke</a:t>
            </a:r>
            <a:r>
              <a:rPr lang="en-US"/>
              <a:t> </a:t>
            </a:r>
            <a:r>
              <a:rPr lang="en-US" err="1"/>
              <a:t>nødvendigvis</a:t>
            </a:r>
            <a:r>
              <a:rPr lang="en-US"/>
              <a:t> </a:t>
            </a:r>
            <a:r>
              <a:rPr lang="en-US" err="1"/>
              <a:t>dårlig</a:t>
            </a:r>
            <a:r>
              <a:rPr lang="en-US"/>
              <a:t> </a:t>
            </a:r>
            <a:r>
              <a:rPr lang="en-US" err="1"/>
              <a:t>omsorg</a:t>
            </a:r>
            <a:r>
              <a:rPr lang="en-US"/>
              <a:t>.</a:t>
            </a:r>
            <a:endParaRPr lang="en-US">
              <a:cs typeface="Calibri"/>
            </a:endParaRPr>
          </a:p>
          <a:p>
            <a:r>
              <a:rPr lang="en-US"/>
              <a:t>Det er </a:t>
            </a:r>
            <a:r>
              <a:rPr lang="en-US" err="1"/>
              <a:t>først</a:t>
            </a:r>
            <a:r>
              <a:rPr lang="en-US"/>
              <a:t> </a:t>
            </a:r>
            <a:r>
              <a:rPr lang="en-US" err="1"/>
              <a:t>når</a:t>
            </a:r>
            <a:r>
              <a:rPr lang="en-US"/>
              <a:t> </a:t>
            </a:r>
            <a:r>
              <a:rPr lang="en-US" err="1"/>
              <a:t>psykiske</a:t>
            </a:r>
            <a:r>
              <a:rPr lang="en-US"/>
              <a:t> </a:t>
            </a:r>
            <a:r>
              <a:rPr lang="en-US" err="1"/>
              <a:t>problemer</a:t>
            </a:r>
            <a:r>
              <a:rPr lang="en-US"/>
              <a:t> </a:t>
            </a:r>
            <a:r>
              <a:rPr lang="en-US" err="1"/>
              <a:t>reduserer</a:t>
            </a:r>
            <a:r>
              <a:rPr lang="en-US"/>
              <a:t> </a:t>
            </a:r>
            <a:r>
              <a:rPr lang="en-US" err="1"/>
              <a:t>kvaliteten</a:t>
            </a:r>
            <a:r>
              <a:rPr lang="en-US"/>
              <a:t> </a:t>
            </a:r>
            <a:r>
              <a:rPr lang="en-US" err="1"/>
              <a:t>på</a:t>
            </a:r>
            <a:r>
              <a:rPr lang="en-US"/>
              <a:t> </a:t>
            </a:r>
            <a:r>
              <a:rPr lang="en-US" err="1"/>
              <a:t>omsorgsutøvelsen</a:t>
            </a:r>
            <a:r>
              <a:rPr lang="en-US"/>
              <a:t>, at det </a:t>
            </a:r>
            <a:r>
              <a:rPr lang="en-US" err="1"/>
              <a:t>går</a:t>
            </a:r>
            <a:r>
              <a:rPr lang="en-US"/>
              <a:t> </a:t>
            </a:r>
            <a:r>
              <a:rPr lang="en-US" err="1"/>
              <a:t>negativt</a:t>
            </a:r>
            <a:r>
              <a:rPr lang="en-US"/>
              <a:t> </a:t>
            </a:r>
            <a:r>
              <a:rPr lang="en-US" err="1"/>
              <a:t>utover</a:t>
            </a:r>
            <a:r>
              <a:rPr lang="en-US"/>
              <a:t> </a:t>
            </a:r>
            <a:r>
              <a:rPr lang="en-US" err="1"/>
              <a:t>utviklingen</a:t>
            </a:r>
            <a:r>
              <a:rPr lang="en-US"/>
              <a:t>.</a:t>
            </a:r>
            <a:endParaRPr lang="en-US">
              <a:cs typeface="Calibri"/>
            </a:endParaRPr>
          </a:p>
          <a:p>
            <a:endParaRPr lang="en-US">
              <a:cs typeface="Calibri"/>
            </a:endParaRPr>
          </a:p>
          <a:p>
            <a:r>
              <a:rPr lang="en-US">
                <a:cs typeface="Calibri"/>
              </a:rPr>
              <a:t>For å </a:t>
            </a:r>
            <a:r>
              <a:rPr lang="en-US" err="1">
                <a:cs typeface="Calibri"/>
              </a:rPr>
              <a:t>nyansere</a:t>
            </a:r>
            <a:r>
              <a:rPr lang="en-US">
                <a:cs typeface="Calibri"/>
              </a:rPr>
              <a:t> den </a:t>
            </a:r>
            <a:r>
              <a:rPr lang="en-US" err="1">
                <a:cs typeface="Calibri"/>
              </a:rPr>
              <a:t>medierende</a:t>
            </a:r>
            <a:r>
              <a:rPr lang="en-US">
                <a:cs typeface="Calibri"/>
              </a:rPr>
              <a:t> </a:t>
            </a:r>
            <a:r>
              <a:rPr lang="en-US" err="1">
                <a:cs typeface="Calibri"/>
              </a:rPr>
              <a:t>faktoren</a:t>
            </a:r>
            <a:r>
              <a:rPr lang="en-US">
                <a:cs typeface="Calibri"/>
              </a:rPr>
              <a:t> </a:t>
            </a:r>
            <a:r>
              <a:rPr lang="en-US" err="1">
                <a:cs typeface="Calibri"/>
              </a:rPr>
              <a:t>litt</a:t>
            </a:r>
            <a:r>
              <a:rPr lang="en-US">
                <a:cs typeface="Calibri"/>
              </a:rPr>
              <a:t> </a:t>
            </a:r>
            <a:r>
              <a:rPr lang="en-US" err="1">
                <a:cs typeface="Calibri"/>
              </a:rPr>
              <a:t>mer</a:t>
            </a:r>
            <a:r>
              <a:rPr lang="en-US">
                <a:cs typeface="Calibri"/>
              </a:rPr>
              <a:t>:</a:t>
            </a:r>
          </a:p>
          <a:p>
            <a:r>
              <a:rPr lang="en-US" err="1">
                <a:cs typeface="Calibri"/>
              </a:rPr>
              <a:t>Alvorlige</a:t>
            </a:r>
            <a:r>
              <a:rPr lang="en-US">
                <a:cs typeface="Calibri"/>
              </a:rPr>
              <a:t> </a:t>
            </a:r>
            <a:r>
              <a:rPr lang="en-US" err="1">
                <a:cs typeface="Calibri"/>
              </a:rPr>
              <a:t>psykiske</a:t>
            </a:r>
            <a:r>
              <a:rPr lang="en-US">
                <a:cs typeface="Calibri"/>
              </a:rPr>
              <a:t> </a:t>
            </a:r>
            <a:r>
              <a:rPr lang="en-US" err="1">
                <a:cs typeface="Calibri"/>
              </a:rPr>
              <a:t>lidelser</a:t>
            </a:r>
            <a:r>
              <a:rPr lang="en-US">
                <a:cs typeface="Calibri"/>
              </a:rPr>
              <a:t> og </a:t>
            </a:r>
            <a:r>
              <a:rPr lang="en-US" err="1">
                <a:cs typeface="Calibri"/>
              </a:rPr>
              <a:t>rusmisbruk</a:t>
            </a:r>
            <a:r>
              <a:rPr lang="en-US">
                <a:cs typeface="Calibri"/>
              </a:rPr>
              <a:t> </a:t>
            </a:r>
            <a:r>
              <a:rPr lang="en-US" err="1">
                <a:cs typeface="Calibri"/>
              </a:rPr>
              <a:t>kan</a:t>
            </a:r>
            <a:r>
              <a:rPr lang="en-US">
                <a:cs typeface="Calibri"/>
              </a:rPr>
              <a:t> </a:t>
            </a:r>
            <a:r>
              <a:rPr lang="en-US" err="1">
                <a:cs typeface="Calibri"/>
              </a:rPr>
              <a:t>påvirke</a:t>
            </a:r>
            <a:r>
              <a:rPr lang="en-US">
                <a:cs typeface="Calibri"/>
              </a:rPr>
              <a:t> </a:t>
            </a:r>
            <a:r>
              <a:rPr lang="en-US" err="1">
                <a:cs typeface="Calibri"/>
              </a:rPr>
              <a:t>foreldres</a:t>
            </a:r>
            <a:r>
              <a:rPr lang="en-US">
                <a:cs typeface="Calibri"/>
              </a:rPr>
              <a:t> </a:t>
            </a:r>
            <a:r>
              <a:rPr lang="en-US" err="1">
                <a:cs typeface="Calibri"/>
              </a:rPr>
              <a:t>evne</a:t>
            </a:r>
            <a:r>
              <a:rPr lang="en-US">
                <a:cs typeface="Calibri"/>
              </a:rPr>
              <a:t> </a:t>
            </a:r>
            <a:r>
              <a:rPr lang="en-US" err="1">
                <a:cs typeface="Calibri"/>
              </a:rPr>
              <a:t>til</a:t>
            </a:r>
            <a:r>
              <a:rPr lang="en-US">
                <a:cs typeface="Calibri"/>
              </a:rPr>
              <a:t> </a:t>
            </a:r>
            <a:r>
              <a:rPr lang="en-US" err="1">
                <a:cs typeface="Calibri"/>
              </a:rPr>
              <a:t>selvregulering</a:t>
            </a:r>
            <a:r>
              <a:rPr lang="en-US">
                <a:cs typeface="Calibri"/>
              </a:rPr>
              <a:t>, </a:t>
            </a:r>
            <a:r>
              <a:rPr lang="en-US" err="1">
                <a:cs typeface="Calibri"/>
              </a:rPr>
              <a:t>mentalisering</a:t>
            </a:r>
            <a:r>
              <a:rPr lang="en-US">
                <a:cs typeface="Calibri"/>
              </a:rPr>
              <a:t> og </a:t>
            </a:r>
            <a:r>
              <a:rPr lang="en-US" err="1">
                <a:cs typeface="Calibri"/>
              </a:rPr>
              <a:t>sensitivitet</a:t>
            </a:r>
            <a:r>
              <a:rPr lang="en-US">
                <a:cs typeface="Calibri"/>
              </a:rPr>
              <a:t> for </a:t>
            </a:r>
            <a:r>
              <a:rPr lang="en-US" err="1">
                <a:cs typeface="Calibri"/>
              </a:rPr>
              <a:t>barnets</a:t>
            </a:r>
            <a:r>
              <a:rPr lang="en-US">
                <a:cs typeface="Calibri"/>
              </a:rPr>
              <a:t> signaler.</a:t>
            </a:r>
          </a:p>
          <a:p>
            <a:r>
              <a:rPr lang="en-US">
                <a:cs typeface="Calibri"/>
              </a:rPr>
              <a:t>Dette </a:t>
            </a:r>
            <a:r>
              <a:rPr lang="en-US" err="1">
                <a:cs typeface="Calibri"/>
              </a:rPr>
              <a:t>igjen</a:t>
            </a:r>
            <a:r>
              <a:rPr lang="en-US">
                <a:cs typeface="Calibri"/>
              </a:rPr>
              <a:t> </a:t>
            </a:r>
            <a:r>
              <a:rPr lang="en-US" err="1">
                <a:cs typeface="Calibri"/>
              </a:rPr>
              <a:t>påvirker</a:t>
            </a:r>
            <a:r>
              <a:rPr lang="en-US">
                <a:cs typeface="Calibri"/>
              </a:rPr>
              <a:t> </a:t>
            </a:r>
            <a:r>
              <a:rPr lang="en-US" err="1">
                <a:cs typeface="Calibri"/>
              </a:rPr>
              <a:t>hvordan</a:t>
            </a:r>
            <a:r>
              <a:rPr lang="en-US">
                <a:cs typeface="Calibri"/>
              </a:rPr>
              <a:t> </a:t>
            </a:r>
            <a:r>
              <a:rPr lang="en-US" err="1">
                <a:cs typeface="Calibri"/>
              </a:rPr>
              <a:t>foreldrene</a:t>
            </a:r>
            <a:r>
              <a:rPr lang="en-US">
                <a:cs typeface="Calibri"/>
              </a:rPr>
              <a:t> </a:t>
            </a:r>
            <a:r>
              <a:rPr lang="en-US" err="1">
                <a:cs typeface="Calibri"/>
              </a:rPr>
              <a:t>evner</a:t>
            </a:r>
            <a:r>
              <a:rPr lang="en-US">
                <a:cs typeface="Calibri"/>
              </a:rPr>
              <a:t> å </a:t>
            </a:r>
            <a:r>
              <a:rPr lang="en-US" err="1">
                <a:cs typeface="Calibri"/>
              </a:rPr>
              <a:t>tolke</a:t>
            </a:r>
            <a:r>
              <a:rPr lang="en-US">
                <a:cs typeface="Calibri"/>
              </a:rPr>
              <a:t> </a:t>
            </a:r>
            <a:r>
              <a:rPr lang="en-US" err="1">
                <a:cs typeface="Calibri"/>
              </a:rPr>
              <a:t>barnas</a:t>
            </a:r>
            <a:r>
              <a:rPr lang="en-US">
                <a:cs typeface="Calibri"/>
              </a:rPr>
              <a:t> signaler og </a:t>
            </a:r>
            <a:r>
              <a:rPr lang="en-US" err="1">
                <a:cs typeface="Calibri"/>
              </a:rPr>
              <a:t>imøtekomme</a:t>
            </a:r>
            <a:r>
              <a:rPr lang="en-US">
                <a:cs typeface="Calibri"/>
              </a:rPr>
              <a:t> </a:t>
            </a:r>
            <a:r>
              <a:rPr lang="en-US" err="1">
                <a:cs typeface="Calibri"/>
              </a:rPr>
              <a:t>deres</a:t>
            </a:r>
            <a:r>
              <a:rPr lang="en-US">
                <a:cs typeface="Calibri"/>
              </a:rPr>
              <a:t> </a:t>
            </a:r>
            <a:r>
              <a:rPr lang="en-US" err="1">
                <a:cs typeface="Calibri"/>
              </a:rPr>
              <a:t>behov</a:t>
            </a:r>
            <a:r>
              <a:rPr lang="en-US">
                <a:cs typeface="Calibri"/>
              </a:rPr>
              <a:t>.</a:t>
            </a:r>
          </a:p>
          <a:p>
            <a:r>
              <a:rPr lang="en-US" err="1">
                <a:cs typeface="Calibri"/>
              </a:rPr>
              <a:t>F.eks</a:t>
            </a:r>
            <a:r>
              <a:rPr lang="en-US">
                <a:cs typeface="Calibri"/>
              </a:rPr>
              <a:t> </a:t>
            </a:r>
            <a:r>
              <a:rPr lang="en-US" err="1">
                <a:cs typeface="Calibri"/>
              </a:rPr>
              <a:t>behovet</a:t>
            </a:r>
            <a:r>
              <a:rPr lang="en-US">
                <a:cs typeface="Calibri"/>
              </a:rPr>
              <a:t> for </a:t>
            </a:r>
            <a:r>
              <a:rPr lang="en-US" err="1">
                <a:cs typeface="Calibri"/>
              </a:rPr>
              <a:t>gjensidig</a:t>
            </a:r>
            <a:r>
              <a:rPr lang="en-US">
                <a:cs typeface="Calibri"/>
              </a:rPr>
              <a:t> </a:t>
            </a:r>
            <a:r>
              <a:rPr lang="en-US" err="1">
                <a:cs typeface="Calibri"/>
              </a:rPr>
              <a:t>samspill</a:t>
            </a:r>
            <a:r>
              <a:rPr lang="en-US">
                <a:cs typeface="Calibri"/>
              </a:rPr>
              <a:t>, </a:t>
            </a:r>
            <a:r>
              <a:rPr lang="en-US" err="1">
                <a:cs typeface="Calibri"/>
              </a:rPr>
              <a:t>støtte</a:t>
            </a:r>
            <a:r>
              <a:rPr lang="en-US">
                <a:cs typeface="Calibri"/>
              </a:rPr>
              <a:t> </a:t>
            </a:r>
            <a:r>
              <a:rPr lang="en-US" err="1">
                <a:cs typeface="Calibri"/>
              </a:rPr>
              <a:t>i</a:t>
            </a:r>
            <a:r>
              <a:rPr lang="en-US">
                <a:cs typeface="Calibri"/>
              </a:rPr>
              <a:t> </a:t>
            </a:r>
            <a:r>
              <a:rPr lang="en-US" err="1">
                <a:cs typeface="Calibri"/>
              </a:rPr>
              <a:t>utforsking</a:t>
            </a:r>
            <a:r>
              <a:rPr lang="en-US">
                <a:cs typeface="Calibri"/>
              </a:rPr>
              <a:t> og lek, og </a:t>
            </a:r>
            <a:r>
              <a:rPr lang="en-US" err="1">
                <a:cs typeface="Calibri"/>
              </a:rPr>
              <a:t>hjelp</a:t>
            </a:r>
            <a:r>
              <a:rPr lang="en-US">
                <a:cs typeface="Calibri"/>
              </a:rPr>
              <a:t> </a:t>
            </a:r>
            <a:r>
              <a:rPr lang="en-US" err="1">
                <a:cs typeface="Calibri"/>
              </a:rPr>
              <a:t>til</a:t>
            </a:r>
            <a:r>
              <a:rPr lang="en-US">
                <a:cs typeface="Calibri"/>
              </a:rPr>
              <a:t> å </a:t>
            </a:r>
            <a:r>
              <a:rPr lang="en-US" err="1">
                <a:cs typeface="Calibri"/>
              </a:rPr>
              <a:t>regulere</a:t>
            </a:r>
            <a:r>
              <a:rPr lang="en-US">
                <a:cs typeface="Calibri"/>
              </a:rPr>
              <a:t> </a:t>
            </a:r>
            <a:r>
              <a:rPr lang="en-US" err="1">
                <a:cs typeface="Calibri"/>
              </a:rPr>
              <a:t>kroppslige</a:t>
            </a:r>
            <a:r>
              <a:rPr lang="en-US">
                <a:cs typeface="Calibri"/>
              </a:rPr>
              <a:t> og </a:t>
            </a:r>
            <a:r>
              <a:rPr lang="en-US" err="1">
                <a:cs typeface="Calibri"/>
              </a:rPr>
              <a:t>emosjonelle</a:t>
            </a:r>
            <a:r>
              <a:rPr lang="en-US">
                <a:cs typeface="Calibri"/>
              </a:rPr>
              <a:t> </a:t>
            </a:r>
            <a:r>
              <a:rPr lang="en-US" err="1">
                <a:cs typeface="Calibri"/>
              </a:rPr>
              <a:t>tilstander</a:t>
            </a:r>
            <a:r>
              <a:rPr lang="en-US">
                <a:cs typeface="Calibri"/>
              </a:rPr>
              <a:t>.</a:t>
            </a:r>
          </a:p>
          <a:p>
            <a:endParaRPr lang="en-US">
              <a:cs typeface="Calibri"/>
            </a:endParaRPr>
          </a:p>
          <a:p>
            <a:r>
              <a:rPr lang="en-US">
                <a:cs typeface="Calibri"/>
              </a:rPr>
              <a:t>Inger: Det er </a:t>
            </a:r>
            <a:r>
              <a:rPr lang="en-US" err="1">
                <a:cs typeface="Calibri"/>
              </a:rPr>
              <a:t>veldig</a:t>
            </a:r>
            <a:r>
              <a:rPr lang="en-US">
                <a:cs typeface="Calibri"/>
              </a:rPr>
              <a:t> </a:t>
            </a:r>
            <a:r>
              <a:rPr lang="en-US" err="1">
                <a:cs typeface="Calibri"/>
              </a:rPr>
              <a:t>viktig</a:t>
            </a:r>
            <a:r>
              <a:rPr lang="en-US">
                <a:cs typeface="Calibri"/>
              </a:rPr>
              <a:t> at vi </a:t>
            </a:r>
            <a:r>
              <a:rPr lang="en-US" err="1">
                <a:cs typeface="Calibri"/>
              </a:rPr>
              <a:t>ikke</a:t>
            </a:r>
            <a:r>
              <a:rPr lang="en-US">
                <a:cs typeface="Calibri"/>
              </a:rPr>
              <a:t> </a:t>
            </a:r>
            <a:r>
              <a:rPr lang="en-US" err="1">
                <a:cs typeface="Calibri"/>
              </a:rPr>
              <a:t>går</a:t>
            </a:r>
            <a:r>
              <a:rPr lang="en-US">
                <a:cs typeface="Calibri"/>
              </a:rPr>
              <a:t> I den fella: mor </a:t>
            </a:r>
            <a:r>
              <a:rPr lang="en-US" err="1">
                <a:cs typeface="Calibri"/>
              </a:rPr>
              <a:t>har</a:t>
            </a:r>
            <a:r>
              <a:rPr lang="en-US">
                <a:cs typeface="Calibri"/>
              </a:rPr>
              <a:t> </a:t>
            </a:r>
            <a:r>
              <a:rPr lang="en-US" err="1">
                <a:cs typeface="Calibri"/>
              </a:rPr>
              <a:t>depresjon</a:t>
            </a:r>
            <a:r>
              <a:rPr lang="en-US">
                <a:cs typeface="Calibri"/>
              </a:rPr>
              <a:t>, da </a:t>
            </a:r>
            <a:r>
              <a:rPr lang="en-US" err="1">
                <a:cs typeface="Calibri"/>
              </a:rPr>
              <a:t>gir</a:t>
            </a:r>
            <a:r>
              <a:rPr lang="en-US">
                <a:cs typeface="Calibri"/>
              </a:rPr>
              <a:t> </a:t>
            </a:r>
            <a:r>
              <a:rPr lang="en-US" err="1">
                <a:cs typeface="Calibri"/>
              </a:rPr>
              <a:t>hun</a:t>
            </a:r>
            <a:r>
              <a:rPr lang="en-US">
                <a:cs typeface="Calibri"/>
              </a:rPr>
              <a:t> </a:t>
            </a:r>
            <a:r>
              <a:rPr lang="en-US" err="1">
                <a:cs typeface="Calibri"/>
              </a:rPr>
              <a:t>dårlig</a:t>
            </a:r>
            <a:r>
              <a:rPr lang="en-US">
                <a:cs typeface="Calibri"/>
              </a:rPr>
              <a:t> </a:t>
            </a:r>
            <a:r>
              <a:rPr lang="en-US" err="1">
                <a:cs typeface="Calibri"/>
              </a:rPr>
              <a:t>omsorg</a:t>
            </a:r>
            <a:endParaRPr lang="en-US">
              <a:cs typeface="Calibri"/>
            </a:endParaRPr>
          </a:p>
          <a:p>
            <a:endParaRPr lang="en-US">
              <a:cs typeface="Calibri"/>
            </a:endParaRPr>
          </a:p>
          <a:p>
            <a:r>
              <a:rPr lang="en-US"/>
              <a:t>Ellen: Vi er </a:t>
            </a:r>
            <a:r>
              <a:rPr lang="en-US" err="1"/>
              <a:t>opptatt</a:t>
            </a:r>
            <a:r>
              <a:rPr lang="en-US"/>
              <a:t> av å </a:t>
            </a:r>
            <a:r>
              <a:rPr lang="en-US" err="1"/>
              <a:t>ikke</a:t>
            </a:r>
            <a:r>
              <a:rPr lang="en-US"/>
              <a:t> </a:t>
            </a:r>
            <a:r>
              <a:rPr lang="en-US" err="1"/>
              <a:t>dra</a:t>
            </a:r>
            <a:r>
              <a:rPr lang="en-US"/>
              <a:t> alle under </a:t>
            </a:r>
            <a:r>
              <a:rPr lang="en-US" err="1"/>
              <a:t>en</a:t>
            </a:r>
            <a:r>
              <a:rPr lang="en-US"/>
              <a:t> </a:t>
            </a:r>
            <a:r>
              <a:rPr lang="en-US" err="1"/>
              <a:t>kam</a:t>
            </a:r>
            <a:r>
              <a:rPr lang="en-US"/>
              <a:t>.</a:t>
            </a:r>
            <a:endParaRPr lang="en-US">
              <a:cs typeface="Calibri"/>
            </a:endParaRPr>
          </a:p>
          <a:p>
            <a:r>
              <a:rPr lang="en-US"/>
              <a:t>Vi er </a:t>
            </a:r>
            <a:r>
              <a:rPr lang="en-US" err="1"/>
              <a:t>opptatt</a:t>
            </a:r>
            <a:r>
              <a:rPr lang="en-US"/>
              <a:t> av å </a:t>
            </a:r>
            <a:r>
              <a:rPr lang="en-US" err="1"/>
              <a:t>være</a:t>
            </a:r>
            <a:r>
              <a:rPr lang="en-US"/>
              <a:t> </a:t>
            </a:r>
            <a:r>
              <a:rPr lang="en-US" err="1"/>
              <a:t>kritiske</a:t>
            </a:r>
            <a:r>
              <a:rPr lang="en-US"/>
              <a:t> </a:t>
            </a:r>
            <a:r>
              <a:rPr lang="en-US" err="1"/>
              <a:t>til</a:t>
            </a:r>
            <a:r>
              <a:rPr lang="en-US"/>
              <a:t> </a:t>
            </a:r>
            <a:r>
              <a:rPr lang="en-US" err="1"/>
              <a:t>våre</a:t>
            </a:r>
            <a:r>
              <a:rPr lang="en-US"/>
              <a:t> </a:t>
            </a:r>
            <a:r>
              <a:rPr lang="en-US" err="1"/>
              <a:t>egne</a:t>
            </a:r>
            <a:r>
              <a:rPr lang="en-US"/>
              <a:t> </a:t>
            </a:r>
            <a:r>
              <a:rPr lang="en-US" err="1"/>
              <a:t>fordommer</a:t>
            </a:r>
            <a:r>
              <a:rPr lang="en-US"/>
              <a:t>, </a:t>
            </a:r>
            <a:r>
              <a:rPr lang="en-US" err="1"/>
              <a:t>være</a:t>
            </a:r>
            <a:r>
              <a:rPr lang="en-US"/>
              <a:t> </a:t>
            </a:r>
            <a:r>
              <a:rPr lang="en-US" err="1"/>
              <a:t>nysgjerrige</a:t>
            </a:r>
            <a:r>
              <a:rPr lang="en-US"/>
              <a:t>, se </a:t>
            </a:r>
            <a:r>
              <a:rPr lang="en-US" err="1"/>
              <a:t>etter</a:t>
            </a:r>
            <a:r>
              <a:rPr lang="en-US"/>
              <a:t> den </a:t>
            </a:r>
            <a:r>
              <a:rPr lang="en-US" err="1"/>
              <a:t>unike</a:t>
            </a:r>
            <a:r>
              <a:rPr lang="en-US"/>
              <a:t> </a:t>
            </a:r>
            <a:r>
              <a:rPr lang="en-US" err="1"/>
              <a:t>forelderens</a:t>
            </a:r>
            <a:r>
              <a:rPr lang="en-US"/>
              <a:t> </a:t>
            </a:r>
            <a:r>
              <a:rPr lang="en-US" err="1"/>
              <a:t>styrker</a:t>
            </a:r>
            <a:r>
              <a:rPr lang="en-US"/>
              <a:t> og </a:t>
            </a:r>
            <a:r>
              <a:rPr lang="en-US" err="1"/>
              <a:t>mestring</a:t>
            </a:r>
            <a:r>
              <a:rPr lang="en-US"/>
              <a:t>, og </a:t>
            </a:r>
            <a:r>
              <a:rPr lang="en-US" err="1"/>
              <a:t>bygge</a:t>
            </a:r>
            <a:r>
              <a:rPr lang="en-US"/>
              <a:t> </a:t>
            </a:r>
            <a:r>
              <a:rPr lang="en-US" err="1"/>
              <a:t>opp</a:t>
            </a:r>
            <a:r>
              <a:rPr lang="en-US"/>
              <a:t> under </a:t>
            </a:r>
            <a:r>
              <a:rPr lang="en-US" err="1"/>
              <a:t>dette</a:t>
            </a:r>
            <a:r>
              <a:rPr lang="en-US"/>
              <a:t>.</a:t>
            </a:r>
          </a:p>
          <a:p>
            <a:r>
              <a:rPr lang="en-US">
                <a:cs typeface="Calibri"/>
              </a:rPr>
              <a:t>Dette er </a:t>
            </a:r>
            <a:r>
              <a:rPr lang="en-US" err="1">
                <a:cs typeface="Calibri"/>
              </a:rPr>
              <a:t>altså</a:t>
            </a:r>
            <a:r>
              <a:rPr lang="en-US">
                <a:cs typeface="Calibri"/>
              </a:rPr>
              <a:t> </a:t>
            </a:r>
            <a:r>
              <a:rPr lang="en-US" err="1">
                <a:cs typeface="Calibri"/>
              </a:rPr>
              <a:t>omsorgsferdigheter</a:t>
            </a:r>
            <a:r>
              <a:rPr lang="en-US">
                <a:cs typeface="Calibri"/>
              </a:rPr>
              <a:t> </a:t>
            </a:r>
            <a:r>
              <a:rPr lang="en-US" err="1">
                <a:cs typeface="Calibri"/>
              </a:rPr>
              <a:t>som</a:t>
            </a:r>
            <a:r>
              <a:rPr lang="en-US">
                <a:cs typeface="Calibri"/>
              </a:rPr>
              <a:t> vi </a:t>
            </a:r>
            <a:r>
              <a:rPr lang="en-US" err="1">
                <a:cs typeface="Calibri"/>
              </a:rPr>
              <a:t>kan</a:t>
            </a:r>
            <a:r>
              <a:rPr lang="en-US">
                <a:cs typeface="Calibri"/>
              </a:rPr>
              <a:t> </a:t>
            </a:r>
            <a:r>
              <a:rPr lang="en-US" err="1">
                <a:cs typeface="Calibri"/>
              </a:rPr>
              <a:t>styrke</a:t>
            </a:r>
            <a:r>
              <a:rPr lang="en-US">
                <a:cs typeface="Calibri"/>
              </a:rPr>
              <a:t> </a:t>
            </a:r>
            <a:r>
              <a:rPr lang="en-US" err="1">
                <a:cs typeface="Calibri"/>
              </a:rPr>
              <a:t>gjennom</a:t>
            </a:r>
            <a:r>
              <a:rPr lang="en-US">
                <a:cs typeface="Calibri"/>
              </a:rPr>
              <a:t> </a:t>
            </a:r>
            <a:r>
              <a:rPr lang="en-US" err="1">
                <a:cs typeface="Calibri"/>
              </a:rPr>
              <a:t>foreldreveiledning</a:t>
            </a:r>
            <a:r>
              <a:rPr lang="en-US">
                <a:cs typeface="Calibri"/>
              </a:rPr>
              <a:t>, med </a:t>
            </a:r>
            <a:r>
              <a:rPr lang="en-US" err="1">
                <a:cs typeface="Calibri"/>
              </a:rPr>
              <a:t>mål</a:t>
            </a:r>
            <a:r>
              <a:rPr lang="en-US">
                <a:cs typeface="Calibri"/>
              </a:rPr>
              <a:t> om å </a:t>
            </a:r>
            <a:r>
              <a:rPr lang="en-US" err="1">
                <a:cs typeface="Calibri"/>
              </a:rPr>
              <a:t>minske</a:t>
            </a:r>
            <a:r>
              <a:rPr lang="en-US">
                <a:cs typeface="Calibri"/>
              </a:rPr>
              <a:t> </a:t>
            </a:r>
            <a:r>
              <a:rPr lang="en-US" err="1">
                <a:cs typeface="Calibri"/>
              </a:rPr>
              <a:t>risikoen</a:t>
            </a:r>
            <a:r>
              <a:rPr lang="en-US">
                <a:cs typeface="Calibri"/>
              </a:rPr>
              <a:t>.</a:t>
            </a:r>
          </a:p>
          <a:p>
            <a:endParaRPr lang="en-US">
              <a:cs typeface="Calibri"/>
            </a:endParaRPr>
          </a:p>
          <a:p>
            <a:r>
              <a:rPr lang="en-US" err="1">
                <a:cs typeface="Calibri"/>
              </a:rPr>
              <a:t>Samtidig</a:t>
            </a:r>
            <a:r>
              <a:rPr lang="en-US">
                <a:cs typeface="Calibri"/>
              </a:rPr>
              <a:t> er </a:t>
            </a:r>
          </a:p>
        </p:txBody>
      </p:sp>
      <p:sp>
        <p:nvSpPr>
          <p:cNvPr id="4" name="Plassholder for lysbildenummer 3">
            <a:extLst>
              <a:ext uri="{FF2B5EF4-FFF2-40B4-BE49-F238E27FC236}">
                <a16:creationId xmlns:a16="http://schemas.microsoft.com/office/drawing/2014/main" id="{FD802DF8-6FF0-65F9-76E8-9F95891BDBD9}"/>
              </a:ext>
            </a:extLst>
          </p:cNvPr>
          <p:cNvSpPr>
            <a:spLocks noGrp="1"/>
          </p:cNvSpPr>
          <p:nvPr>
            <p:ph type="sldNum" sz="quarter" idx="5"/>
          </p:nvPr>
        </p:nvSpPr>
        <p:spPr/>
        <p:txBody>
          <a:bodyPr/>
          <a:lstStyle/>
          <a:p>
            <a:fld id="{A78887F8-96CF-453E-AA0F-1F37B3B5B4B9}" type="slidenum">
              <a:rPr lang="nb-NO"/>
              <a:t>9</a:t>
            </a:fld>
            <a:endParaRPr lang="nb-NO"/>
          </a:p>
        </p:txBody>
      </p:sp>
    </p:spTree>
    <p:extLst>
      <p:ext uri="{BB962C8B-B14F-4D97-AF65-F5344CB8AC3E}">
        <p14:creationId xmlns:p14="http://schemas.microsoft.com/office/powerpoint/2010/main" val="4087568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12BED07-6713-92AA-40AF-AE58F4F83C7A}"/>
              </a:ext>
            </a:extLst>
          </p:cNvPr>
          <p:cNvSpPr>
            <a:spLocks noGrp="1"/>
          </p:cNvSpPr>
          <p:nvPr>
            <p:ph type="subTitle" idx="1"/>
          </p:nvPr>
        </p:nvSpPr>
        <p:spPr>
          <a:xfrm>
            <a:off x="1295400" y="4701464"/>
            <a:ext cx="8952782" cy="1204036"/>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C9EF77-BF49-E4C1-0FC7-563354777900}"/>
              </a:ext>
            </a:extLst>
          </p:cNvPr>
          <p:cNvSpPr>
            <a:spLocks noGrp="1"/>
          </p:cNvSpPr>
          <p:nvPr>
            <p:ph type="dt" sz="half" idx="10"/>
          </p:nvPr>
        </p:nvSpPr>
        <p:spPr/>
        <p:txBody>
          <a:bodyPr/>
          <a:lstStyle/>
          <a:p>
            <a:fld id="{5DBDDF98-C922-483F-97E9-3E76B0201B42}" type="datetimeFigureOut">
              <a:rPr lang="en-US" smtClean="0"/>
              <a:t>11/25/2024</a:t>
            </a:fld>
            <a:endParaRPr lang="en-US"/>
          </a:p>
        </p:txBody>
      </p:sp>
      <p:sp>
        <p:nvSpPr>
          <p:cNvPr id="5" name="Footer Placeholder 4">
            <a:extLst>
              <a:ext uri="{FF2B5EF4-FFF2-40B4-BE49-F238E27FC236}">
                <a16:creationId xmlns:a16="http://schemas.microsoft.com/office/drawing/2014/main" id="{72BD5853-25AA-1C3D-EAD2-496674792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7F0DAD-5850-CAAE-CD25-4D6DDDFF3A18}"/>
              </a:ext>
            </a:extLst>
          </p:cNvPr>
          <p:cNvSpPr>
            <a:spLocks noGrp="1"/>
          </p:cNvSpPr>
          <p:nvPr>
            <p:ph type="sldNum" sz="quarter" idx="12"/>
          </p:nvPr>
        </p:nvSpPr>
        <p:spPr/>
        <p:txBody>
          <a:bodyPr/>
          <a:lstStyle/>
          <a:p>
            <a:fld id="{1B8B3671-A306-4A69-8480-FA9BE839245D}" type="slidenum">
              <a:rPr lang="en-US" smtClean="0"/>
              <a:t>‹#›</a:t>
            </a:fld>
            <a:endParaRPr lang="en-US"/>
          </a:p>
        </p:txBody>
      </p:sp>
      <p:sp>
        <p:nvSpPr>
          <p:cNvPr id="2" name="Title 1">
            <a:extLst>
              <a:ext uri="{FF2B5EF4-FFF2-40B4-BE49-F238E27FC236}">
                <a16:creationId xmlns:a16="http://schemas.microsoft.com/office/drawing/2014/main" id="{534851B1-0B20-9549-0D70-886AA9D04532}"/>
              </a:ext>
            </a:extLst>
          </p:cNvPr>
          <p:cNvSpPr>
            <a:spLocks noGrp="1"/>
          </p:cNvSpPr>
          <p:nvPr>
            <p:ph type="ctrTitle"/>
          </p:nvPr>
        </p:nvSpPr>
        <p:spPr>
          <a:xfrm>
            <a:off x="1295400" y="952500"/>
            <a:ext cx="8952781" cy="3748824"/>
          </a:xfrm>
          <a:noFill/>
        </p:spPr>
        <p:txBody>
          <a:bodyPr anchor="b">
            <a:normAutofit/>
          </a:bodyPr>
          <a:lstStyle>
            <a:lvl1pPr algn="l">
              <a:defRPr sz="3200" spc="530" baseline="0"/>
            </a:lvl1pPr>
          </a:lstStyle>
          <a:p>
            <a:r>
              <a:rPr lang="en-US"/>
              <a:t>Click to edit Master title style</a:t>
            </a:r>
          </a:p>
        </p:txBody>
      </p:sp>
    </p:spTree>
    <p:extLst>
      <p:ext uri="{BB962C8B-B14F-4D97-AF65-F5344CB8AC3E}">
        <p14:creationId xmlns:p14="http://schemas.microsoft.com/office/powerpoint/2010/main" val="2873871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2C3AB-851A-0D2F-B3AE-5B161CFFC00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E89FD6B-3621-3904-7878-A2825C69250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808AE9-D8ED-ED5D-D7B0-A43811777E81}"/>
              </a:ext>
            </a:extLst>
          </p:cNvPr>
          <p:cNvSpPr>
            <a:spLocks noGrp="1"/>
          </p:cNvSpPr>
          <p:nvPr>
            <p:ph type="dt" sz="half" idx="10"/>
          </p:nvPr>
        </p:nvSpPr>
        <p:spPr/>
        <p:txBody>
          <a:bodyPr/>
          <a:lstStyle/>
          <a:p>
            <a:fld id="{5DBDDF98-C922-483F-97E9-3E76B0201B42}" type="datetimeFigureOut">
              <a:rPr lang="en-US" smtClean="0"/>
              <a:t>11/25/2024</a:t>
            </a:fld>
            <a:endParaRPr lang="en-US"/>
          </a:p>
        </p:txBody>
      </p:sp>
      <p:sp>
        <p:nvSpPr>
          <p:cNvPr id="5" name="Footer Placeholder 4">
            <a:extLst>
              <a:ext uri="{FF2B5EF4-FFF2-40B4-BE49-F238E27FC236}">
                <a16:creationId xmlns:a16="http://schemas.microsoft.com/office/drawing/2014/main" id="{9A9EF98B-AC81-D122-3D05-9C4E2FE423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9FB543-B138-6627-3714-12105D172AD5}"/>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1104454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3DE16D-F1A0-DDB5-A98C-A9055C93D914}"/>
              </a:ext>
            </a:extLst>
          </p:cNvPr>
          <p:cNvSpPr>
            <a:spLocks noGrp="1"/>
          </p:cNvSpPr>
          <p:nvPr>
            <p:ph type="title" orient="vert"/>
          </p:nvPr>
        </p:nvSpPr>
        <p:spPr>
          <a:xfrm>
            <a:off x="9188334" y="952499"/>
            <a:ext cx="2051165" cy="4953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D8A548F-8DA7-C53C-1BFE-7C720CB20FA1}"/>
              </a:ext>
            </a:extLst>
          </p:cNvPr>
          <p:cNvSpPr>
            <a:spLocks noGrp="1"/>
          </p:cNvSpPr>
          <p:nvPr>
            <p:ph type="body" orient="vert" idx="1"/>
          </p:nvPr>
        </p:nvSpPr>
        <p:spPr>
          <a:xfrm>
            <a:off x="952500" y="952499"/>
            <a:ext cx="8235834" cy="4953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2EA2C8-1C90-25D0-8B0A-30B73CFD3EDE}"/>
              </a:ext>
            </a:extLst>
          </p:cNvPr>
          <p:cNvSpPr>
            <a:spLocks noGrp="1"/>
          </p:cNvSpPr>
          <p:nvPr>
            <p:ph type="dt" sz="half" idx="10"/>
          </p:nvPr>
        </p:nvSpPr>
        <p:spPr/>
        <p:txBody>
          <a:bodyPr/>
          <a:lstStyle/>
          <a:p>
            <a:fld id="{5DBDDF98-C922-483F-97E9-3E76B0201B42}" type="datetimeFigureOut">
              <a:rPr lang="en-US" smtClean="0"/>
              <a:t>11/25/2024</a:t>
            </a:fld>
            <a:endParaRPr lang="en-US"/>
          </a:p>
        </p:txBody>
      </p:sp>
      <p:sp>
        <p:nvSpPr>
          <p:cNvPr id="5" name="Footer Placeholder 4">
            <a:extLst>
              <a:ext uri="{FF2B5EF4-FFF2-40B4-BE49-F238E27FC236}">
                <a16:creationId xmlns:a16="http://schemas.microsoft.com/office/drawing/2014/main" id="{EA6FF1A4-0404-DA2D-1EA4-828091C049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457155-0F4A-F7B7-C4A8-755572E98C2E}"/>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672428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48F26-B5E3-8A90-51FC-8520D1D732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EA4D95-10F3-6212-8302-5610C43E32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281BE7-A53D-441E-0393-0E59412C9117}"/>
              </a:ext>
            </a:extLst>
          </p:cNvPr>
          <p:cNvSpPr>
            <a:spLocks noGrp="1"/>
          </p:cNvSpPr>
          <p:nvPr>
            <p:ph type="dt" sz="half" idx="10"/>
          </p:nvPr>
        </p:nvSpPr>
        <p:spPr/>
        <p:txBody>
          <a:bodyPr/>
          <a:lstStyle/>
          <a:p>
            <a:fld id="{5DBDDF98-C922-483F-97E9-3E76B0201B42}" type="datetimeFigureOut">
              <a:rPr lang="en-US" smtClean="0"/>
              <a:t>11/25/2024</a:t>
            </a:fld>
            <a:endParaRPr lang="en-US"/>
          </a:p>
        </p:txBody>
      </p:sp>
      <p:sp>
        <p:nvSpPr>
          <p:cNvPr id="5" name="Footer Placeholder 4">
            <a:extLst>
              <a:ext uri="{FF2B5EF4-FFF2-40B4-BE49-F238E27FC236}">
                <a16:creationId xmlns:a16="http://schemas.microsoft.com/office/drawing/2014/main" id="{0DEF10F0-B23F-BF4B-DB66-9BCF734DB9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5DDEC-13A7-D988-D082-03076F80F1F0}"/>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801909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80CFA-45ED-71B0-EE3E-CCE6D5C19377}"/>
              </a:ext>
            </a:extLst>
          </p:cNvPr>
          <p:cNvSpPr>
            <a:spLocks noGrp="1"/>
          </p:cNvSpPr>
          <p:nvPr>
            <p:ph type="title"/>
          </p:nvPr>
        </p:nvSpPr>
        <p:spPr>
          <a:xfrm>
            <a:off x="1295400" y="1618211"/>
            <a:ext cx="8412190" cy="3944389"/>
          </a:xfrm>
        </p:spPr>
        <p:txBody>
          <a:bodyPr anchor="t">
            <a:normAutofit/>
          </a:bodyPr>
          <a:lstStyle>
            <a:lvl1pPr>
              <a:defRPr sz="3200"/>
            </a:lvl1pPr>
          </a:lstStyle>
          <a:p>
            <a:r>
              <a:rPr lang="en-US"/>
              <a:t>Click to edit Master title style</a:t>
            </a:r>
          </a:p>
        </p:txBody>
      </p:sp>
      <p:sp>
        <p:nvSpPr>
          <p:cNvPr id="3" name="Text Placeholder 2">
            <a:extLst>
              <a:ext uri="{FF2B5EF4-FFF2-40B4-BE49-F238E27FC236}">
                <a16:creationId xmlns:a16="http://schemas.microsoft.com/office/drawing/2014/main" id="{8F37BECA-A01D-7D7A-F2A6-891EC9D22945}"/>
              </a:ext>
            </a:extLst>
          </p:cNvPr>
          <p:cNvSpPr>
            <a:spLocks noGrp="1"/>
          </p:cNvSpPr>
          <p:nvPr>
            <p:ph type="body" idx="1"/>
          </p:nvPr>
        </p:nvSpPr>
        <p:spPr>
          <a:xfrm>
            <a:off x="1295400" y="908858"/>
            <a:ext cx="8412192" cy="676102"/>
          </a:xfrm>
        </p:spPr>
        <p:txBody>
          <a:bodyPr anchor="b">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716478-6FAF-D420-0B87-6EABB81E887C}"/>
              </a:ext>
            </a:extLst>
          </p:cNvPr>
          <p:cNvSpPr>
            <a:spLocks noGrp="1"/>
          </p:cNvSpPr>
          <p:nvPr>
            <p:ph type="dt" sz="half" idx="10"/>
          </p:nvPr>
        </p:nvSpPr>
        <p:spPr/>
        <p:txBody>
          <a:bodyPr/>
          <a:lstStyle/>
          <a:p>
            <a:fld id="{5DBDDF98-C922-483F-97E9-3E76B0201B42}" type="datetimeFigureOut">
              <a:rPr lang="en-US" smtClean="0"/>
              <a:t>11/25/2024</a:t>
            </a:fld>
            <a:endParaRPr lang="en-US"/>
          </a:p>
        </p:txBody>
      </p:sp>
      <p:sp>
        <p:nvSpPr>
          <p:cNvPr id="5" name="Footer Placeholder 4">
            <a:extLst>
              <a:ext uri="{FF2B5EF4-FFF2-40B4-BE49-F238E27FC236}">
                <a16:creationId xmlns:a16="http://schemas.microsoft.com/office/drawing/2014/main" id="{87C4289B-CB0D-8AFC-7C02-F755C0DCC8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7971E4-8A9E-2A30-D7FE-B3505124BB9D}"/>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311670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7F941-C3A7-545F-8046-C7A9AC8030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BD4277-CFAE-EEF6-3346-61F06D5A3945}"/>
              </a:ext>
            </a:extLst>
          </p:cNvPr>
          <p:cNvSpPr>
            <a:spLocks noGrp="1"/>
          </p:cNvSpPr>
          <p:nvPr>
            <p:ph sz="half" idx="1"/>
          </p:nvPr>
        </p:nvSpPr>
        <p:spPr>
          <a:xfrm>
            <a:off x="1295401" y="2260121"/>
            <a:ext cx="4350026" cy="36568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543384-699D-84FC-C8B5-7BDE49BB4478}"/>
              </a:ext>
            </a:extLst>
          </p:cNvPr>
          <p:cNvSpPr>
            <a:spLocks noGrp="1"/>
          </p:cNvSpPr>
          <p:nvPr>
            <p:ph sz="half" idx="2"/>
          </p:nvPr>
        </p:nvSpPr>
        <p:spPr>
          <a:xfrm>
            <a:off x="6546574" y="2260120"/>
            <a:ext cx="4350025" cy="3656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A49386-AFC8-03DA-4563-07B0A0119B1C}"/>
              </a:ext>
            </a:extLst>
          </p:cNvPr>
          <p:cNvSpPr>
            <a:spLocks noGrp="1"/>
          </p:cNvSpPr>
          <p:nvPr>
            <p:ph type="dt" sz="half" idx="10"/>
          </p:nvPr>
        </p:nvSpPr>
        <p:spPr/>
        <p:txBody>
          <a:bodyPr/>
          <a:lstStyle/>
          <a:p>
            <a:fld id="{5DBDDF98-C922-483F-97E9-3E76B0201B42}" type="datetimeFigureOut">
              <a:rPr lang="en-US" smtClean="0"/>
              <a:t>11/25/2024</a:t>
            </a:fld>
            <a:endParaRPr lang="en-US"/>
          </a:p>
        </p:txBody>
      </p:sp>
      <p:sp>
        <p:nvSpPr>
          <p:cNvPr id="6" name="Footer Placeholder 5">
            <a:extLst>
              <a:ext uri="{FF2B5EF4-FFF2-40B4-BE49-F238E27FC236}">
                <a16:creationId xmlns:a16="http://schemas.microsoft.com/office/drawing/2014/main" id="{23AED60A-7704-31D9-7D4D-65C635EDF8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6927DA-3B5E-13B8-0BA8-5DCFF001E05E}"/>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2955638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7B55A-280B-BDCB-F966-8578DDE741DC}"/>
              </a:ext>
            </a:extLst>
          </p:cNvPr>
          <p:cNvSpPr>
            <a:spLocks noGrp="1"/>
          </p:cNvSpPr>
          <p:nvPr>
            <p:ph type="title"/>
          </p:nvPr>
        </p:nvSpPr>
        <p:spPr>
          <a:xfrm>
            <a:off x="1295400" y="966788"/>
            <a:ext cx="10059988" cy="1051784"/>
          </a:xfrm>
        </p:spPr>
        <p:txBody>
          <a:bodyPr/>
          <a:lstStyle/>
          <a:p>
            <a:r>
              <a:rPr lang="en-US"/>
              <a:t>Click to edit Master title style</a:t>
            </a:r>
          </a:p>
        </p:txBody>
      </p:sp>
      <p:sp>
        <p:nvSpPr>
          <p:cNvPr id="3" name="Text Placeholder 2">
            <a:extLst>
              <a:ext uri="{FF2B5EF4-FFF2-40B4-BE49-F238E27FC236}">
                <a16:creationId xmlns:a16="http://schemas.microsoft.com/office/drawing/2014/main" id="{0C76EA03-7008-14AB-547B-E66EA4EC968F}"/>
              </a:ext>
            </a:extLst>
          </p:cNvPr>
          <p:cNvSpPr>
            <a:spLocks noGrp="1"/>
          </p:cNvSpPr>
          <p:nvPr>
            <p:ph type="body" idx="1"/>
          </p:nvPr>
        </p:nvSpPr>
        <p:spPr>
          <a:xfrm>
            <a:off x="1295400" y="2018581"/>
            <a:ext cx="4350027" cy="544003"/>
          </a:xfrm>
        </p:spPr>
        <p:txBody>
          <a:bodyPr anchor="b"/>
          <a:lstStyle>
            <a:lvl1pPr marL="0" indent="0">
              <a:buNone/>
              <a:defRPr sz="24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D629F56-D2C8-71FE-FA59-002819D51856}"/>
              </a:ext>
            </a:extLst>
          </p:cNvPr>
          <p:cNvSpPr>
            <a:spLocks noGrp="1"/>
          </p:cNvSpPr>
          <p:nvPr>
            <p:ph sz="half" idx="2"/>
          </p:nvPr>
        </p:nvSpPr>
        <p:spPr>
          <a:xfrm>
            <a:off x="1295400" y="2774756"/>
            <a:ext cx="4350027" cy="31507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2524D2-CA8D-75F3-D089-C2F0E20D4759}"/>
              </a:ext>
            </a:extLst>
          </p:cNvPr>
          <p:cNvSpPr>
            <a:spLocks noGrp="1"/>
          </p:cNvSpPr>
          <p:nvPr>
            <p:ph type="body" sz="quarter" idx="3"/>
          </p:nvPr>
        </p:nvSpPr>
        <p:spPr>
          <a:xfrm>
            <a:off x="6546572" y="2018581"/>
            <a:ext cx="4350028" cy="544003"/>
          </a:xfrm>
        </p:spPr>
        <p:txBody>
          <a:bodyPr anchor="b"/>
          <a:lstStyle>
            <a:lvl1pPr marL="0" indent="0">
              <a:buNone/>
              <a:defRPr sz="24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E99B0E3-5AE5-0516-27BF-9F246137FE03}"/>
              </a:ext>
            </a:extLst>
          </p:cNvPr>
          <p:cNvSpPr>
            <a:spLocks noGrp="1"/>
          </p:cNvSpPr>
          <p:nvPr>
            <p:ph sz="quarter" idx="4"/>
          </p:nvPr>
        </p:nvSpPr>
        <p:spPr>
          <a:xfrm>
            <a:off x="6546572" y="2774756"/>
            <a:ext cx="4350028" cy="31507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7B319A7-6048-4735-B2AC-6D6043F1461A}"/>
              </a:ext>
            </a:extLst>
          </p:cNvPr>
          <p:cNvSpPr>
            <a:spLocks noGrp="1"/>
          </p:cNvSpPr>
          <p:nvPr>
            <p:ph type="dt" sz="half" idx="10"/>
          </p:nvPr>
        </p:nvSpPr>
        <p:spPr/>
        <p:txBody>
          <a:bodyPr/>
          <a:lstStyle/>
          <a:p>
            <a:fld id="{5DBDDF98-C922-483F-97E9-3E76B0201B42}" type="datetimeFigureOut">
              <a:rPr lang="en-US" smtClean="0"/>
              <a:t>11/25/2024</a:t>
            </a:fld>
            <a:endParaRPr lang="en-US"/>
          </a:p>
        </p:txBody>
      </p:sp>
      <p:sp>
        <p:nvSpPr>
          <p:cNvPr id="8" name="Footer Placeholder 7">
            <a:extLst>
              <a:ext uri="{FF2B5EF4-FFF2-40B4-BE49-F238E27FC236}">
                <a16:creationId xmlns:a16="http://schemas.microsoft.com/office/drawing/2014/main" id="{6515F875-F23E-D0D2-9115-CD494FDA00B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B4F88F-F488-D9D5-CF99-AA1750AAFC39}"/>
              </a:ext>
            </a:extLst>
          </p:cNvPr>
          <p:cNvSpPr>
            <a:spLocks noGrp="1"/>
          </p:cNvSpPr>
          <p:nvPr>
            <p:ph type="sldNum" sz="quarter" idx="12"/>
          </p:nvPr>
        </p:nvSpPr>
        <p:spPr/>
        <p:txBody>
          <a:bodyPr/>
          <a:lstStyle/>
          <a:p>
            <a:fld id="{1B8B3671-A306-4A69-8480-FA9BE839245D}" type="slidenum">
              <a:rPr lang="en-US" smtClean="0"/>
              <a:t>‹#›</a:t>
            </a:fld>
            <a:endParaRPr lang="en-US"/>
          </a:p>
        </p:txBody>
      </p:sp>
      <p:cxnSp>
        <p:nvCxnSpPr>
          <p:cNvPr id="13" name="Straight Connector 12">
            <a:extLst>
              <a:ext uri="{FF2B5EF4-FFF2-40B4-BE49-F238E27FC236}">
                <a16:creationId xmlns:a16="http://schemas.microsoft.com/office/drawing/2014/main" id="{B5094593-EFC2-EEEF-74CD-BD00F4132A94}"/>
              </a:ext>
            </a:extLst>
          </p:cNvPr>
          <p:cNvCxnSpPr>
            <a:cxnSpLocks/>
          </p:cNvCxnSpPr>
          <p:nvPr/>
        </p:nvCxnSpPr>
        <p:spPr>
          <a:xfrm>
            <a:off x="6657975" y="2625552"/>
            <a:ext cx="423862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F851F6D-436C-FA47-8CD1-2C10E735764A}"/>
              </a:ext>
            </a:extLst>
          </p:cNvPr>
          <p:cNvCxnSpPr>
            <a:cxnSpLocks/>
          </p:cNvCxnSpPr>
          <p:nvPr/>
        </p:nvCxnSpPr>
        <p:spPr>
          <a:xfrm>
            <a:off x="1403684" y="2625552"/>
            <a:ext cx="424174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2886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91B86-9261-4E82-EF65-30F78154E2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A3A5E84-E43B-20AE-E80D-47CB0B07BD7B}"/>
              </a:ext>
            </a:extLst>
          </p:cNvPr>
          <p:cNvSpPr>
            <a:spLocks noGrp="1"/>
          </p:cNvSpPr>
          <p:nvPr>
            <p:ph type="dt" sz="half" idx="10"/>
          </p:nvPr>
        </p:nvSpPr>
        <p:spPr/>
        <p:txBody>
          <a:bodyPr/>
          <a:lstStyle/>
          <a:p>
            <a:fld id="{5DBDDF98-C922-483F-97E9-3E76B0201B42}" type="datetimeFigureOut">
              <a:rPr lang="en-US" smtClean="0"/>
              <a:t>11/25/2024</a:t>
            </a:fld>
            <a:endParaRPr lang="en-US"/>
          </a:p>
        </p:txBody>
      </p:sp>
      <p:sp>
        <p:nvSpPr>
          <p:cNvPr id="4" name="Footer Placeholder 3">
            <a:extLst>
              <a:ext uri="{FF2B5EF4-FFF2-40B4-BE49-F238E27FC236}">
                <a16:creationId xmlns:a16="http://schemas.microsoft.com/office/drawing/2014/main" id="{2AFF5797-14F1-9FEB-247C-0E325AF74D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5B5D7AF-1489-8F93-4828-0AE784B8BA8F}"/>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804035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6CAF1C-8901-AE05-E52C-D5B95941055B}"/>
              </a:ext>
            </a:extLst>
          </p:cNvPr>
          <p:cNvSpPr>
            <a:spLocks noGrp="1"/>
          </p:cNvSpPr>
          <p:nvPr>
            <p:ph type="dt" sz="half" idx="10"/>
          </p:nvPr>
        </p:nvSpPr>
        <p:spPr/>
        <p:txBody>
          <a:bodyPr/>
          <a:lstStyle/>
          <a:p>
            <a:fld id="{5DBDDF98-C922-483F-97E9-3E76B0201B42}" type="datetimeFigureOut">
              <a:rPr lang="en-US" smtClean="0"/>
              <a:t>11/25/2024</a:t>
            </a:fld>
            <a:endParaRPr lang="en-US"/>
          </a:p>
        </p:txBody>
      </p:sp>
      <p:sp>
        <p:nvSpPr>
          <p:cNvPr id="3" name="Footer Placeholder 2">
            <a:extLst>
              <a:ext uri="{FF2B5EF4-FFF2-40B4-BE49-F238E27FC236}">
                <a16:creationId xmlns:a16="http://schemas.microsoft.com/office/drawing/2014/main" id="{E1CD4F90-2973-4FE2-6C2C-5C2AC5C5A8F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D50414B-A7EC-0C14-EFD2-29C5582CC184}"/>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284242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378C7-A764-C5E4-A6A4-DC5B1B3537FB}"/>
              </a:ext>
            </a:extLst>
          </p:cNvPr>
          <p:cNvSpPr>
            <a:spLocks noGrp="1"/>
          </p:cNvSpPr>
          <p:nvPr>
            <p:ph type="title"/>
          </p:nvPr>
        </p:nvSpPr>
        <p:spPr>
          <a:xfrm>
            <a:off x="1306484" y="1306484"/>
            <a:ext cx="3932237" cy="2122516"/>
          </a:xfrm>
        </p:spPr>
        <p:txBody>
          <a:bodyPr anchor="t">
            <a:normAutofit/>
          </a:bodyPr>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27DFE178-4B5D-413B-6583-AB81E8D04180}"/>
              </a:ext>
            </a:extLst>
          </p:cNvPr>
          <p:cNvSpPr>
            <a:spLocks noGrp="1"/>
          </p:cNvSpPr>
          <p:nvPr>
            <p:ph idx="1"/>
          </p:nvPr>
        </p:nvSpPr>
        <p:spPr>
          <a:xfrm>
            <a:off x="6096000" y="1312026"/>
            <a:ext cx="5143500" cy="4565651"/>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B92F6D-71AB-9630-9DBE-46041C50C79A}"/>
              </a:ext>
            </a:extLst>
          </p:cNvPr>
          <p:cNvSpPr>
            <a:spLocks noGrp="1"/>
          </p:cNvSpPr>
          <p:nvPr>
            <p:ph type="body" sz="half" idx="2"/>
          </p:nvPr>
        </p:nvSpPr>
        <p:spPr>
          <a:xfrm>
            <a:off x="1306484" y="3428999"/>
            <a:ext cx="3932237" cy="2133601"/>
          </a:xfrm>
        </p:spPr>
        <p:txBody>
          <a:bodyPr anchor="b">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FEAAD1-C919-6E2E-32D2-E199025FB8F9}"/>
              </a:ext>
            </a:extLst>
          </p:cNvPr>
          <p:cNvSpPr>
            <a:spLocks noGrp="1"/>
          </p:cNvSpPr>
          <p:nvPr>
            <p:ph type="dt" sz="half" idx="10"/>
          </p:nvPr>
        </p:nvSpPr>
        <p:spPr/>
        <p:txBody>
          <a:bodyPr/>
          <a:lstStyle/>
          <a:p>
            <a:fld id="{5DBDDF98-C922-483F-97E9-3E76B0201B42}" type="datetimeFigureOut">
              <a:rPr lang="en-US" smtClean="0"/>
              <a:t>11/25/2024</a:t>
            </a:fld>
            <a:endParaRPr lang="en-US"/>
          </a:p>
        </p:txBody>
      </p:sp>
      <p:sp>
        <p:nvSpPr>
          <p:cNvPr id="6" name="Footer Placeholder 5">
            <a:extLst>
              <a:ext uri="{FF2B5EF4-FFF2-40B4-BE49-F238E27FC236}">
                <a16:creationId xmlns:a16="http://schemas.microsoft.com/office/drawing/2014/main" id="{5288B5D8-E15B-BE38-2A89-BD0F02E1A0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7ECC26-B78C-4CBD-6883-97E80D3E5165}"/>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2676652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04EAA-30F7-390A-C77C-2E5BD8218BC0}"/>
              </a:ext>
            </a:extLst>
          </p:cNvPr>
          <p:cNvSpPr>
            <a:spLocks noGrp="1"/>
          </p:cNvSpPr>
          <p:nvPr>
            <p:ph type="title"/>
          </p:nvPr>
        </p:nvSpPr>
        <p:spPr>
          <a:xfrm>
            <a:off x="1306484" y="1307185"/>
            <a:ext cx="3932237" cy="2121813"/>
          </a:xfrm>
        </p:spPr>
        <p:txBody>
          <a:bodyPr anchor="t">
            <a:normAutofit/>
          </a:bodyPr>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513A1C34-81AC-D534-67B1-42721228935F}"/>
              </a:ext>
            </a:extLst>
          </p:cNvPr>
          <p:cNvSpPr>
            <a:spLocks noGrp="1"/>
          </p:cNvSpPr>
          <p:nvPr>
            <p:ph type="pic" idx="1"/>
          </p:nvPr>
        </p:nvSpPr>
        <p:spPr>
          <a:xfrm>
            <a:off x="5857702" y="1307186"/>
            <a:ext cx="5038898" cy="459831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0E1012D-3524-26C6-64C1-8CE6E7A9A29B}"/>
              </a:ext>
            </a:extLst>
          </p:cNvPr>
          <p:cNvSpPr>
            <a:spLocks noGrp="1"/>
          </p:cNvSpPr>
          <p:nvPr>
            <p:ph type="body" sz="half" idx="2"/>
          </p:nvPr>
        </p:nvSpPr>
        <p:spPr>
          <a:xfrm>
            <a:off x="1306484" y="3428999"/>
            <a:ext cx="3932237" cy="2133601"/>
          </a:xfrm>
        </p:spPr>
        <p:txBody>
          <a:bodyPr anchor="b">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8FA6D7-1BE0-F14D-A2F7-4836180BC3B9}"/>
              </a:ext>
            </a:extLst>
          </p:cNvPr>
          <p:cNvSpPr>
            <a:spLocks noGrp="1"/>
          </p:cNvSpPr>
          <p:nvPr>
            <p:ph type="dt" sz="half" idx="10"/>
          </p:nvPr>
        </p:nvSpPr>
        <p:spPr/>
        <p:txBody>
          <a:bodyPr/>
          <a:lstStyle/>
          <a:p>
            <a:fld id="{5DBDDF98-C922-483F-97E9-3E76B0201B42}" type="datetimeFigureOut">
              <a:rPr lang="en-US" smtClean="0"/>
              <a:t>11/25/2024</a:t>
            </a:fld>
            <a:endParaRPr lang="en-US"/>
          </a:p>
        </p:txBody>
      </p:sp>
      <p:sp>
        <p:nvSpPr>
          <p:cNvPr id="6" name="Footer Placeholder 5">
            <a:extLst>
              <a:ext uri="{FF2B5EF4-FFF2-40B4-BE49-F238E27FC236}">
                <a16:creationId xmlns:a16="http://schemas.microsoft.com/office/drawing/2014/main" id="{0556B5AC-3F20-FDC1-D579-7C4C6B4ED0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074ACA-1D54-81FA-70B1-31AB3011B3C6}"/>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2956483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792104-6F24-CD50-F55E-22A55084DDC9}"/>
              </a:ext>
            </a:extLst>
          </p:cNvPr>
          <p:cNvSpPr>
            <a:spLocks noGrp="1"/>
          </p:cNvSpPr>
          <p:nvPr>
            <p:ph type="title"/>
          </p:nvPr>
        </p:nvSpPr>
        <p:spPr>
          <a:xfrm>
            <a:off x="1295400" y="842963"/>
            <a:ext cx="9601200" cy="1309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1059CB-D00E-398D-E4D9-59792FC40A4C}"/>
              </a:ext>
            </a:extLst>
          </p:cNvPr>
          <p:cNvSpPr>
            <a:spLocks noGrp="1"/>
          </p:cNvSpPr>
          <p:nvPr>
            <p:ph type="body" idx="1"/>
          </p:nvPr>
        </p:nvSpPr>
        <p:spPr>
          <a:xfrm>
            <a:off x="1295400" y="2262188"/>
            <a:ext cx="9601200" cy="36433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DFBC38-D897-7CBE-AC89-A95A2222D7C8}"/>
              </a:ext>
            </a:extLst>
          </p:cNvPr>
          <p:cNvSpPr>
            <a:spLocks noGrp="1"/>
          </p:cNvSpPr>
          <p:nvPr>
            <p:ph type="dt" sz="half" idx="2"/>
          </p:nvPr>
        </p:nvSpPr>
        <p:spPr>
          <a:xfrm>
            <a:off x="847726" y="6199188"/>
            <a:ext cx="2743200" cy="365125"/>
          </a:xfrm>
          <a:prstGeom prst="rect">
            <a:avLst/>
          </a:prstGeom>
        </p:spPr>
        <p:txBody>
          <a:bodyPr vert="horz" lIns="91440" tIns="45720" rIns="91440" bIns="45720" rtlCol="0" anchor="ctr"/>
          <a:lstStyle>
            <a:lvl1pPr algn="l">
              <a:defRPr sz="1050">
                <a:solidFill>
                  <a:schemeClr val="tx1"/>
                </a:solidFill>
                <a:latin typeface="+mj-lt"/>
              </a:defRPr>
            </a:lvl1pPr>
          </a:lstStyle>
          <a:p>
            <a:fld id="{5DBDDF98-C922-483F-97E9-3E76B0201B42}" type="datetimeFigureOut">
              <a:rPr lang="en-US" smtClean="0"/>
              <a:pPr/>
              <a:t>11/25/2024</a:t>
            </a:fld>
            <a:endParaRPr lang="en-US"/>
          </a:p>
        </p:txBody>
      </p:sp>
      <p:sp>
        <p:nvSpPr>
          <p:cNvPr id="5" name="Footer Placeholder 4">
            <a:extLst>
              <a:ext uri="{FF2B5EF4-FFF2-40B4-BE49-F238E27FC236}">
                <a16:creationId xmlns:a16="http://schemas.microsoft.com/office/drawing/2014/main" id="{E6728008-2A03-D518-4A75-30816EB0D198}"/>
              </a:ext>
            </a:extLst>
          </p:cNvPr>
          <p:cNvSpPr>
            <a:spLocks noGrp="1"/>
          </p:cNvSpPr>
          <p:nvPr>
            <p:ph type="ftr" sz="quarter" idx="3"/>
          </p:nvPr>
        </p:nvSpPr>
        <p:spPr>
          <a:xfrm>
            <a:off x="7286625" y="6199188"/>
            <a:ext cx="3409951" cy="365125"/>
          </a:xfrm>
          <a:prstGeom prst="rect">
            <a:avLst/>
          </a:prstGeom>
        </p:spPr>
        <p:txBody>
          <a:bodyPr vert="horz" lIns="91440" tIns="45720" rIns="91440" bIns="45720" rtlCol="0" anchor="ctr"/>
          <a:lstStyle>
            <a:lvl1pPr algn="r">
              <a:defRPr sz="1050">
                <a:solidFill>
                  <a:schemeClr val="tx1"/>
                </a:solidFill>
                <a:latin typeface="+mj-lt"/>
              </a:defRPr>
            </a:lvl1pPr>
          </a:lstStyle>
          <a:p>
            <a:endParaRPr lang="en-US"/>
          </a:p>
        </p:txBody>
      </p:sp>
      <p:sp>
        <p:nvSpPr>
          <p:cNvPr id="6" name="Slide Number Placeholder 5">
            <a:extLst>
              <a:ext uri="{FF2B5EF4-FFF2-40B4-BE49-F238E27FC236}">
                <a16:creationId xmlns:a16="http://schemas.microsoft.com/office/drawing/2014/main" id="{F3691D49-2BD8-1C36-B43A-CF2F9177769B}"/>
              </a:ext>
            </a:extLst>
          </p:cNvPr>
          <p:cNvSpPr>
            <a:spLocks noGrp="1"/>
          </p:cNvSpPr>
          <p:nvPr>
            <p:ph type="sldNum" sz="quarter" idx="4"/>
          </p:nvPr>
        </p:nvSpPr>
        <p:spPr>
          <a:xfrm>
            <a:off x="10728107" y="6199188"/>
            <a:ext cx="619125" cy="365125"/>
          </a:xfrm>
          <a:prstGeom prst="rect">
            <a:avLst/>
          </a:prstGeom>
        </p:spPr>
        <p:txBody>
          <a:bodyPr vert="horz" lIns="91440" tIns="45720" rIns="91440" bIns="45720" rtlCol="0" anchor="ctr"/>
          <a:lstStyle>
            <a:lvl1pPr algn="r">
              <a:defRPr sz="1050">
                <a:solidFill>
                  <a:schemeClr val="tx1"/>
                </a:solidFill>
                <a:latin typeface="+mj-lt"/>
              </a:defRPr>
            </a:lvl1pPr>
          </a:lstStyle>
          <a:p>
            <a:fld id="{1B8B3671-A306-4A69-8480-FA9BE839245D}" type="slidenum">
              <a:rPr lang="en-US" smtClean="0"/>
              <a:pPr/>
              <a:t>‹#›</a:t>
            </a:fld>
            <a:endParaRPr lang="en-US"/>
          </a:p>
        </p:txBody>
      </p:sp>
    </p:spTree>
    <p:extLst>
      <p:ext uri="{BB962C8B-B14F-4D97-AF65-F5344CB8AC3E}">
        <p14:creationId xmlns:p14="http://schemas.microsoft.com/office/powerpoint/2010/main" val="2059244505"/>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Lst>
  <p:txStyles>
    <p:titleStyle>
      <a:lvl1pPr algn="l" defTabSz="914400" rtl="0" eaLnBrk="1" latinLnBrk="0" hangingPunct="1">
        <a:lnSpc>
          <a:spcPct val="120000"/>
        </a:lnSpc>
        <a:spcBef>
          <a:spcPct val="0"/>
        </a:spcBef>
        <a:buNone/>
        <a:defRPr sz="2800" kern="1200" cap="all" spc="5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475488"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2pPr>
      <a:lvl3pPr marL="694944"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4pPr>
      <a:lvl5pPr marL="115214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65735658-270A-8D75-091E-AFB444A3D6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3">
            <a:extLst>
              <a:ext uri="{FF2B5EF4-FFF2-40B4-BE49-F238E27FC236}">
                <a16:creationId xmlns:a16="http://schemas.microsoft.com/office/drawing/2014/main" id="{630A0D99-0F37-B4C8-EB55-7B70C17217F8}"/>
              </a:ext>
            </a:extLst>
          </p:cNvPr>
          <p:cNvPicPr>
            <a:picLocks noChangeAspect="1"/>
          </p:cNvPicPr>
          <p:nvPr/>
        </p:nvPicPr>
        <p:blipFill>
          <a:blip r:embed="rId3">
            <a:alphaModFix/>
          </a:blip>
          <a:srcRect t="16716" r="-2" b="8282"/>
          <a:stretch/>
        </p:blipFill>
        <p:spPr>
          <a:xfrm>
            <a:off x="20" y="7675"/>
            <a:ext cx="12191980" cy="6858000"/>
          </a:xfrm>
          <a:prstGeom prst="rect">
            <a:avLst/>
          </a:prstGeom>
        </p:spPr>
      </p:pic>
      <p:sp>
        <p:nvSpPr>
          <p:cNvPr id="16" name="Rectangle 10">
            <a:extLst>
              <a:ext uri="{FF2B5EF4-FFF2-40B4-BE49-F238E27FC236}">
                <a16:creationId xmlns:a16="http://schemas.microsoft.com/office/drawing/2014/main" id="{F9FB1C88-5F1D-C7DF-A4B3-E8EE7F6BF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49468" y="-649466"/>
            <a:ext cx="6857999" cy="8156934"/>
          </a:xfrm>
          <a:prstGeom prst="rect">
            <a:avLst/>
          </a:prstGeom>
          <a:gradFill flip="none" rotWithShape="1">
            <a:gsLst>
              <a:gs pos="0">
                <a:srgbClr val="000000">
                  <a:alpha val="56000"/>
                </a:srgbClr>
              </a:gs>
              <a:gs pos="100000">
                <a:srgbClr val="000000">
                  <a:alpha val="0"/>
                </a:srgbClr>
              </a:gs>
              <a:gs pos="56000">
                <a:srgbClr val="000000">
                  <a:alpha val="37000"/>
                </a:srgb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3" name="Freeform: Shape 12">
            <a:extLst>
              <a:ext uri="{FF2B5EF4-FFF2-40B4-BE49-F238E27FC236}">
                <a16:creationId xmlns:a16="http://schemas.microsoft.com/office/drawing/2014/main" id="{4711BF64-C99B-2F90-ADA1-0C08F9BE83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952501" y="964922"/>
            <a:ext cx="4558122" cy="4943507"/>
          </a:xfrm>
          <a:custGeom>
            <a:avLst/>
            <a:gdLst>
              <a:gd name="connsiteX0" fmla="*/ 0 w 9985794"/>
              <a:gd name="connsiteY0" fmla="*/ 0 h 4920343"/>
              <a:gd name="connsiteX1" fmla="*/ 9985794 w 9985794"/>
              <a:gd name="connsiteY1" fmla="*/ 0 h 4920343"/>
              <a:gd name="connsiteX2" fmla="*/ 9985794 w 9985794"/>
              <a:gd name="connsiteY2" fmla="*/ 4920343 h 4920343"/>
              <a:gd name="connsiteX3" fmla="*/ 0 w 9985794"/>
              <a:gd name="connsiteY3" fmla="*/ 4920343 h 4920343"/>
              <a:gd name="connsiteX4" fmla="*/ 0 w 9985794"/>
              <a:gd name="connsiteY4" fmla="*/ 4119525 h 4920343"/>
              <a:gd name="connsiteX5" fmla="*/ 4905554 w 9985794"/>
              <a:gd name="connsiteY5" fmla="*/ 4119525 h 4920343"/>
              <a:gd name="connsiteX6" fmla="*/ 4905554 w 9985794"/>
              <a:gd name="connsiteY6" fmla="*/ 1451087 h 4920343"/>
              <a:gd name="connsiteX7" fmla="*/ 0 w 9985794"/>
              <a:gd name="connsiteY7" fmla="*/ 1451087 h 4920343"/>
              <a:gd name="connsiteX0" fmla="*/ 4905554 w 9985794"/>
              <a:gd name="connsiteY0" fmla="*/ 4119525 h 4920343"/>
              <a:gd name="connsiteX1" fmla="*/ 4905554 w 9985794"/>
              <a:gd name="connsiteY1" fmla="*/ 1451087 h 4920343"/>
              <a:gd name="connsiteX2" fmla="*/ 0 w 9985794"/>
              <a:gd name="connsiteY2" fmla="*/ 1451087 h 4920343"/>
              <a:gd name="connsiteX3" fmla="*/ 0 w 9985794"/>
              <a:gd name="connsiteY3" fmla="*/ 0 h 4920343"/>
              <a:gd name="connsiteX4" fmla="*/ 9985794 w 9985794"/>
              <a:gd name="connsiteY4" fmla="*/ 0 h 4920343"/>
              <a:gd name="connsiteX5" fmla="*/ 9985794 w 9985794"/>
              <a:gd name="connsiteY5" fmla="*/ 4920343 h 4920343"/>
              <a:gd name="connsiteX6" fmla="*/ 0 w 9985794"/>
              <a:gd name="connsiteY6" fmla="*/ 4920343 h 4920343"/>
              <a:gd name="connsiteX7" fmla="*/ 0 w 9985794"/>
              <a:gd name="connsiteY7" fmla="*/ 4119525 h 4920343"/>
              <a:gd name="connsiteX8" fmla="*/ 4996994 w 9985794"/>
              <a:gd name="connsiteY8" fmla="*/ 4210965 h 4920343"/>
              <a:gd name="connsiteX0" fmla="*/ 4905554 w 9985794"/>
              <a:gd name="connsiteY0" fmla="*/ 4119525 h 4920343"/>
              <a:gd name="connsiteX1" fmla="*/ 4905554 w 9985794"/>
              <a:gd name="connsiteY1" fmla="*/ 1451087 h 4920343"/>
              <a:gd name="connsiteX2" fmla="*/ 0 w 9985794"/>
              <a:gd name="connsiteY2" fmla="*/ 1451087 h 4920343"/>
              <a:gd name="connsiteX3" fmla="*/ 0 w 9985794"/>
              <a:gd name="connsiteY3" fmla="*/ 0 h 4920343"/>
              <a:gd name="connsiteX4" fmla="*/ 9985794 w 9985794"/>
              <a:gd name="connsiteY4" fmla="*/ 0 h 4920343"/>
              <a:gd name="connsiteX5" fmla="*/ 9985794 w 9985794"/>
              <a:gd name="connsiteY5" fmla="*/ 4920343 h 4920343"/>
              <a:gd name="connsiteX6" fmla="*/ 0 w 9985794"/>
              <a:gd name="connsiteY6" fmla="*/ 4920343 h 4920343"/>
              <a:gd name="connsiteX7" fmla="*/ 0 w 9985794"/>
              <a:gd name="connsiteY7" fmla="*/ 4119525 h 4920343"/>
              <a:gd name="connsiteX0" fmla="*/ 4905554 w 9985794"/>
              <a:gd name="connsiteY0" fmla="*/ 1451087 h 4920343"/>
              <a:gd name="connsiteX1" fmla="*/ 0 w 9985794"/>
              <a:gd name="connsiteY1" fmla="*/ 1451087 h 4920343"/>
              <a:gd name="connsiteX2" fmla="*/ 0 w 9985794"/>
              <a:gd name="connsiteY2" fmla="*/ 0 h 4920343"/>
              <a:gd name="connsiteX3" fmla="*/ 9985794 w 9985794"/>
              <a:gd name="connsiteY3" fmla="*/ 0 h 4920343"/>
              <a:gd name="connsiteX4" fmla="*/ 9985794 w 9985794"/>
              <a:gd name="connsiteY4" fmla="*/ 4920343 h 4920343"/>
              <a:gd name="connsiteX5" fmla="*/ 0 w 9985794"/>
              <a:gd name="connsiteY5" fmla="*/ 4920343 h 4920343"/>
              <a:gd name="connsiteX6" fmla="*/ 0 w 9985794"/>
              <a:gd name="connsiteY6" fmla="*/ 4119525 h 4920343"/>
              <a:gd name="connsiteX0" fmla="*/ 0 w 9985794"/>
              <a:gd name="connsiteY0" fmla="*/ 1451087 h 4920343"/>
              <a:gd name="connsiteX1" fmla="*/ 0 w 9985794"/>
              <a:gd name="connsiteY1" fmla="*/ 0 h 4920343"/>
              <a:gd name="connsiteX2" fmla="*/ 9985794 w 9985794"/>
              <a:gd name="connsiteY2" fmla="*/ 0 h 4920343"/>
              <a:gd name="connsiteX3" fmla="*/ 9985794 w 9985794"/>
              <a:gd name="connsiteY3" fmla="*/ 4920343 h 4920343"/>
              <a:gd name="connsiteX4" fmla="*/ 0 w 9985794"/>
              <a:gd name="connsiteY4" fmla="*/ 4920343 h 4920343"/>
              <a:gd name="connsiteX5" fmla="*/ 0 w 9985794"/>
              <a:gd name="connsiteY5" fmla="*/ 4119525 h 4920343"/>
              <a:gd name="connsiteX0" fmla="*/ 0 w 10019371"/>
              <a:gd name="connsiteY0" fmla="*/ 1655069 h 4920343"/>
              <a:gd name="connsiteX1" fmla="*/ 33577 w 10019371"/>
              <a:gd name="connsiteY1" fmla="*/ 0 h 4920343"/>
              <a:gd name="connsiteX2" fmla="*/ 10019371 w 10019371"/>
              <a:gd name="connsiteY2" fmla="*/ 0 h 4920343"/>
              <a:gd name="connsiteX3" fmla="*/ 10019371 w 10019371"/>
              <a:gd name="connsiteY3" fmla="*/ 4920343 h 4920343"/>
              <a:gd name="connsiteX4" fmla="*/ 33577 w 10019371"/>
              <a:gd name="connsiteY4" fmla="*/ 4920343 h 4920343"/>
              <a:gd name="connsiteX5" fmla="*/ 33577 w 10019371"/>
              <a:gd name="connsiteY5" fmla="*/ 4119525 h 4920343"/>
              <a:gd name="connsiteX0" fmla="*/ 0 w 9991028"/>
              <a:gd name="connsiteY0" fmla="*/ 1645173 h 4920343"/>
              <a:gd name="connsiteX1" fmla="*/ 5234 w 9991028"/>
              <a:gd name="connsiteY1" fmla="*/ 0 h 4920343"/>
              <a:gd name="connsiteX2" fmla="*/ 9991028 w 9991028"/>
              <a:gd name="connsiteY2" fmla="*/ 0 h 4920343"/>
              <a:gd name="connsiteX3" fmla="*/ 9991028 w 9991028"/>
              <a:gd name="connsiteY3" fmla="*/ 4920343 h 4920343"/>
              <a:gd name="connsiteX4" fmla="*/ 5234 w 9991028"/>
              <a:gd name="connsiteY4" fmla="*/ 4920343 h 4920343"/>
              <a:gd name="connsiteX5" fmla="*/ 5234 w 9991028"/>
              <a:gd name="connsiteY5" fmla="*/ 4119525 h 4920343"/>
              <a:gd name="connsiteX0" fmla="*/ 59 w 9986364"/>
              <a:gd name="connsiteY0" fmla="*/ 1639236 h 4920343"/>
              <a:gd name="connsiteX1" fmla="*/ 570 w 9986364"/>
              <a:gd name="connsiteY1" fmla="*/ 0 h 4920343"/>
              <a:gd name="connsiteX2" fmla="*/ 9986364 w 9986364"/>
              <a:gd name="connsiteY2" fmla="*/ 0 h 4920343"/>
              <a:gd name="connsiteX3" fmla="*/ 9986364 w 9986364"/>
              <a:gd name="connsiteY3" fmla="*/ 4920343 h 4920343"/>
              <a:gd name="connsiteX4" fmla="*/ 570 w 9986364"/>
              <a:gd name="connsiteY4" fmla="*/ 4920343 h 4920343"/>
              <a:gd name="connsiteX5" fmla="*/ 570 w 9986364"/>
              <a:gd name="connsiteY5" fmla="*/ 4119525 h 4920343"/>
              <a:gd name="connsiteX0" fmla="*/ 60 w 9986364"/>
              <a:gd name="connsiteY0" fmla="*/ 1847740 h 4920343"/>
              <a:gd name="connsiteX1" fmla="*/ 570 w 9986364"/>
              <a:gd name="connsiteY1" fmla="*/ 0 h 4920343"/>
              <a:gd name="connsiteX2" fmla="*/ 9986364 w 9986364"/>
              <a:gd name="connsiteY2" fmla="*/ 0 h 4920343"/>
              <a:gd name="connsiteX3" fmla="*/ 9986364 w 9986364"/>
              <a:gd name="connsiteY3" fmla="*/ 4920343 h 4920343"/>
              <a:gd name="connsiteX4" fmla="*/ 570 w 9986364"/>
              <a:gd name="connsiteY4" fmla="*/ 4920343 h 4920343"/>
              <a:gd name="connsiteX5" fmla="*/ 570 w 9986364"/>
              <a:gd name="connsiteY5" fmla="*/ 4119525 h 4920343"/>
              <a:gd name="connsiteX0" fmla="*/ 11626 w 9985937"/>
              <a:gd name="connsiteY0" fmla="*/ 1797498 h 4920343"/>
              <a:gd name="connsiteX1" fmla="*/ 143 w 9985937"/>
              <a:gd name="connsiteY1" fmla="*/ 0 h 4920343"/>
              <a:gd name="connsiteX2" fmla="*/ 9985937 w 9985937"/>
              <a:gd name="connsiteY2" fmla="*/ 0 h 4920343"/>
              <a:gd name="connsiteX3" fmla="*/ 9985937 w 9985937"/>
              <a:gd name="connsiteY3" fmla="*/ 4920343 h 4920343"/>
              <a:gd name="connsiteX4" fmla="*/ 143 w 9985937"/>
              <a:gd name="connsiteY4" fmla="*/ 4920343 h 4920343"/>
              <a:gd name="connsiteX5" fmla="*/ 143 w 9985937"/>
              <a:gd name="connsiteY5" fmla="*/ 4119525 h 4920343"/>
              <a:gd name="connsiteX0" fmla="*/ 62 w 9986364"/>
              <a:gd name="connsiteY0" fmla="*/ 1779914 h 4920343"/>
              <a:gd name="connsiteX1" fmla="*/ 570 w 9986364"/>
              <a:gd name="connsiteY1" fmla="*/ 0 h 4920343"/>
              <a:gd name="connsiteX2" fmla="*/ 9986364 w 9986364"/>
              <a:gd name="connsiteY2" fmla="*/ 0 h 4920343"/>
              <a:gd name="connsiteX3" fmla="*/ 9986364 w 9986364"/>
              <a:gd name="connsiteY3" fmla="*/ 4920343 h 4920343"/>
              <a:gd name="connsiteX4" fmla="*/ 570 w 9986364"/>
              <a:gd name="connsiteY4" fmla="*/ 4920343 h 4920343"/>
              <a:gd name="connsiteX5" fmla="*/ 570 w 9986364"/>
              <a:gd name="connsiteY5" fmla="*/ 4119525 h 4920343"/>
              <a:gd name="connsiteX0" fmla="*/ 17584 w 9985899"/>
              <a:gd name="connsiteY0" fmla="*/ 1779914 h 4920343"/>
              <a:gd name="connsiteX1" fmla="*/ 105 w 9985899"/>
              <a:gd name="connsiteY1" fmla="*/ 0 h 4920343"/>
              <a:gd name="connsiteX2" fmla="*/ 9985899 w 9985899"/>
              <a:gd name="connsiteY2" fmla="*/ 0 h 4920343"/>
              <a:gd name="connsiteX3" fmla="*/ 9985899 w 9985899"/>
              <a:gd name="connsiteY3" fmla="*/ 4920343 h 4920343"/>
              <a:gd name="connsiteX4" fmla="*/ 105 w 9985899"/>
              <a:gd name="connsiteY4" fmla="*/ 4920343 h 4920343"/>
              <a:gd name="connsiteX5" fmla="*/ 105 w 9985899"/>
              <a:gd name="connsiteY5" fmla="*/ 4119525 h 492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85899" h="4920343">
                <a:moveTo>
                  <a:pt x="17584" y="1779914"/>
                </a:moveTo>
                <a:cubicBezTo>
                  <a:pt x="19329" y="1231523"/>
                  <a:pt x="-1640" y="548391"/>
                  <a:pt x="105" y="0"/>
                </a:cubicBezTo>
                <a:lnTo>
                  <a:pt x="9985899" y="0"/>
                </a:lnTo>
                <a:lnTo>
                  <a:pt x="9985899" y="4920343"/>
                </a:lnTo>
                <a:lnTo>
                  <a:pt x="105" y="4920343"/>
                </a:lnTo>
                <a:lnTo>
                  <a:pt x="105" y="4119525"/>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tel 1"/>
          <p:cNvSpPr>
            <a:spLocks noGrp="1"/>
          </p:cNvSpPr>
          <p:nvPr>
            <p:ph type="ctrTitle"/>
          </p:nvPr>
        </p:nvSpPr>
        <p:spPr>
          <a:xfrm>
            <a:off x="729620" y="1862182"/>
            <a:ext cx="3931090" cy="2155419"/>
          </a:xfrm>
          <a:noFill/>
        </p:spPr>
        <p:txBody>
          <a:bodyPr anchor="ctr">
            <a:normAutofit/>
          </a:bodyPr>
          <a:lstStyle/>
          <a:p>
            <a:pPr>
              <a:lnSpc>
                <a:spcPct val="110000"/>
              </a:lnSpc>
            </a:pPr>
            <a:r>
              <a:rPr lang="en-US" sz="2200">
                <a:solidFill>
                  <a:srgbClr val="FFFFFF"/>
                </a:solidFill>
              </a:rPr>
              <a:t>Hvordan hjelpe familien når psykisk uhelse eller rus rammer?</a:t>
            </a:r>
          </a:p>
        </p:txBody>
      </p:sp>
      <p:sp>
        <p:nvSpPr>
          <p:cNvPr id="3" name="Undertittel 2"/>
          <p:cNvSpPr>
            <a:spLocks noGrp="1"/>
          </p:cNvSpPr>
          <p:nvPr>
            <p:ph type="subTitle" idx="1"/>
          </p:nvPr>
        </p:nvSpPr>
        <p:spPr>
          <a:xfrm>
            <a:off x="1230713" y="4444587"/>
            <a:ext cx="4198295" cy="1060522"/>
          </a:xfrm>
          <a:noFill/>
        </p:spPr>
        <p:txBody>
          <a:bodyPr vert="horz" lIns="91440" tIns="45720" rIns="91440" bIns="45720" rtlCol="0" anchor="b">
            <a:noAutofit/>
          </a:bodyPr>
          <a:lstStyle/>
          <a:p>
            <a:r>
              <a:rPr lang="en-US" sz="1600" err="1">
                <a:solidFill>
                  <a:srgbClr val="FFFFFF"/>
                </a:solidFill>
              </a:rPr>
              <a:t>Barne</a:t>
            </a:r>
            <a:r>
              <a:rPr lang="en-US" sz="1600">
                <a:solidFill>
                  <a:srgbClr val="FFFFFF"/>
                </a:solidFill>
              </a:rPr>
              <a:t>- og </a:t>
            </a:r>
            <a:r>
              <a:rPr lang="en-US" sz="1600" err="1">
                <a:solidFill>
                  <a:srgbClr val="FFFFFF"/>
                </a:solidFill>
              </a:rPr>
              <a:t>ungdomsteamet</a:t>
            </a:r>
            <a:r>
              <a:rPr lang="en-US" sz="1600">
                <a:solidFill>
                  <a:srgbClr val="FFFFFF"/>
                </a:solidFill>
              </a:rPr>
              <a:t> </a:t>
            </a:r>
            <a:r>
              <a:rPr lang="en-US" sz="1600" err="1">
                <a:solidFill>
                  <a:srgbClr val="FFFFFF"/>
                </a:solidFill>
              </a:rPr>
              <a:t>i</a:t>
            </a:r>
            <a:r>
              <a:rPr lang="en-US" sz="1600">
                <a:solidFill>
                  <a:srgbClr val="FFFFFF"/>
                </a:solidFill>
              </a:rPr>
              <a:t> </a:t>
            </a:r>
            <a:r>
              <a:rPr lang="en-US" sz="1600" err="1">
                <a:solidFill>
                  <a:srgbClr val="FFFFFF"/>
                </a:solidFill>
              </a:rPr>
              <a:t>Ås</a:t>
            </a:r>
            <a:r>
              <a:rPr lang="en-US" sz="1600">
                <a:solidFill>
                  <a:srgbClr val="FFFFFF"/>
                </a:solidFill>
              </a:rPr>
              <a:t> </a:t>
            </a:r>
            <a:r>
              <a:rPr lang="en-US" sz="1600" err="1">
                <a:solidFill>
                  <a:srgbClr val="FFFFFF"/>
                </a:solidFill>
              </a:rPr>
              <a:t>kommune</a:t>
            </a:r>
            <a:endParaRPr lang="en-US" sz="1600">
              <a:solidFill>
                <a:srgbClr val="FFFFFF"/>
              </a:solidFill>
            </a:endParaRPr>
          </a:p>
          <a:p>
            <a:r>
              <a:rPr lang="en-US" sz="1600">
                <a:solidFill>
                  <a:srgbClr val="FFFFFF"/>
                </a:solidFill>
              </a:rPr>
              <a:t>Inger Nordstrand</a:t>
            </a:r>
          </a:p>
          <a:p>
            <a:r>
              <a:rPr lang="en-US" sz="1600">
                <a:solidFill>
                  <a:srgbClr val="FFFFFF"/>
                </a:solidFill>
              </a:rPr>
              <a:t>Ellen Tveita</a:t>
            </a:r>
          </a:p>
        </p:txBody>
      </p:sp>
    </p:spTree>
    <p:extLst>
      <p:ext uri="{BB962C8B-B14F-4D97-AF65-F5344CB8AC3E}">
        <p14:creationId xmlns:p14="http://schemas.microsoft.com/office/powerpoint/2010/main" val="4253124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685F3D-8B68-214B-D366-339B08162F21}"/>
            </a:ext>
          </a:extLst>
        </p:cNvPr>
        <p:cNvGrpSpPr/>
        <p:nvPr/>
      </p:nvGrpSpPr>
      <p:grpSpPr>
        <a:xfrm>
          <a:off x="0" y="0"/>
          <a:ext cx="0" cy="0"/>
          <a:chOff x="0" y="0"/>
          <a:chExt cx="0" cy="0"/>
        </a:xfrm>
      </p:grpSpPr>
      <p:sp>
        <p:nvSpPr>
          <p:cNvPr id="9" name="Rektangel: avrundede hjørner 8">
            <a:extLst>
              <a:ext uri="{FF2B5EF4-FFF2-40B4-BE49-F238E27FC236}">
                <a16:creationId xmlns:a16="http://schemas.microsoft.com/office/drawing/2014/main" id="{38D50144-EBA1-60D7-9F7B-3F1CAFCEDB13}"/>
              </a:ext>
            </a:extLst>
          </p:cNvPr>
          <p:cNvSpPr/>
          <p:nvPr/>
        </p:nvSpPr>
        <p:spPr>
          <a:xfrm>
            <a:off x="7984634" y="3388468"/>
            <a:ext cx="2772382" cy="843063"/>
          </a:xfrm>
          <a:prstGeom prst="round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8" name="Rektangel: avrundede hjørner 7">
            <a:extLst>
              <a:ext uri="{FF2B5EF4-FFF2-40B4-BE49-F238E27FC236}">
                <a16:creationId xmlns:a16="http://schemas.microsoft.com/office/drawing/2014/main" id="{C215E74A-8FB0-A5C6-0C3E-C0A1ADB86C2C}"/>
              </a:ext>
            </a:extLst>
          </p:cNvPr>
          <p:cNvSpPr/>
          <p:nvPr/>
        </p:nvSpPr>
        <p:spPr>
          <a:xfrm>
            <a:off x="4706596" y="3374090"/>
            <a:ext cx="2772382" cy="843063"/>
          </a:xfrm>
          <a:prstGeom prst="round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Rektangel: avrundede hjørner 6">
            <a:extLst>
              <a:ext uri="{FF2B5EF4-FFF2-40B4-BE49-F238E27FC236}">
                <a16:creationId xmlns:a16="http://schemas.microsoft.com/office/drawing/2014/main" id="{6C46FD46-C7B8-4365-7E0D-27B7920420F8}"/>
              </a:ext>
            </a:extLst>
          </p:cNvPr>
          <p:cNvSpPr/>
          <p:nvPr/>
        </p:nvSpPr>
        <p:spPr>
          <a:xfrm>
            <a:off x="1442936" y="3388468"/>
            <a:ext cx="2772382" cy="843063"/>
          </a:xfrm>
          <a:prstGeom prst="round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Tittel 1">
            <a:extLst>
              <a:ext uri="{FF2B5EF4-FFF2-40B4-BE49-F238E27FC236}">
                <a16:creationId xmlns:a16="http://schemas.microsoft.com/office/drawing/2014/main" id="{C670B410-F6CB-9EDC-4888-2B353DE606F7}"/>
              </a:ext>
            </a:extLst>
          </p:cNvPr>
          <p:cNvSpPr>
            <a:spLocks noGrp="1"/>
          </p:cNvSpPr>
          <p:nvPr>
            <p:ph type="title"/>
          </p:nvPr>
        </p:nvSpPr>
        <p:spPr/>
        <p:txBody>
          <a:bodyPr/>
          <a:lstStyle/>
          <a:p>
            <a:r>
              <a:rPr lang="nb-NO"/>
              <a:t>Risiko og </a:t>
            </a:r>
            <a:r>
              <a:rPr lang="nb-NO" err="1"/>
              <a:t>resiliens</a:t>
            </a:r>
            <a:endParaRPr lang="nb-NO"/>
          </a:p>
        </p:txBody>
      </p:sp>
      <p:sp>
        <p:nvSpPr>
          <p:cNvPr id="3" name="Plassholder for innhold 2">
            <a:extLst>
              <a:ext uri="{FF2B5EF4-FFF2-40B4-BE49-F238E27FC236}">
                <a16:creationId xmlns:a16="http://schemas.microsoft.com/office/drawing/2014/main" id="{7F1C723E-3B06-59F0-573B-36B08EAC28FB}"/>
              </a:ext>
            </a:extLst>
          </p:cNvPr>
          <p:cNvSpPr>
            <a:spLocks noGrp="1"/>
          </p:cNvSpPr>
          <p:nvPr>
            <p:ph idx="1"/>
          </p:nvPr>
        </p:nvSpPr>
        <p:spPr/>
        <p:txBody>
          <a:bodyPr vert="horz" lIns="91440" tIns="45720" rIns="91440" bIns="45720" rtlCol="0" anchor="t">
            <a:normAutofit lnSpcReduction="10000"/>
          </a:bodyPr>
          <a:lstStyle/>
          <a:p>
            <a:r>
              <a:rPr lang="nb-NO"/>
              <a:t>Barna til foreldrene jeg møter har sannsynligvis behov som ikke blir møtt</a:t>
            </a:r>
          </a:p>
          <a:p>
            <a:r>
              <a:rPr lang="nb-NO"/>
              <a:t>Barna står i risiko for å utvikle fysiske, kognitive, emosjonelle og relasjonelle vansker</a:t>
            </a:r>
          </a:p>
          <a:p>
            <a:pPr marL="0" indent="0">
              <a:buNone/>
            </a:pPr>
            <a:endParaRPr lang="nb-NO"/>
          </a:p>
          <a:p>
            <a:pPr marL="0" indent="0">
              <a:buNone/>
            </a:pPr>
            <a:endParaRPr lang="nb-NO"/>
          </a:p>
          <a:p>
            <a:pPr marL="0" indent="0">
              <a:buNone/>
            </a:pPr>
            <a:endParaRPr lang="nb-NO"/>
          </a:p>
          <a:p>
            <a:r>
              <a:rPr lang="nb-NO"/>
              <a:t>Beskyttelsesfaktorer som bidrar til </a:t>
            </a:r>
            <a:r>
              <a:rPr lang="nb-NO" err="1"/>
              <a:t>resiliens</a:t>
            </a:r>
            <a:endParaRPr lang="nb-NO"/>
          </a:p>
          <a:p>
            <a:pPr marL="474980" lvl="1">
              <a:buFont typeface="Courier New" panose="020B0604020202020204" pitchFamily="34" charset="0"/>
              <a:buChar char="o"/>
            </a:pPr>
            <a:r>
              <a:rPr lang="nb-NO"/>
              <a:t>Hos barnet</a:t>
            </a:r>
          </a:p>
          <a:p>
            <a:pPr marL="474980" lvl="1">
              <a:buFont typeface="Courier New" panose="020B0604020202020204" pitchFamily="34" charset="0"/>
              <a:buChar char="o"/>
            </a:pPr>
            <a:r>
              <a:rPr lang="nb-NO"/>
              <a:t>I familien</a:t>
            </a:r>
          </a:p>
          <a:p>
            <a:pPr marL="474980" lvl="1">
              <a:buFont typeface="Courier New" panose="020B0604020202020204" pitchFamily="34" charset="0"/>
              <a:buChar char="o"/>
            </a:pPr>
            <a:r>
              <a:rPr lang="nb-NO"/>
              <a:t>I nettverket</a:t>
            </a:r>
          </a:p>
          <a:p>
            <a:pPr marL="474980" lvl="1">
              <a:buFont typeface="Courier New" panose="020B0604020202020204" pitchFamily="34" charset="0"/>
              <a:buChar char="o"/>
            </a:pPr>
            <a:endParaRPr lang="nb-NO"/>
          </a:p>
          <a:p>
            <a:pPr marL="474980" lvl="1">
              <a:buFont typeface="Courier New" panose="020B0604020202020204" pitchFamily="34" charset="0"/>
              <a:buChar char="o"/>
            </a:pPr>
            <a:endParaRPr lang="nb-NO"/>
          </a:p>
        </p:txBody>
      </p:sp>
      <p:sp>
        <p:nvSpPr>
          <p:cNvPr id="4" name="TekstSylinder 3">
            <a:extLst>
              <a:ext uri="{FF2B5EF4-FFF2-40B4-BE49-F238E27FC236}">
                <a16:creationId xmlns:a16="http://schemas.microsoft.com/office/drawing/2014/main" id="{3ACC7A37-FEDB-65F0-2232-8E186B1060D1}"/>
              </a:ext>
            </a:extLst>
          </p:cNvPr>
          <p:cNvSpPr txBox="1"/>
          <p:nvPr/>
        </p:nvSpPr>
        <p:spPr>
          <a:xfrm>
            <a:off x="1621276" y="3469531"/>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Psykisk lidelse</a:t>
            </a:r>
          </a:p>
        </p:txBody>
      </p:sp>
      <p:sp>
        <p:nvSpPr>
          <p:cNvPr id="5" name="TekstSylinder 4">
            <a:extLst>
              <a:ext uri="{FF2B5EF4-FFF2-40B4-BE49-F238E27FC236}">
                <a16:creationId xmlns:a16="http://schemas.microsoft.com/office/drawing/2014/main" id="{7D0F2130-C51A-4B57-6A2D-87B7C031441B}"/>
              </a:ext>
            </a:extLst>
          </p:cNvPr>
          <p:cNvSpPr txBox="1"/>
          <p:nvPr/>
        </p:nvSpPr>
        <p:spPr>
          <a:xfrm>
            <a:off x="4845781" y="3473202"/>
            <a:ext cx="27432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nb-NO"/>
              <a:t>Kvalitet på omsorgsutøvelse</a:t>
            </a:r>
          </a:p>
        </p:txBody>
      </p:sp>
      <p:sp>
        <p:nvSpPr>
          <p:cNvPr id="6" name="TekstSylinder 5">
            <a:extLst>
              <a:ext uri="{FF2B5EF4-FFF2-40B4-BE49-F238E27FC236}">
                <a16:creationId xmlns:a16="http://schemas.microsoft.com/office/drawing/2014/main" id="{D9F65B11-142F-9016-844D-AC4A0768BDE3}"/>
              </a:ext>
            </a:extLst>
          </p:cNvPr>
          <p:cNvSpPr txBox="1"/>
          <p:nvPr/>
        </p:nvSpPr>
        <p:spPr>
          <a:xfrm>
            <a:off x="8153185" y="3466166"/>
            <a:ext cx="27432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Barnets livskvalitet og utvikling</a:t>
            </a:r>
          </a:p>
        </p:txBody>
      </p:sp>
      <p:sp>
        <p:nvSpPr>
          <p:cNvPr id="10" name="Pil: høyre 9">
            <a:extLst>
              <a:ext uri="{FF2B5EF4-FFF2-40B4-BE49-F238E27FC236}">
                <a16:creationId xmlns:a16="http://schemas.microsoft.com/office/drawing/2014/main" id="{86BE7A15-F154-830F-5902-7D62D3E4B7F7}"/>
              </a:ext>
            </a:extLst>
          </p:cNvPr>
          <p:cNvSpPr/>
          <p:nvPr/>
        </p:nvSpPr>
        <p:spPr>
          <a:xfrm>
            <a:off x="4210117" y="3477486"/>
            <a:ext cx="503956" cy="59965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1" name="Pil: høyre 10">
            <a:extLst>
              <a:ext uri="{FF2B5EF4-FFF2-40B4-BE49-F238E27FC236}">
                <a16:creationId xmlns:a16="http://schemas.microsoft.com/office/drawing/2014/main" id="{9326DC66-2DAA-2162-E205-9B433D90373B}"/>
              </a:ext>
            </a:extLst>
          </p:cNvPr>
          <p:cNvSpPr/>
          <p:nvPr/>
        </p:nvSpPr>
        <p:spPr>
          <a:xfrm>
            <a:off x="7488154" y="3463108"/>
            <a:ext cx="503956" cy="59965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TekstSylinder 12">
            <a:extLst>
              <a:ext uri="{FF2B5EF4-FFF2-40B4-BE49-F238E27FC236}">
                <a16:creationId xmlns:a16="http://schemas.microsoft.com/office/drawing/2014/main" id="{EFE5D6CB-4441-529D-6F7E-E690C585C3A2}"/>
              </a:ext>
            </a:extLst>
          </p:cNvPr>
          <p:cNvSpPr txBox="1"/>
          <p:nvPr/>
        </p:nvSpPr>
        <p:spPr>
          <a:xfrm>
            <a:off x="1302363" y="6117565"/>
            <a:ext cx="960119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sz="1200"/>
              <a:t>Kilder: Kvello, Ø. </a:t>
            </a:r>
            <a:r>
              <a:rPr lang="nb-NO" sz="1200" i="1"/>
              <a:t>Barn i risiko – skadelige omsorgssituasjoner.</a:t>
            </a:r>
            <a:r>
              <a:rPr lang="nb-NO" sz="1200"/>
              <a:t> Gyldendal. 2015. Borge, A.I.H. </a:t>
            </a:r>
            <a:r>
              <a:rPr lang="nb-NO" sz="1200" i="1" err="1"/>
              <a:t>Resiliens</a:t>
            </a:r>
            <a:r>
              <a:rPr lang="nb-NO" sz="1200" i="1"/>
              <a:t> – risiko og sunn utvikling. </a:t>
            </a:r>
            <a:r>
              <a:rPr lang="nb-NO" sz="1200"/>
              <a:t>Gyldendal. 2018.</a:t>
            </a:r>
          </a:p>
        </p:txBody>
      </p:sp>
      <p:sp>
        <p:nvSpPr>
          <p:cNvPr id="12" name="Tankeboble: sky 11">
            <a:extLst>
              <a:ext uri="{FF2B5EF4-FFF2-40B4-BE49-F238E27FC236}">
                <a16:creationId xmlns:a16="http://schemas.microsoft.com/office/drawing/2014/main" id="{2C886DAB-3AC5-0AEA-082F-A948B821F5A8}"/>
              </a:ext>
            </a:extLst>
          </p:cNvPr>
          <p:cNvSpPr/>
          <p:nvPr/>
        </p:nvSpPr>
        <p:spPr>
          <a:xfrm>
            <a:off x="8486078" y="1111726"/>
            <a:ext cx="3044283" cy="1150462"/>
          </a:xfrm>
          <a:prstGeom prst="cloud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b-NO"/>
              <a:t>…Hva kan jeg gjøre?</a:t>
            </a:r>
          </a:p>
        </p:txBody>
      </p:sp>
    </p:spTree>
    <p:extLst>
      <p:ext uri="{BB962C8B-B14F-4D97-AF65-F5344CB8AC3E}">
        <p14:creationId xmlns:p14="http://schemas.microsoft.com/office/powerpoint/2010/main" val="2798252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5CEA6D0-BA4F-0503-D98B-6D93AF99EE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150D424-378A-5EAF-BEF3-AB85F9E35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7698" y="952500"/>
            <a:ext cx="9321802" cy="4953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E6B74539-5E7D-4857-90A4-D13CA3844528}"/>
              </a:ext>
            </a:extLst>
          </p:cNvPr>
          <p:cNvSpPr>
            <a:spLocks noGrp="1"/>
          </p:cNvSpPr>
          <p:nvPr>
            <p:ph type="title"/>
          </p:nvPr>
        </p:nvSpPr>
        <p:spPr>
          <a:xfrm>
            <a:off x="5364069" y="1295400"/>
            <a:ext cx="5144387" cy="885992"/>
          </a:xfrm>
        </p:spPr>
        <p:txBody>
          <a:bodyPr>
            <a:normAutofit/>
          </a:bodyPr>
          <a:lstStyle/>
          <a:p>
            <a:r>
              <a:rPr lang="nb-NO"/>
              <a:t>MÅLET vårt</a:t>
            </a:r>
          </a:p>
        </p:txBody>
      </p:sp>
      <p:sp>
        <p:nvSpPr>
          <p:cNvPr id="3" name="Plassholder for innhold 2">
            <a:extLst>
              <a:ext uri="{FF2B5EF4-FFF2-40B4-BE49-F238E27FC236}">
                <a16:creationId xmlns:a16="http://schemas.microsoft.com/office/drawing/2014/main" id="{8C68CB9E-10AB-6F3D-5BAA-34AC7F7FF7A3}"/>
              </a:ext>
            </a:extLst>
          </p:cNvPr>
          <p:cNvSpPr>
            <a:spLocks noGrp="1"/>
          </p:cNvSpPr>
          <p:nvPr>
            <p:ph idx="1"/>
          </p:nvPr>
        </p:nvSpPr>
        <p:spPr>
          <a:xfrm>
            <a:off x="5364070" y="2193884"/>
            <a:ext cx="5144387" cy="3631183"/>
          </a:xfrm>
        </p:spPr>
        <p:txBody>
          <a:bodyPr vert="horz" lIns="91440" tIns="45720" rIns="91440" bIns="45720" rtlCol="0" anchor="t">
            <a:normAutofit/>
          </a:bodyPr>
          <a:lstStyle/>
          <a:p>
            <a:r>
              <a:rPr lang="nb-NO" sz="1700"/>
              <a:t>Forebygge og avhjelpe vansker hos disse barna</a:t>
            </a:r>
          </a:p>
          <a:p>
            <a:r>
              <a:rPr lang="nb-NO" sz="1700"/>
              <a:t>Godt tverretatlig samarbeid er avgjørende</a:t>
            </a:r>
          </a:p>
          <a:p>
            <a:r>
              <a:rPr lang="nb-NO" sz="1700"/>
              <a:t>Summeoppgaver:</a:t>
            </a:r>
          </a:p>
          <a:p>
            <a:pPr marL="474980" lvl="1"/>
            <a:r>
              <a:rPr lang="nb-NO" sz="1700" b="1"/>
              <a:t>Hvordan merker barna det når samarbeidet på tvers av instanser ikke fungerer?</a:t>
            </a:r>
          </a:p>
          <a:p>
            <a:pPr marL="474980" lvl="1"/>
            <a:r>
              <a:rPr lang="nb-NO" sz="1700" b="1"/>
              <a:t>Er det noe jeg er god på i samarbeid med andre?</a:t>
            </a:r>
          </a:p>
          <a:p>
            <a:pPr marL="474980" lvl="1"/>
            <a:r>
              <a:rPr lang="nb-NO" sz="1700" b="1"/>
              <a:t>Er det noe jeg kan gjøre annerledes for å bedre samarbeidet?</a:t>
            </a:r>
          </a:p>
        </p:txBody>
      </p:sp>
    </p:spTree>
    <p:extLst>
      <p:ext uri="{BB962C8B-B14F-4D97-AF65-F5344CB8AC3E}">
        <p14:creationId xmlns:p14="http://schemas.microsoft.com/office/powerpoint/2010/main" val="2981383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4654246F-8623-7F3F-7EFA-15A14DAF0D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AC83E85E-5FB3-15D7-7769-8805DEFECD5E}"/>
              </a:ext>
            </a:extLst>
          </p:cNvPr>
          <p:cNvSpPr>
            <a:spLocks noGrp="1"/>
          </p:cNvSpPr>
          <p:nvPr>
            <p:ph type="title"/>
          </p:nvPr>
        </p:nvSpPr>
        <p:spPr>
          <a:xfrm>
            <a:off x="930254" y="610363"/>
            <a:ext cx="4344237" cy="1174880"/>
          </a:xfrm>
        </p:spPr>
        <p:txBody>
          <a:bodyPr>
            <a:normAutofit/>
          </a:bodyPr>
          <a:lstStyle/>
          <a:p>
            <a:r>
              <a:rPr lang="nb-NO"/>
              <a:t>case</a:t>
            </a:r>
          </a:p>
        </p:txBody>
      </p:sp>
      <p:sp>
        <p:nvSpPr>
          <p:cNvPr id="3" name="Plassholder for innhold 2">
            <a:extLst>
              <a:ext uri="{FF2B5EF4-FFF2-40B4-BE49-F238E27FC236}">
                <a16:creationId xmlns:a16="http://schemas.microsoft.com/office/drawing/2014/main" id="{BFF47488-F1BA-0108-3E38-D16AA51C3DE8}"/>
              </a:ext>
            </a:extLst>
          </p:cNvPr>
          <p:cNvSpPr>
            <a:spLocks noGrp="1"/>
          </p:cNvSpPr>
          <p:nvPr>
            <p:ph idx="1"/>
          </p:nvPr>
        </p:nvSpPr>
        <p:spPr>
          <a:xfrm>
            <a:off x="952500" y="1896533"/>
            <a:ext cx="4646789" cy="4008967"/>
          </a:xfrm>
        </p:spPr>
        <p:txBody>
          <a:bodyPr vert="horz" lIns="91440" tIns="45720" rIns="91440" bIns="45720" rtlCol="0">
            <a:noAutofit/>
          </a:bodyPr>
          <a:lstStyle/>
          <a:p>
            <a:pPr>
              <a:lnSpc>
                <a:spcPct val="110000"/>
              </a:lnSpc>
            </a:pPr>
            <a:r>
              <a:rPr lang="nb-NO"/>
              <a:t>DPS tok kontakt (!) fordi far har fått diagnosen bipolar lidelse 1</a:t>
            </a:r>
          </a:p>
          <a:p>
            <a:pPr>
              <a:lnSpc>
                <a:spcPct val="110000"/>
              </a:lnSpc>
            </a:pPr>
            <a:r>
              <a:rPr lang="nb-NO"/>
              <a:t>Far har samboer og de har 3 barn sammen på 10, 14 og 19</a:t>
            </a:r>
          </a:p>
          <a:p>
            <a:pPr>
              <a:lnSpc>
                <a:spcPct val="110000"/>
              </a:lnSpc>
            </a:pPr>
            <a:r>
              <a:rPr lang="nb-NO" b="1"/>
              <a:t>Foreldrenes bestilling</a:t>
            </a:r>
            <a:r>
              <a:rPr lang="nb-NO"/>
              <a:t> er at vi skal hjelpe barna med barnas problemer:</a:t>
            </a:r>
          </a:p>
          <a:p>
            <a:pPr>
              <a:lnSpc>
                <a:spcPct val="110000"/>
              </a:lnSpc>
            </a:pPr>
            <a:r>
              <a:rPr lang="nb-NO"/>
              <a:t>10-åringen har en del atferdsproblemer (sinneutbrudd og utagering)</a:t>
            </a:r>
          </a:p>
          <a:p>
            <a:pPr>
              <a:lnSpc>
                <a:spcPct val="110000"/>
              </a:lnSpc>
            </a:pPr>
            <a:r>
              <a:rPr lang="nb-NO"/>
              <a:t>19-åringen har depressive tendenser</a:t>
            </a:r>
          </a:p>
        </p:txBody>
      </p:sp>
      <p:sp>
        <p:nvSpPr>
          <p:cNvPr id="18" name="Rectangle 17">
            <a:extLst>
              <a:ext uri="{FF2B5EF4-FFF2-40B4-BE49-F238E27FC236}">
                <a16:creationId xmlns:a16="http://schemas.microsoft.com/office/drawing/2014/main" id="{FAC4BDE1-4D40-5601-7947-DB5EFE31DA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7918" y="953965"/>
            <a:ext cx="4281582" cy="495153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46339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23FB3B-24E7-5304-70D8-3CA402902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Hvite piler som går til det røde målet">
            <a:extLst>
              <a:ext uri="{FF2B5EF4-FFF2-40B4-BE49-F238E27FC236}">
                <a16:creationId xmlns:a16="http://schemas.microsoft.com/office/drawing/2014/main" id="{0E340DA5-2CBC-75CC-D2B8-65D0036F612E}"/>
              </a:ext>
            </a:extLst>
          </p:cNvPr>
          <p:cNvPicPr>
            <a:picLocks noChangeAspect="1"/>
          </p:cNvPicPr>
          <p:nvPr/>
        </p:nvPicPr>
        <p:blipFill>
          <a:blip r:embed="rId2">
            <a:alphaModFix/>
          </a:blip>
          <a:srcRect r="-3" b="15538"/>
          <a:stretch/>
        </p:blipFill>
        <p:spPr>
          <a:xfrm>
            <a:off x="-149" y="5005"/>
            <a:ext cx="12192149" cy="6863291"/>
          </a:xfrm>
          <a:prstGeom prst="rect">
            <a:avLst/>
          </a:prstGeom>
        </p:spPr>
      </p:pic>
      <p:sp>
        <p:nvSpPr>
          <p:cNvPr id="11" name="Rectangle 10">
            <a:extLst>
              <a:ext uri="{FF2B5EF4-FFF2-40B4-BE49-F238E27FC236}">
                <a16:creationId xmlns:a16="http://schemas.microsoft.com/office/drawing/2014/main" id="{765E06A5-89B1-CB13-4A3D-5EEDA36AB2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331611" y="-1331760"/>
            <a:ext cx="6857999" cy="9521520"/>
          </a:xfrm>
          <a:prstGeom prst="rect">
            <a:avLst/>
          </a:prstGeom>
          <a:gradFill flip="none" rotWithShape="1">
            <a:gsLst>
              <a:gs pos="0">
                <a:srgbClr val="000000">
                  <a:alpha val="56000"/>
                </a:srgbClr>
              </a:gs>
              <a:gs pos="100000">
                <a:srgbClr val="000000">
                  <a:alpha val="0"/>
                </a:srgbClr>
              </a:gs>
              <a:gs pos="60000">
                <a:srgbClr val="000000">
                  <a:alpha val="28000"/>
                </a:srgb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tel 1">
            <a:extLst>
              <a:ext uri="{FF2B5EF4-FFF2-40B4-BE49-F238E27FC236}">
                <a16:creationId xmlns:a16="http://schemas.microsoft.com/office/drawing/2014/main" id="{9E79276C-95E9-1432-9080-DC1EA7C0FE1D}"/>
              </a:ext>
            </a:extLst>
          </p:cNvPr>
          <p:cNvSpPr>
            <a:spLocks noGrp="1"/>
          </p:cNvSpPr>
          <p:nvPr>
            <p:ph type="title"/>
          </p:nvPr>
        </p:nvSpPr>
        <p:spPr>
          <a:xfrm>
            <a:off x="776882" y="1750219"/>
            <a:ext cx="4838106" cy="1932461"/>
          </a:xfrm>
          <a:noFill/>
        </p:spPr>
        <p:txBody>
          <a:bodyPr vert="horz" lIns="91440" tIns="45720" rIns="91440" bIns="45720" rtlCol="0" anchor="b">
            <a:normAutofit/>
          </a:bodyPr>
          <a:lstStyle/>
          <a:p>
            <a:r>
              <a:rPr lang="en-US" sz="3200" spc="530">
                <a:solidFill>
                  <a:srgbClr val="FFFFFF"/>
                </a:solidFill>
              </a:rPr>
              <a:t>Systemisk fokus</a:t>
            </a:r>
          </a:p>
        </p:txBody>
      </p:sp>
      <p:sp>
        <p:nvSpPr>
          <p:cNvPr id="3" name="Plassholder for innhold 2">
            <a:extLst>
              <a:ext uri="{FF2B5EF4-FFF2-40B4-BE49-F238E27FC236}">
                <a16:creationId xmlns:a16="http://schemas.microsoft.com/office/drawing/2014/main" id="{65211855-6C54-4A09-1C94-8EC8B962512E}"/>
              </a:ext>
            </a:extLst>
          </p:cNvPr>
          <p:cNvSpPr>
            <a:spLocks noGrp="1"/>
          </p:cNvSpPr>
          <p:nvPr>
            <p:ph idx="1"/>
          </p:nvPr>
        </p:nvSpPr>
        <p:spPr>
          <a:xfrm>
            <a:off x="776882" y="3682682"/>
            <a:ext cx="4326866" cy="753372"/>
          </a:xfrm>
          <a:noFill/>
        </p:spPr>
        <p:txBody>
          <a:bodyPr vert="horz" lIns="91440" tIns="45720" rIns="91440" bIns="45720" rtlCol="0" anchor="t">
            <a:normAutofit/>
          </a:bodyPr>
          <a:lstStyle/>
          <a:p>
            <a:pPr marL="0" indent="0">
              <a:buNone/>
            </a:pPr>
            <a:r>
              <a:rPr lang="en-US" err="1">
                <a:solidFill>
                  <a:srgbClr val="FFFFFF"/>
                </a:solidFill>
              </a:rPr>
              <a:t>Sirkulær</a:t>
            </a:r>
            <a:r>
              <a:rPr lang="en-US">
                <a:solidFill>
                  <a:srgbClr val="FFFFFF"/>
                </a:solidFill>
              </a:rPr>
              <a:t> </a:t>
            </a:r>
            <a:r>
              <a:rPr lang="en-US" err="1">
                <a:solidFill>
                  <a:srgbClr val="FFFFFF"/>
                </a:solidFill>
              </a:rPr>
              <a:t>forståelse</a:t>
            </a:r>
            <a:r>
              <a:rPr lang="en-US">
                <a:solidFill>
                  <a:srgbClr val="FFFFFF"/>
                </a:solidFill>
              </a:rPr>
              <a:t> av </a:t>
            </a:r>
            <a:r>
              <a:rPr lang="en-US" err="1">
                <a:solidFill>
                  <a:srgbClr val="FFFFFF"/>
                </a:solidFill>
              </a:rPr>
              <a:t>problemer</a:t>
            </a:r>
            <a:r>
              <a:rPr lang="en-US">
                <a:solidFill>
                  <a:srgbClr val="FFFFFF"/>
                </a:solidFill>
              </a:rPr>
              <a:t> og </a:t>
            </a:r>
            <a:r>
              <a:rPr lang="en-US" err="1">
                <a:solidFill>
                  <a:srgbClr val="FFFFFF"/>
                </a:solidFill>
              </a:rPr>
              <a:t>løsninger</a:t>
            </a:r>
            <a:r>
              <a:rPr lang="en-US">
                <a:solidFill>
                  <a:srgbClr val="FFFFFF"/>
                </a:solidFill>
              </a:rPr>
              <a:t> vs. </a:t>
            </a:r>
            <a:r>
              <a:rPr lang="en-US" err="1">
                <a:solidFill>
                  <a:srgbClr val="FFFFFF"/>
                </a:solidFill>
              </a:rPr>
              <a:t>lineær</a:t>
            </a:r>
            <a:r>
              <a:rPr lang="en-US">
                <a:solidFill>
                  <a:srgbClr val="FFFFFF"/>
                </a:solidFill>
              </a:rPr>
              <a:t> </a:t>
            </a:r>
            <a:r>
              <a:rPr lang="en-US" err="1">
                <a:solidFill>
                  <a:srgbClr val="FFFFFF"/>
                </a:solidFill>
              </a:rPr>
              <a:t>forståelse</a:t>
            </a:r>
            <a:endParaRPr lang="en-US">
              <a:solidFill>
                <a:srgbClr val="FFFFFF"/>
              </a:solidFill>
            </a:endParaRPr>
          </a:p>
        </p:txBody>
      </p:sp>
      <p:sp>
        <p:nvSpPr>
          <p:cNvPr id="13" name="Freeform: Shape 12">
            <a:extLst>
              <a:ext uri="{FF2B5EF4-FFF2-40B4-BE49-F238E27FC236}">
                <a16:creationId xmlns:a16="http://schemas.microsoft.com/office/drawing/2014/main" id="{4711BF64-C99B-2F90-ADA1-0C08F9BE83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952500" y="952500"/>
            <a:ext cx="10287000" cy="4953000"/>
          </a:xfrm>
          <a:custGeom>
            <a:avLst/>
            <a:gdLst>
              <a:gd name="connsiteX0" fmla="*/ 0 w 9985794"/>
              <a:gd name="connsiteY0" fmla="*/ 0 h 4920343"/>
              <a:gd name="connsiteX1" fmla="*/ 9985794 w 9985794"/>
              <a:gd name="connsiteY1" fmla="*/ 0 h 4920343"/>
              <a:gd name="connsiteX2" fmla="*/ 9985794 w 9985794"/>
              <a:gd name="connsiteY2" fmla="*/ 4920343 h 4920343"/>
              <a:gd name="connsiteX3" fmla="*/ 0 w 9985794"/>
              <a:gd name="connsiteY3" fmla="*/ 4920343 h 4920343"/>
              <a:gd name="connsiteX4" fmla="*/ 0 w 9985794"/>
              <a:gd name="connsiteY4" fmla="*/ 4119525 h 4920343"/>
              <a:gd name="connsiteX5" fmla="*/ 4905554 w 9985794"/>
              <a:gd name="connsiteY5" fmla="*/ 4119525 h 4920343"/>
              <a:gd name="connsiteX6" fmla="*/ 4905554 w 9985794"/>
              <a:gd name="connsiteY6" fmla="*/ 1451087 h 4920343"/>
              <a:gd name="connsiteX7" fmla="*/ 0 w 9985794"/>
              <a:gd name="connsiteY7" fmla="*/ 1451087 h 4920343"/>
              <a:gd name="connsiteX0" fmla="*/ 4905554 w 9985794"/>
              <a:gd name="connsiteY0" fmla="*/ 4119525 h 4920343"/>
              <a:gd name="connsiteX1" fmla="*/ 4905554 w 9985794"/>
              <a:gd name="connsiteY1" fmla="*/ 1451087 h 4920343"/>
              <a:gd name="connsiteX2" fmla="*/ 0 w 9985794"/>
              <a:gd name="connsiteY2" fmla="*/ 1451087 h 4920343"/>
              <a:gd name="connsiteX3" fmla="*/ 0 w 9985794"/>
              <a:gd name="connsiteY3" fmla="*/ 0 h 4920343"/>
              <a:gd name="connsiteX4" fmla="*/ 9985794 w 9985794"/>
              <a:gd name="connsiteY4" fmla="*/ 0 h 4920343"/>
              <a:gd name="connsiteX5" fmla="*/ 9985794 w 9985794"/>
              <a:gd name="connsiteY5" fmla="*/ 4920343 h 4920343"/>
              <a:gd name="connsiteX6" fmla="*/ 0 w 9985794"/>
              <a:gd name="connsiteY6" fmla="*/ 4920343 h 4920343"/>
              <a:gd name="connsiteX7" fmla="*/ 0 w 9985794"/>
              <a:gd name="connsiteY7" fmla="*/ 4119525 h 4920343"/>
              <a:gd name="connsiteX8" fmla="*/ 4996994 w 9985794"/>
              <a:gd name="connsiteY8" fmla="*/ 4210965 h 4920343"/>
              <a:gd name="connsiteX0" fmla="*/ 4905554 w 9985794"/>
              <a:gd name="connsiteY0" fmla="*/ 4119525 h 4920343"/>
              <a:gd name="connsiteX1" fmla="*/ 4905554 w 9985794"/>
              <a:gd name="connsiteY1" fmla="*/ 1451087 h 4920343"/>
              <a:gd name="connsiteX2" fmla="*/ 0 w 9985794"/>
              <a:gd name="connsiteY2" fmla="*/ 1451087 h 4920343"/>
              <a:gd name="connsiteX3" fmla="*/ 0 w 9985794"/>
              <a:gd name="connsiteY3" fmla="*/ 0 h 4920343"/>
              <a:gd name="connsiteX4" fmla="*/ 9985794 w 9985794"/>
              <a:gd name="connsiteY4" fmla="*/ 0 h 4920343"/>
              <a:gd name="connsiteX5" fmla="*/ 9985794 w 9985794"/>
              <a:gd name="connsiteY5" fmla="*/ 4920343 h 4920343"/>
              <a:gd name="connsiteX6" fmla="*/ 0 w 9985794"/>
              <a:gd name="connsiteY6" fmla="*/ 4920343 h 4920343"/>
              <a:gd name="connsiteX7" fmla="*/ 0 w 9985794"/>
              <a:gd name="connsiteY7" fmla="*/ 4119525 h 4920343"/>
              <a:gd name="connsiteX0" fmla="*/ 4905554 w 9985794"/>
              <a:gd name="connsiteY0" fmla="*/ 1451087 h 4920343"/>
              <a:gd name="connsiteX1" fmla="*/ 0 w 9985794"/>
              <a:gd name="connsiteY1" fmla="*/ 1451087 h 4920343"/>
              <a:gd name="connsiteX2" fmla="*/ 0 w 9985794"/>
              <a:gd name="connsiteY2" fmla="*/ 0 h 4920343"/>
              <a:gd name="connsiteX3" fmla="*/ 9985794 w 9985794"/>
              <a:gd name="connsiteY3" fmla="*/ 0 h 4920343"/>
              <a:gd name="connsiteX4" fmla="*/ 9985794 w 9985794"/>
              <a:gd name="connsiteY4" fmla="*/ 4920343 h 4920343"/>
              <a:gd name="connsiteX5" fmla="*/ 0 w 9985794"/>
              <a:gd name="connsiteY5" fmla="*/ 4920343 h 4920343"/>
              <a:gd name="connsiteX6" fmla="*/ 0 w 9985794"/>
              <a:gd name="connsiteY6" fmla="*/ 4119525 h 4920343"/>
              <a:gd name="connsiteX0" fmla="*/ 0 w 9985794"/>
              <a:gd name="connsiteY0" fmla="*/ 1451087 h 4920343"/>
              <a:gd name="connsiteX1" fmla="*/ 0 w 9985794"/>
              <a:gd name="connsiteY1" fmla="*/ 0 h 4920343"/>
              <a:gd name="connsiteX2" fmla="*/ 9985794 w 9985794"/>
              <a:gd name="connsiteY2" fmla="*/ 0 h 4920343"/>
              <a:gd name="connsiteX3" fmla="*/ 9985794 w 9985794"/>
              <a:gd name="connsiteY3" fmla="*/ 4920343 h 4920343"/>
              <a:gd name="connsiteX4" fmla="*/ 0 w 9985794"/>
              <a:gd name="connsiteY4" fmla="*/ 4920343 h 4920343"/>
              <a:gd name="connsiteX5" fmla="*/ 0 w 9985794"/>
              <a:gd name="connsiteY5" fmla="*/ 4119525 h 492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85794" h="4920343">
                <a:moveTo>
                  <a:pt x="0" y="1451087"/>
                </a:moveTo>
                <a:lnTo>
                  <a:pt x="0" y="0"/>
                </a:lnTo>
                <a:lnTo>
                  <a:pt x="9985794" y="0"/>
                </a:lnTo>
                <a:lnTo>
                  <a:pt x="9985794" y="4920343"/>
                </a:lnTo>
                <a:lnTo>
                  <a:pt x="0" y="4920343"/>
                </a:lnTo>
                <a:lnTo>
                  <a:pt x="0" y="4119525"/>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075359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5E3293D-5865-77BC-44F1-5F6C8965276D}"/>
              </a:ext>
            </a:extLst>
          </p:cNvPr>
          <p:cNvSpPr>
            <a:spLocks noGrp="1"/>
          </p:cNvSpPr>
          <p:nvPr>
            <p:ph type="title"/>
          </p:nvPr>
        </p:nvSpPr>
        <p:spPr>
          <a:xfrm>
            <a:off x="1295400" y="770392"/>
            <a:ext cx="9601200" cy="1309687"/>
          </a:xfrm>
        </p:spPr>
        <p:txBody>
          <a:bodyPr/>
          <a:lstStyle/>
          <a:p>
            <a:r>
              <a:rPr lang="nb-NO"/>
              <a:t>Lineær forståelse</a:t>
            </a:r>
          </a:p>
        </p:txBody>
      </p:sp>
      <p:sp>
        <p:nvSpPr>
          <p:cNvPr id="5" name="Pil: høyre 4">
            <a:extLst>
              <a:ext uri="{FF2B5EF4-FFF2-40B4-BE49-F238E27FC236}">
                <a16:creationId xmlns:a16="http://schemas.microsoft.com/office/drawing/2014/main" id="{6F4C605E-88DF-FA1E-17F8-EDE880467AB2}"/>
              </a:ext>
            </a:extLst>
          </p:cNvPr>
          <p:cNvSpPr/>
          <p:nvPr/>
        </p:nvSpPr>
        <p:spPr>
          <a:xfrm>
            <a:off x="2914951" y="3323167"/>
            <a:ext cx="6384979" cy="448344"/>
          </a:xfrm>
          <a:prstGeom prst="rightArrow">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0" name="TekstSylinder 9">
            <a:extLst>
              <a:ext uri="{FF2B5EF4-FFF2-40B4-BE49-F238E27FC236}">
                <a16:creationId xmlns:a16="http://schemas.microsoft.com/office/drawing/2014/main" id="{B00BAA10-C7DE-ACE1-575C-C9F764B67C7D}"/>
              </a:ext>
            </a:extLst>
          </p:cNvPr>
          <p:cNvSpPr txBox="1"/>
          <p:nvPr/>
        </p:nvSpPr>
        <p:spPr>
          <a:xfrm>
            <a:off x="967619" y="3368523"/>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Jenta har ADHD</a:t>
            </a:r>
          </a:p>
        </p:txBody>
      </p:sp>
      <p:sp>
        <p:nvSpPr>
          <p:cNvPr id="11" name="TekstSylinder 10">
            <a:extLst>
              <a:ext uri="{FF2B5EF4-FFF2-40B4-BE49-F238E27FC236}">
                <a16:creationId xmlns:a16="http://schemas.microsoft.com/office/drawing/2014/main" id="{AD69EEAE-1EDD-1B8D-AE54-53CD5BBA73C1}"/>
              </a:ext>
            </a:extLst>
          </p:cNvPr>
          <p:cNvSpPr txBox="1"/>
          <p:nvPr/>
        </p:nvSpPr>
        <p:spPr>
          <a:xfrm>
            <a:off x="9449403" y="3368522"/>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Jenta utagerer</a:t>
            </a:r>
          </a:p>
        </p:txBody>
      </p:sp>
    </p:spTree>
    <p:extLst>
      <p:ext uri="{BB962C8B-B14F-4D97-AF65-F5344CB8AC3E}">
        <p14:creationId xmlns:p14="http://schemas.microsoft.com/office/powerpoint/2010/main" val="742477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5E3293D-5865-77BC-44F1-5F6C8965276D}"/>
              </a:ext>
            </a:extLst>
          </p:cNvPr>
          <p:cNvSpPr>
            <a:spLocks noGrp="1"/>
          </p:cNvSpPr>
          <p:nvPr>
            <p:ph type="title"/>
          </p:nvPr>
        </p:nvSpPr>
        <p:spPr>
          <a:xfrm>
            <a:off x="1295400" y="770392"/>
            <a:ext cx="9601200" cy="1309687"/>
          </a:xfrm>
        </p:spPr>
        <p:txBody>
          <a:bodyPr/>
          <a:lstStyle/>
          <a:p>
            <a:r>
              <a:rPr lang="nb-NO"/>
              <a:t>Lineær forståelse</a:t>
            </a:r>
          </a:p>
        </p:txBody>
      </p:sp>
      <p:sp>
        <p:nvSpPr>
          <p:cNvPr id="5" name="Pil: høyre 4">
            <a:extLst>
              <a:ext uri="{FF2B5EF4-FFF2-40B4-BE49-F238E27FC236}">
                <a16:creationId xmlns:a16="http://schemas.microsoft.com/office/drawing/2014/main" id="{6F4C605E-88DF-FA1E-17F8-EDE880467AB2}"/>
              </a:ext>
            </a:extLst>
          </p:cNvPr>
          <p:cNvSpPr/>
          <p:nvPr/>
        </p:nvSpPr>
        <p:spPr>
          <a:xfrm>
            <a:off x="2914951" y="3323167"/>
            <a:ext cx="6384979" cy="448344"/>
          </a:xfrm>
          <a:prstGeom prst="rightArrow">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0" name="TekstSylinder 9">
            <a:extLst>
              <a:ext uri="{FF2B5EF4-FFF2-40B4-BE49-F238E27FC236}">
                <a16:creationId xmlns:a16="http://schemas.microsoft.com/office/drawing/2014/main" id="{B00BAA10-C7DE-ACE1-575C-C9F764B67C7D}"/>
              </a:ext>
            </a:extLst>
          </p:cNvPr>
          <p:cNvSpPr txBox="1"/>
          <p:nvPr/>
        </p:nvSpPr>
        <p:spPr>
          <a:xfrm>
            <a:off x="967619" y="3368523"/>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Jenta har ADHD</a:t>
            </a:r>
          </a:p>
        </p:txBody>
      </p:sp>
      <p:sp>
        <p:nvSpPr>
          <p:cNvPr id="11" name="TekstSylinder 10">
            <a:extLst>
              <a:ext uri="{FF2B5EF4-FFF2-40B4-BE49-F238E27FC236}">
                <a16:creationId xmlns:a16="http://schemas.microsoft.com/office/drawing/2014/main" id="{AD69EEAE-1EDD-1B8D-AE54-53CD5BBA73C1}"/>
              </a:ext>
            </a:extLst>
          </p:cNvPr>
          <p:cNvSpPr txBox="1"/>
          <p:nvPr/>
        </p:nvSpPr>
        <p:spPr>
          <a:xfrm>
            <a:off x="9449403" y="3368522"/>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Jenta utagerer</a:t>
            </a:r>
          </a:p>
        </p:txBody>
      </p:sp>
      <p:sp>
        <p:nvSpPr>
          <p:cNvPr id="14" name="TekstSylinder 13">
            <a:extLst>
              <a:ext uri="{FF2B5EF4-FFF2-40B4-BE49-F238E27FC236}">
                <a16:creationId xmlns:a16="http://schemas.microsoft.com/office/drawing/2014/main" id="{CA851753-569D-FB0F-6EE6-AF904D201DF0}"/>
              </a:ext>
            </a:extLst>
          </p:cNvPr>
          <p:cNvSpPr txBox="1"/>
          <p:nvPr/>
        </p:nvSpPr>
        <p:spPr>
          <a:xfrm>
            <a:off x="970643" y="3861405"/>
            <a:ext cx="2743199"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b="1">
                <a:solidFill>
                  <a:srgbClr val="7030A0"/>
                </a:solidFill>
              </a:rPr>
              <a:t>Jenta får medisin / individualterapi</a:t>
            </a:r>
          </a:p>
        </p:txBody>
      </p:sp>
      <p:sp>
        <p:nvSpPr>
          <p:cNvPr id="15" name="TekstSylinder 14">
            <a:extLst>
              <a:ext uri="{FF2B5EF4-FFF2-40B4-BE49-F238E27FC236}">
                <a16:creationId xmlns:a16="http://schemas.microsoft.com/office/drawing/2014/main" id="{17654F67-45A4-BCDB-09C7-F07B265ED56D}"/>
              </a:ext>
            </a:extLst>
          </p:cNvPr>
          <p:cNvSpPr txBox="1"/>
          <p:nvPr/>
        </p:nvSpPr>
        <p:spPr>
          <a:xfrm>
            <a:off x="9452427" y="386140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b="1">
                <a:solidFill>
                  <a:srgbClr val="7030A0"/>
                </a:solidFill>
              </a:rPr>
              <a:t>Jenta utagerer mindre</a:t>
            </a:r>
          </a:p>
        </p:txBody>
      </p:sp>
    </p:spTree>
    <p:extLst>
      <p:ext uri="{BB962C8B-B14F-4D97-AF65-F5344CB8AC3E}">
        <p14:creationId xmlns:p14="http://schemas.microsoft.com/office/powerpoint/2010/main" val="892990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l: bøyd nedover 5">
            <a:extLst>
              <a:ext uri="{FF2B5EF4-FFF2-40B4-BE49-F238E27FC236}">
                <a16:creationId xmlns:a16="http://schemas.microsoft.com/office/drawing/2014/main" id="{2D903440-40DE-0229-0764-A73132778E32}"/>
              </a:ext>
            </a:extLst>
          </p:cNvPr>
          <p:cNvSpPr/>
          <p:nvPr/>
        </p:nvSpPr>
        <p:spPr>
          <a:xfrm>
            <a:off x="4451047" y="2564190"/>
            <a:ext cx="2758294" cy="1021805"/>
          </a:xfrm>
          <a:prstGeom prst="curvedDownArrow">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7" name="Pil: bøyd nedover 6">
            <a:extLst>
              <a:ext uri="{FF2B5EF4-FFF2-40B4-BE49-F238E27FC236}">
                <a16:creationId xmlns:a16="http://schemas.microsoft.com/office/drawing/2014/main" id="{F3F9330C-3963-27D3-338B-5420B048932E}"/>
              </a:ext>
            </a:extLst>
          </p:cNvPr>
          <p:cNvSpPr/>
          <p:nvPr/>
        </p:nvSpPr>
        <p:spPr>
          <a:xfrm rot="10800000">
            <a:off x="4342189" y="4042832"/>
            <a:ext cx="2758294" cy="1021805"/>
          </a:xfrm>
          <a:prstGeom prst="curvedDownArrow">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9" name="Tittel 1">
            <a:extLst>
              <a:ext uri="{FF2B5EF4-FFF2-40B4-BE49-F238E27FC236}">
                <a16:creationId xmlns:a16="http://schemas.microsoft.com/office/drawing/2014/main" id="{0EDDCD58-D35C-4837-CF42-7FB1C27E26CD}"/>
              </a:ext>
            </a:extLst>
          </p:cNvPr>
          <p:cNvSpPr txBox="1">
            <a:spLocks/>
          </p:cNvSpPr>
          <p:nvPr/>
        </p:nvSpPr>
        <p:spPr>
          <a:xfrm>
            <a:off x="1295400" y="322979"/>
            <a:ext cx="9601200" cy="1309687"/>
          </a:xfrm>
          <a:prstGeom prst="rect">
            <a:avLst/>
          </a:prstGeom>
        </p:spPr>
        <p:txBody>
          <a:bodyPr vert="horz" lIns="91440" tIns="45720" rIns="91440" bIns="45720" rtlCol="0" anchor="ctr">
            <a:normAutofit/>
          </a:bodyPr>
          <a:lstStyle>
            <a:lvl1pPr algn="l" defTabSz="914400" rtl="0" eaLnBrk="1" latinLnBrk="0" hangingPunct="1">
              <a:lnSpc>
                <a:spcPct val="120000"/>
              </a:lnSpc>
              <a:spcBef>
                <a:spcPct val="0"/>
              </a:spcBef>
              <a:buNone/>
              <a:defRPr sz="2800" kern="1200" cap="all" spc="500" baseline="0">
                <a:solidFill>
                  <a:schemeClr val="tx1"/>
                </a:solidFill>
                <a:latin typeface="+mj-lt"/>
                <a:ea typeface="+mj-ea"/>
                <a:cs typeface="+mj-cs"/>
              </a:defRPr>
            </a:lvl1pPr>
          </a:lstStyle>
          <a:p>
            <a:r>
              <a:rPr lang="nb-NO"/>
              <a:t>Sirkulær </a:t>
            </a:r>
            <a:r>
              <a:rPr lang="nb-NO" err="1"/>
              <a:t>FOrståelse</a:t>
            </a:r>
            <a:endParaRPr lang="nb-NO"/>
          </a:p>
        </p:txBody>
      </p:sp>
      <p:sp>
        <p:nvSpPr>
          <p:cNvPr id="12" name="TekstSylinder 11">
            <a:extLst>
              <a:ext uri="{FF2B5EF4-FFF2-40B4-BE49-F238E27FC236}">
                <a16:creationId xmlns:a16="http://schemas.microsoft.com/office/drawing/2014/main" id="{9080B454-D2C1-3BC5-B09F-59556898C930}"/>
              </a:ext>
            </a:extLst>
          </p:cNvPr>
          <p:cNvSpPr txBox="1"/>
          <p:nvPr/>
        </p:nvSpPr>
        <p:spPr>
          <a:xfrm>
            <a:off x="2763761" y="2379736"/>
            <a:ext cx="200841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Jenta har ADHD</a:t>
            </a:r>
          </a:p>
        </p:txBody>
      </p:sp>
      <p:sp>
        <p:nvSpPr>
          <p:cNvPr id="13" name="TekstSylinder 12">
            <a:extLst>
              <a:ext uri="{FF2B5EF4-FFF2-40B4-BE49-F238E27FC236}">
                <a16:creationId xmlns:a16="http://schemas.microsoft.com/office/drawing/2014/main" id="{F74563A8-2718-17CC-0C1D-A3F7A5FA94BD}"/>
              </a:ext>
            </a:extLst>
          </p:cNvPr>
          <p:cNvSpPr txBox="1"/>
          <p:nvPr/>
        </p:nvSpPr>
        <p:spPr>
          <a:xfrm>
            <a:off x="7381116" y="4829021"/>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Jenta utagerer</a:t>
            </a:r>
          </a:p>
        </p:txBody>
      </p:sp>
    </p:spTree>
    <p:extLst>
      <p:ext uri="{BB962C8B-B14F-4D97-AF65-F5344CB8AC3E}">
        <p14:creationId xmlns:p14="http://schemas.microsoft.com/office/powerpoint/2010/main" val="174775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l: bøyd nedover 5">
            <a:extLst>
              <a:ext uri="{FF2B5EF4-FFF2-40B4-BE49-F238E27FC236}">
                <a16:creationId xmlns:a16="http://schemas.microsoft.com/office/drawing/2014/main" id="{2D903440-40DE-0229-0764-A73132778E32}"/>
              </a:ext>
            </a:extLst>
          </p:cNvPr>
          <p:cNvSpPr/>
          <p:nvPr/>
        </p:nvSpPr>
        <p:spPr>
          <a:xfrm>
            <a:off x="4451047" y="2564190"/>
            <a:ext cx="2758294" cy="1021805"/>
          </a:xfrm>
          <a:prstGeom prst="curvedDownArrow">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7" name="Pil: bøyd nedover 6">
            <a:extLst>
              <a:ext uri="{FF2B5EF4-FFF2-40B4-BE49-F238E27FC236}">
                <a16:creationId xmlns:a16="http://schemas.microsoft.com/office/drawing/2014/main" id="{F3F9330C-3963-27D3-338B-5420B048932E}"/>
              </a:ext>
            </a:extLst>
          </p:cNvPr>
          <p:cNvSpPr/>
          <p:nvPr/>
        </p:nvSpPr>
        <p:spPr>
          <a:xfrm rot="10800000">
            <a:off x="4342189" y="4042832"/>
            <a:ext cx="2758294" cy="1021805"/>
          </a:xfrm>
          <a:prstGeom prst="curvedDownArrow">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9" name="Tittel 1">
            <a:extLst>
              <a:ext uri="{FF2B5EF4-FFF2-40B4-BE49-F238E27FC236}">
                <a16:creationId xmlns:a16="http://schemas.microsoft.com/office/drawing/2014/main" id="{0EDDCD58-D35C-4837-CF42-7FB1C27E26CD}"/>
              </a:ext>
            </a:extLst>
          </p:cNvPr>
          <p:cNvSpPr txBox="1">
            <a:spLocks/>
          </p:cNvSpPr>
          <p:nvPr/>
        </p:nvSpPr>
        <p:spPr>
          <a:xfrm>
            <a:off x="1293586" y="293839"/>
            <a:ext cx="9601200" cy="1309687"/>
          </a:xfrm>
          <a:prstGeom prst="rect">
            <a:avLst/>
          </a:prstGeom>
        </p:spPr>
        <p:txBody>
          <a:bodyPr vert="horz" lIns="91440" tIns="45720" rIns="91440" bIns="45720" rtlCol="0" anchor="ctr">
            <a:normAutofit/>
          </a:bodyPr>
          <a:lstStyle>
            <a:lvl1pPr algn="l" defTabSz="914400" rtl="0" eaLnBrk="1" latinLnBrk="0" hangingPunct="1">
              <a:lnSpc>
                <a:spcPct val="120000"/>
              </a:lnSpc>
              <a:spcBef>
                <a:spcPct val="0"/>
              </a:spcBef>
              <a:buNone/>
              <a:defRPr sz="2800" kern="1200" cap="all" spc="500" baseline="0">
                <a:solidFill>
                  <a:schemeClr val="tx1"/>
                </a:solidFill>
                <a:latin typeface="+mj-lt"/>
                <a:ea typeface="+mj-ea"/>
                <a:cs typeface="+mj-cs"/>
              </a:defRPr>
            </a:lvl1pPr>
          </a:lstStyle>
          <a:p>
            <a:r>
              <a:rPr lang="nb-NO"/>
              <a:t>Sirkulær </a:t>
            </a:r>
            <a:r>
              <a:rPr lang="nb-NO" err="1"/>
              <a:t>FOrståelse</a:t>
            </a:r>
            <a:endParaRPr lang="nb-NO"/>
          </a:p>
        </p:txBody>
      </p:sp>
      <p:sp>
        <p:nvSpPr>
          <p:cNvPr id="12" name="TekstSylinder 11">
            <a:extLst>
              <a:ext uri="{FF2B5EF4-FFF2-40B4-BE49-F238E27FC236}">
                <a16:creationId xmlns:a16="http://schemas.microsoft.com/office/drawing/2014/main" id="{9080B454-D2C1-3BC5-B09F-59556898C930}"/>
              </a:ext>
            </a:extLst>
          </p:cNvPr>
          <p:cNvSpPr txBox="1"/>
          <p:nvPr/>
        </p:nvSpPr>
        <p:spPr>
          <a:xfrm>
            <a:off x="2763761" y="2379736"/>
            <a:ext cx="200841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Jenta har ADHD</a:t>
            </a:r>
          </a:p>
        </p:txBody>
      </p:sp>
      <p:sp>
        <p:nvSpPr>
          <p:cNvPr id="13" name="TekstSylinder 12">
            <a:extLst>
              <a:ext uri="{FF2B5EF4-FFF2-40B4-BE49-F238E27FC236}">
                <a16:creationId xmlns:a16="http://schemas.microsoft.com/office/drawing/2014/main" id="{F74563A8-2718-17CC-0C1D-A3F7A5FA94BD}"/>
              </a:ext>
            </a:extLst>
          </p:cNvPr>
          <p:cNvSpPr txBox="1"/>
          <p:nvPr/>
        </p:nvSpPr>
        <p:spPr>
          <a:xfrm>
            <a:off x="7381116" y="4829021"/>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Jenta utagerer</a:t>
            </a:r>
          </a:p>
        </p:txBody>
      </p:sp>
      <p:sp>
        <p:nvSpPr>
          <p:cNvPr id="16" name="TekstSylinder 15">
            <a:extLst>
              <a:ext uri="{FF2B5EF4-FFF2-40B4-BE49-F238E27FC236}">
                <a16:creationId xmlns:a16="http://schemas.microsoft.com/office/drawing/2014/main" id="{333473AE-0DAC-B139-F4E2-A83716B0C42A}"/>
              </a:ext>
            </a:extLst>
          </p:cNvPr>
          <p:cNvSpPr txBox="1"/>
          <p:nvPr/>
        </p:nvSpPr>
        <p:spPr>
          <a:xfrm>
            <a:off x="7381117" y="2289022"/>
            <a:ext cx="2652484"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Far er uforutsigbar; fraværende, depressiv og  manisk til tider</a:t>
            </a:r>
          </a:p>
        </p:txBody>
      </p:sp>
      <p:sp>
        <p:nvSpPr>
          <p:cNvPr id="17" name="TekstSylinder 16">
            <a:extLst>
              <a:ext uri="{FF2B5EF4-FFF2-40B4-BE49-F238E27FC236}">
                <a16:creationId xmlns:a16="http://schemas.microsoft.com/office/drawing/2014/main" id="{5D37D3A2-4043-88F9-1F92-EF368670C433}"/>
              </a:ext>
            </a:extLst>
          </p:cNvPr>
          <p:cNvSpPr txBox="1"/>
          <p:nvPr/>
        </p:nvSpPr>
        <p:spPr>
          <a:xfrm>
            <a:off x="7381115" y="3613448"/>
            <a:ext cx="369569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Jenta reagerer med å kjenne på vanskelige følelser</a:t>
            </a:r>
          </a:p>
        </p:txBody>
      </p:sp>
      <p:sp>
        <p:nvSpPr>
          <p:cNvPr id="18" name="TekstSylinder 17">
            <a:extLst>
              <a:ext uri="{FF2B5EF4-FFF2-40B4-BE49-F238E27FC236}">
                <a16:creationId xmlns:a16="http://schemas.microsoft.com/office/drawing/2014/main" id="{ED8B60C4-15E3-E1FC-14BF-CD5B4650C45C}"/>
              </a:ext>
            </a:extLst>
          </p:cNvPr>
          <p:cNvSpPr txBox="1"/>
          <p:nvPr/>
        </p:nvSpPr>
        <p:spPr>
          <a:xfrm>
            <a:off x="4641544" y="561823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Mor reagerer med...</a:t>
            </a:r>
          </a:p>
        </p:txBody>
      </p:sp>
      <p:sp>
        <p:nvSpPr>
          <p:cNvPr id="19" name="TekstSylinder 18">
            <a:extLst>
              <a:ext uri="{FF2B5EF4-FFF2-40B4-BE49-F238E27FC236}">
                <a16:creationId xmlns:a16="http://schemas.microsoft.com/office/drawing/2014/main" id="{C8ECE9BB-B541-3411-4719-B9F7AE03F94E}"/>
              </a:ext>
            </a:extLst>
          </p:cNvPr>
          <p:cNvSpPr txBox="1"/>
          <p:nvPr/>
        </p:nvSpPr>
        <p:spPr>
          <a:xfrm>
            <a:off x="2273902" y="4829020"/>
            <a:ext cx="355962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Far reagerer med...</a:t>
            </a:r>
          </a:p>
        </p:txBody>
      </p:sp>
      <p:sp>
        <p:nvSpPr>
          <p:cNvPr id="20" name="TekstSylinder 19">
            <a:extLst>
              <a:ext uri="{FF2B5EF4-FFF2-40B4-BE49-F238E27FC236}">
                <a16:creationId xmlns:a16="http://schemas.microsoft.com/office/drawing/2014/main" id="{EF4BE958-6801-C591-2478-7CE20CC14A32}"/>
              </a:ext>
            </a:extLst>
          </p:cNvPr>
          <p:cNvSpPr txBox="1"/>
          <p:nvPr/>
        </p:nvSpPr>
        <p:spPr>
          <a:xfrm>
            <a:off x="1557258" y="4039805"/>
            <a:ext cx="355962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Søsken reagerer med...</a:t>
            </a:r>
          </a:p>
        </p:txBody>
      </p:sp>
      <p:sp>
        <p:nvSpPr>
          <p:cNvPr id="21" name="TekstSylinder 20">
            <a:extLst>
              <a:ext uri="{FF2B5EF4-FFF2-40B4-BE49-F238E27FC236}">
                <a16:creationId xmlns:a16="http://schemas.microsoft.com/office/drawing/2014/main" id="{AA5C358C-0500-B827-3A7B-8318469C5FD7}"/>
              </a:ext>
            </a:extLst>
          </p:cNvPr>
          <p:cNvSpPr txBox="1"/>
          <p:nvPr/>
        </p:nvSpPr>
        <p:spPr>
          <a:xfrm>
            <a:off x="1865687" y="3205234"/>
            <a:ext cx="257991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Normer i kulturen...</a:t>
            </a:r>
          </a:p>
        </p:txBody>
      </p:sp>
    </p:spTree>
    <p:extLst>
      <p:ext uri="{BB962C8B-B14F-4D97-AF65-F5344CB8AC3E}">
        <p14:creationId xmlns:p14="http://schemas.microsoft.com/office/powerpoint/2010/main" val="4221918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l: bøyd nedover 5">
            <a:extLst>
              <a:ext uri="{FF2B5EF4-FFF2-40B4-BE49-F238E27FC236}">
                <a16:creationId xmlns:a16="http://schemas.microsoft.com/office/drawing/2014/main" id="{2D903440-40DE-0229-0764-A73132778E32}"/>
              </a:ext>
            </a:extLst>
          </p:cNvPr>
          <p:cNvSpPr/>
          <p:nvPr/>
        </p:nvSpPr>
        <p:spPr>
          <a:xfrm>
            <a:off x="4451047" y="2564190"/>
            <a:ext cx="2758294" cy="1021805"/>
          </a:xfrm>
          <a:prstGeom prst="curvedDownArrow">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7" name="Pil: bøyd nedover 6">
            <a:extLst>
              <a:ext uri="{FF2B5EF4-FFF2-40B4-BE49-F238E27FC236}">
                <a16:creationId xmlns:a16="http://schemas.microsoft.com/office/drawing/2014/main" id="{F3F9330C-3963-27D3-338B-5420B048932E}"/>
              </a:ext>
            </a:extLst>
          </p:cNvPr>
          <p:cNvSpPr/>
          <p:nvPr/>
        </p:nvSpPr>
        <p:spPr>
          <a:xfrm rot="10800000">
            <a:off x="4342189" y="4042832"/>
            <a:ext cx="2758294" cy="1021805"/>
          </a:xfrm>
          <a:prstGeom prst="curvedDownArrow">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9" name="Tittel 1">
            <a:extLst>
              <a:ext uri="{FF2B5EF4-FFF2-40B4-BE49-F238E27FC236}">
                <a16:creationId xmlns:a16="http://schemas.microsoft.com/office/drawing/2014/main" id="{0EDDCD58-D35C-4837-CF42-7FB1C27E26CD}"/>
              </a:ext>
            </a:extLst>
          </p:cNvPr>
          <p:cNvSpPr txBox="1">
            <a:spLocks/>
          </p:cNvSpPr>
          <p:nvPr/>
        </p:nvSpPr>
        <p:spPr>
          <a:xfrm>
            <a:off x="1293586" y="293839"/>
            <a:ext cx="9601200" cy="1309687"/>
          </a:xfrm>
          <a:prstGeom prst="rect">
            <a:avLst/>
          </a:prstGeom>
        </p:spPr>
        <p:txBody>
          <a:bodyPr vert="horz" lIns="91440" tIns="45720" rIns="91440" bIns="45720" rtlCol="0" anchor="ctr">
            <a:normAutofit/>
          </a:bodyPr>
          <a:lstStyle>
            <a:lvl1pPr algn="l" defTabSz="914400" rtl="0" eaLnBrk="1" latinLnBrk="0" hangingPunct="1">
              <a:lnSpc>
                <a:spcPct val="120000"/>
              </a:lnSpc>
              <a:spcBef>
                <a:spcPct val="0"/>
              </a:spcBef>
              <a:buNone/>
              <a:defRPr sz="2800" kern="1200" cap="all" spc="500" baseline="0">
                <a:solidFill>
                  <a:schemeClr val="tx1"/>
                </a:solidFill>
                <a:latin typeface="+mj-lt"/>
                <a:ea typeface="+mj-ea"/>
                <a:cs typeface="+mj-cs"/>
              </a:defRPr>
            </a:lvl1pPr>
          </a:lstStyle>
          <a:p>
            <a:r>
              <a:rPr lang="nb-NO"/>
              <a:t>Sirkulær </a:t>
            </a:r>
            <a:r>
              <a:rPr lang="nb-NO" err="1"/>
              <a:t>FOrståelse</a:t>
            </a:r>
            <a:endParaRPr lang="nb-NO"/>
          </a:p>
        </p:txBody>
      </p:sp>
      <p:sp>
        <p:nvSpPr>
          <p:cNvPr id="12" name="TekstSylinder 11">
            <a:extLst>
              <a:ext uri="{FF2B5EF4-FFF2-40B4-BE49-F238E27FC236}">
                <a16:creationId xmlns:a16="http://schemas.microsoft.com/office/drawing/2014/main" id="{9080B454-D2C1-3BC5-B09F-59556898C930}"/>
              </a:ext>
            </a:extLst>
          </p:cNvPr>
          <p:cNvSpPr txBox="1"/>
          <p:nvPr/>
        </p:nvSpPr>
        <p:spPr>
          <a:xfrm>
            <a:off x="2763761" y="2379736"/>
            <a:ext cx="200841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Jenta har ADHD</a:t>
            </a:r>
          </a:p>
        </p:txBody>
      </p:sp>
      <p:sp>
        <p:nvSpPr>
          <p:cNvPr id="13" name="TekstSylinder 12">
            <a:extLst>
              <a:ext uri="{FF2B5EF4-FFF2-40B4-BE49-F238E27FC236}">
                <a16:creationId xmlns:a16="http://schemas.microsoft.com/office/drawing/2014/main" id="{F74563A8-2718-17CC-0C1D-A3F7A5FA94BD}"/>
              </a:ext>
            </a:extLst>
          </p:cNvPr>
          <p:cNvSpPr txBox="1"/>
          <p:nvPr/>
        </p:nvSpPr>
        <p:spPr>
          <a:xfrm>
            <a:off x="7381116" y="4829021"/>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Jenta utagerer</a:t>
            </a:r>
          </a:p>
        </p:txBody>
      </p:sp>
      <p:sp>
        <p:nvSpPr>
          <p:cNvPr id="16" name="TekstSylinder 15">
            <a:extLst>
              <a:ext uri="{FF2B5EF4-FFF2-40B4-BE49-F238E27FC236}">
                <a16:creationId xmlns:a16="http://schemas.microsoft.com/office/drawing/2014/main" id="{333473AE-0DAC-B139-F4E2-A83716B0C42A}"/>
              </a:ext>
            </a:extLst>
          </p:cNvPr>
          <p:cNvSpPr txBox="1"/>
          <p:nvPr/>
        </p:nvSpPr>
        <p:spPr>
          <a:xfrm>
            <a:off x="7381117" y="2289022"/>
            <a:ext cx="2652484"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Far er uforutsigbar; fraværende, depressiv og  manisk til tider</a:t>
            </a:r>
          </a:p>
        </p:txBody>
      </p:sp>
      <p:sp>
        <p:nvSpPr>
          <p:cNvPr id="17" name="TekstSylinder 16">
            <a:extLst>
              <a:ext uri="{FF2B5EF4-FFF2-40B4-BE49-F238E27FC236}">
                <a16:creationId xmlns:a16="http://schemas.microsoft.com/office/drawing/2014/main" id="{5D37D3A2-4043-88F9-1F92-EF368670C433}"/>
              </a:ext>
            </a:extLst>
          </p:cNvPr>
          <p:cNvSpPr txBox="1"/>
          <p:nvPr/>
        </p:nvSpPr>
        <p:spPr>
          <a:xfrm>
            <a:off x="7381115" y="3613448"/>
            <a:ext cx="369569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Jenta reagerer med å kjenne på vanskelige følelser</a:t>
            </a:r>
          </a:p>
        </p:txBody>
      </p:sp>
      <p:sp>
        <p:nvSpPr>
          <p:cNvPr id="18" name="TekstSylinder 17">
            <a:extLst>
              <a:ext uri="{FF2B5EF4-FFF2-40B4-BE49-F238E27FC236}">
                <a16:creationId xmlns:a16="http://schemas.microsoft.com/office/drawing/2014/main" id="{ED8B60C4-15E3-E1FC-14BF-CD5B4650C45C}"/>
              </a:ext>
            </a:extLst>
          </p:cNvPr>
          <p:cNvSpPr txBox="1"/>
          <p:nvPr/>
        </p:nvSpPr>
        <p:spPr>
          <a:xfrm>
            <a:off x="4641544" y="561823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Mor reagerer med...</a:t>
            </a:r>
          </a:p>
        </p:txBody>
      </p:sp>
      <p:sp>
        <p:nvSpPr>
          <p:cNvPr id="19" name="TekstSylinder 18">
            <a:extLst>
              <a:ext uri="{FF2B5EF4-FFF2-40B4-BE49-F238E27FC236}">
                <a16:creationId xmlns:a16="http://schemas.microsoft.com/office/drawing/2014/main" id="{C8ECE9BB-B541-3411-4719-B9F7AE03F94E}"/>
              </a:ext>
            </a:extLst>
          </p:cNvPr>
          <p:cNvSpPr txBox="1"/>
          <p:nvPr/>
        </p:nvSpPr>
        <p:spPr>
          <a:xfrm>
            <a:off x="2273902" y="4829020"/>
            <a:ext cx="355962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Far reagerer med...</a:t>
            </a:r>
          </a:p>
        </p:txBody>
      </p:sp>
      <p:sp>
        <p:nvSpPr>
          <p:cNvPr id="20" name="TekstSylinder 19">
            <a:extLst>
              <a:ext uri="{FF2B5EF4-FFF2-40B4-BE49-F238E27FC236}">
                <a16:creationId xmlns:a16="http://schemas.microsoft.com/office/drawing/2014/main" id="{EF4BE958-6801-C591-2478-7CE20CC14A32}"/>
              </a:ext>
            </a:extLst>
          </p:cNvPr>
          <p:cNvSpPr txBox="1"/>
          <p:nvPr/>
        </p:nvSpPr>
        <p:spPr>
          <a:xfrm>
            <a:off x="1557258" y="4039805"/>
            <a:ext cx="355962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Søsken reagerer med...</a:t>
            </a:r>
          </a:p>
        </p:txBody>
      </p:sp>
      <p:sp>
        <p:nvSpPr>
          <p:cNvPr id="21" name="TekstSylinder 20">
            <a:extLst>
              <a:ext uri="{FF2B5EF4-FFF2-40B4-BE49-F238E27FC236}">
                <a16:creationId xmlns:a16="http://schemas.microsoft.com/office/drawing/2014/main" id="{AA5C358C-0500-B827-3A7B-8318469C5FD7}"/>
              </a:ext>
            </a:extLst>
          </p:cNvPr>
          <p:cNvSpPr txBox="1"/>
          <p:nvPr/>
        </p:nvSpPr>
        <p:spPr>
          <a:xfrm>
            <a:off x="1865687" y="3205234"/>
            <a:ext cx="257991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Normer i kulturen...</a:t>
            </a:r>
          </a:p>
        </p:txBody>
      </p:sp>
      <p:sp>
        <p:nvSpPr>
          <p:cNvPr id="3" name="TekstSylinder 7">
            <a:extLst>
              <a:ext uri="{FF2B5EF4-FFF2-40B4-BE49-F238E27FC236}">
                <a16:creationId xmlns:a16="http://schemas.microsoft.com/office/drawing/2014/main" id="{EE6EE24F-1D5A-FD08-37D0-1603EDDCF0BE}"/>
              </a:ext>
            </a:extLst>
          </p:cNvPr>
          <p:cNvSpPr txBox="1"/>
          <p:nvPr/>
        </p:nvSpPr>
        <p:spPr>
          <a:xfrm>
            <a:off x="931334" y="2098524"/>
            <a:ext cx="201446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b="1">
                <a:solidFill>
                  <a:srgbClr val="7030A0"/>
                </a:solidFill>
              </a:rPr>
              <a:t>Jenta får medisin</a:t>
            </a:r>
          </a:p>
        </p:txBody>
      </p:sp>
      <p:sp>
        <p:nvSpPr>
          <p:cNvPr id="4" name="TekstSylinder 3">
            <a:extLst>
              <a:ext uri="{FF2B5EF4-FFF2-40B4-BE49-F238E27FC236}">
                <a16:creationId xmlns:a16="http://schemas.microsoft.com/office/drawing/2014/main" id="{D3125B3C-9CF7-2D79-FF69-F8766B20A3CE}"/>
              </a:ext>
            </a:extLst>
          </p:cNvPr>
          <p:cNvSpPr txBox="1"/>
          <p:nvPr/>
        </p:nvSpPr>
        <p:spPr>
          <a:xfrm>
            <a:off x="8926285" y="1463523"/>
            <a:ext cx="27432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b="1">
                <a:solidFill>
                  <a:srgbClr val="7030A0"/>
                </a:solidFill>
              </a:rPr>
              <a:t>Far får medisin</a:t>
            </a:r>
            <a:endParaRPr lang="nb-NO"/>
          </a:p>
          <a:p>
            <a:r>
              <a:rPr lang="nb-NO" b="1">
                <a:solidFill>
                  <a:srgbClr val="7030A0"/>
                </a:solidFill>
              </a:rPr>
              <a:t>og terapi</a:t>
            </a:r>
          </a:p>
        </p:txBody>
      </p:sp>
      <p:sp>
        <p:nvSpPr>
          <p:cNvPr id="5" name="TekstSylinder 4">
            <a:extLst>
              <a:ext uri="{FF2B5EF4-FFF2-40B4-BE49-F238E27FC236}">
                <a16:creationId xmlns:a16="http://schemas.microsoft.com/office/drawing/2014/main" id="{42109D95-5007-C093-71CC-51607C40841C}"/>
              </a:ext>
            </a:extLst>
          </p:cNvPr>
          <p:cNvSpPr txBox="1"/>
          <p:nvPr/>
        </p:nvSpPr>
        <p:spPr>
          <a:xfrm>
            <a:off x="9712475" y="4100284"/>
            <a:ext cx="274320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b="1">
                <a:solidFill>
                  <a:srgbClr val="7030A0"/>
                </a:solidFill>
              </a:rPr>
              <a:t>Foreldre / andre gir emosjonell støtte </a:t>
            </a:r>
            <a:endParaRPr lang="nb-NO">
              <a:solidFill>
                <a:srgbClr val="000000"/>
              </a:solidFill>
            </a:endParaRPr>
          </a:p>
          <a:p>
            <a:endParaRPr lang="nb-NO" b="1">
              <a:solidFill>
                <a:srgbClr val="7030A0"/>
              </a:solidFill>
            </a:endParaRPr>
          </a:p>
        </p:txBody>
      </p:sp>
      <p:sp>
        <p:nvSpPr>
          <p:cNvPr id="11" name="TekstSylinder 7">
            <a:extLst>
              <a:ext uri="{FF2B5EF4-FFF2-40B4-BE49-F238E27FC236}">
                <a16:creationId xmlns:a16="http://schemas.microsoft.com/office/drawing/2014/main" id="{9AB50882-E8C8-5C16-2B8B-3DAD29F24476}"/>
              </a:ext>
            </a:extLst>
          </p:cNvPr>
          <p:cNvSpPr txBox="1"/>
          <p:nvPr/>
        </p:nvSpPr>
        <p:spPr>
          <a:xfrm>
            <a:off x="834571" y="5618237"/>
            <a:ext cx="2933698" cy="646331"/>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b-NO" b="1">
                <a:solidFill>
                  <a:srgbClr val="7030A0"/>
                </a:solidFill>
              </a:rPr>
              <a:t>Mor, far og søsken reagerer på nye måter</a:t>
            </a:r>
            <a:endParaRPr lang="nb-NO"/>
          </a:p>
        </p:txBody>
      </p:sp>
      <p:sp>
        <p:nvSpPr>
          <p:cNvPr id="14" name="TekstSylinder 13">
            <a:extLst>
              <a:ext uri="{FF2B5EF4-FFF2-40B4-BE49-F238E27FC236}">
                <a16:creationId xmlns:a16="http://schemas.microsoft.com/office/drawing/2014/main" id="{DD2014CA-34A2-AAE8-8650-EA1481033774}"/>
              </a:ext>
            </a:extLst>
          </p:cNvPr>
          <p:cNvSpPr txBox="1"/>
          <p:nvPr/>
        </p:nvSpPr>
        <p:spPr>
          <a:xfrm>
            <a:off x="8502950" y="5346093"/>
            <a:ext cx="274320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b="1">
                <a:solidFill>
                  <a:srgbClr val="7030A0"/>
                </a:solidFill>
              </a:rPr>
              <a:t>Jenta reagerer på nye måter (utagerer mindre)</a:t>
            </a:r>
          </a:p>
          <a:p>
            <a:endParaRPr lang="nb-NO" b="1">
              <a:solidFill>
                <a:srgbClr val="7030A0"/>
              </a:solidFill>
            </a:endParaRPr>
          </a:p>
        </p:txBody>
      </p:sp>
      <p:sp>
        <p:nvSpPr>
          <p:cNvPr id="15" name="TekstSylinder 7">
            <a:extLst>
              <a:ext uri="{FF2B5EF4-FFF2-40B4-BE49-F238E27FC236}">
                <a16:creationId xmlns:a16="http://schemas.microsoft.com/office/drawing/2014/main" id="{8C886453-ACFE-0580-EE53-1C561135DF9C}"/>
              </a:ext>
            </a:extLst>
          </p:cNvPr>
          <p:cNvSpPr txBox="1"/>
          <p:nvPr/>
        </p:nvSpPr>
        <p:spPr>
          <a:xfrm>
            <a:off x="72571" y="2836333"/>
            <a:ext cx="1784650" cy="92333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b-NO" b="1">
                <a:solidFill>
                  <a:srgbClr val="7030A0"/>
                </a:solidFill>
              </a:rPr>
              <a:t>Skole og hjem tilrettelegger bedre</a:t>
            </a:r>
            <a:endParaRPr lang="nb-NO"/>
          </a:p>
        </p:txBody>
      </p:sp>
      <p:sp>
        <p:nvSpPr>
          <p:cNvPr id="22" name="TekstSylinder 7">
            <a:extLst>
              <a:ext uri="{FF2B5EF4-FFF2-40B4-BE49-F238E27FC236}">
                <a16:creationId xmlns:a16="http://schemas.microsoft.com/office/drawing/2014/main" id="{9663EF76-5B69-0D06-C819-9F62F400899F}"/>
              </a:ext>
            </a:extLst>
          </p:cNvPr>
          <p:cNvSpPr txBox="1"/>
          <p:nvPr/>
        </p:nvSpPr>
        <p:spPr>
          <a:xfrm>
            <a:off x="9918096" y="2412999"/>
            <a:ext cx="2316841" cy="646331"/>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b="1">
                <a:solidFill>
                  <a:srgbClr val="7030A0"/>
                </a:solidFill>
              </a:rPr>
              <a:t>Jenta får informasjon</a:t>
            </a:r>
          </a:p>
        </p:txBody>
      </p:sp>
    </p:spTree>
    <p:extLst>
      <p:ext uri="{BB962C8B-B14F-4D97-AF65-F5344CB8AC3E}">
        <p14:creationId xmlns:p14="http://schemas.microsoft.com/office/powerpoint/2010/main" val="368161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FAFDCCA3-5CE7-058C-1962-A071B764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6C800260-3A83-9440-0DED-574329510FB8}"/>
              </a:ext>
            </a:extLst>
          </p:cNvPr>
          <p:cNvSpPr>
            <a:spLocks noGrp="1"/>
          </p:cNvSpPr>
          <p:nvPr>
            <p:ph type="title"/>
          </p:nvPr>
        </p:nvSpPr>
        <p:spPr>
          <a:xfrm>
            <a:off x="952499" y="965110"/>
            <a:ext cx="5533080" cy="1771535"/>
          </a:xfrm>
          <a:noFill/>
        </p:spPr>
        <p:txBody>
          <a:bodyPr>
            <a:normAutofit/>
          </a:bodyPr>
          <a:lstStyle/>
          <a:p>
            <a:r>
              <a:rPr lang="nb-NO"/>
              <a:t>Åpenhet og informasjon</a:t>
            </a:r>
          </a:p>
        </p:txBody>
      </p:sp>
      <p:sp>
        <p:nvSpPr>
          <p:cNvPr id="3" name="Plassholder for innhold 2">
            <a:extLst>
              <a:ext uri="{FF2B5EF4-FFF2-40B4-BE49-F238E27FC236}">
                <a16:creationId xmlns:a16="http://schemas.microsoft.com/office/drawing/2014/main" id="{BF5658B6-BED5-3A1F-1224-3D79B6E218B9}"/>
              </a:ext>
            </a:extLst>
          </p:cNvPr>
          <p:cNvSpPr>
            <a:spLocks noGrp="1"/>
          </p:cNvSpPr>
          <p:nvPr>
            <p:ph idx="1"/>
          </p:nvPr>
        </p:nvSpPr>
        <p:spPr>
          <a:xfrm>
            <a:off x="952502" y="2890881"/>
            <a:ext cx="5309020" cy="3009381"/>
          </a:xfrm>
        </p:spPr>
        <p:txBody>
          <a:bodyPr vert="horz" lIns="91440" tIns="45720" rIns="91440" bIns="45720" rtlCol="0">
            <a:normAutofit/>
          </a:bodyPr>
          <a:lstStyle/>
          <a:p>
            <a:pPr>
              <a:lnSpc>
                <a:spcPct val="110000"/>
              </a:lnSpc>
            </a:pPr>
            <a:r>
              <a:rPr lang="nb-NO" sz="1700"/>
              <a:t>Aldersadekvat informasjon om sykdommen</a:t>
            </a:r>
          </a:p>
          <a:p>
            <a:pPr>
              <a:lnSpc>
                <a:spcPct val="110000"/>
              </a:lnSpc>
            </a:pPr>
            <a:r>
              <a:rPr lang="nb-NO" sz="1700"/>
              <a:t>Barn tåler å høre sannheten bedre enn å overlates til sin egen fantasi / ensomhet</a:t>
            </a:r>
          </a:p>
          <a:p>
            <a:pPr>
              <a:lnSpc>
                <a:spcPct val="110000"/>
              </a:lnSpc>
            </a:pPr>
            <a:r>
              <a:rPr lang="nb-NO" sz="1700"/>
              <a:t>Åpenhet om hvordan det oppleves for den enkelte</a:t>
            </a:r>
          </a:p>
          <a:p>
            <a:pPr>
              <a:lnSpc>
                <a:spcPct val="110000"/>
              </a:lnSpc>
            </a:pPr>
            <a:r>
              <a:rPr lang="nb-NO" sz="1700"/>
              <a:t>Som hjelpere: gå i takt</a:t>
            </a:r>
          </a:p>
          <a:p>
            <a:pPr>
              <a:lnSpc>
                <a:spcPct val="110000"/>
              </a:lnSpc>
            </a:pPr>
            <a:r>
              <a:rPr lang="nb-NO" sz="1700"/>
              <a:t>Understreke at det ikke er barnas skyld – ofte barns første tanke</a:t>
            </a:r>
          </a:p>
          <a:p>
            <a:pPr>
              <a:lnSpc>
                <a:spcPct val="110000"/>
              </a:lnSpc>
            </a:pPr>
            <a:r>
              <a:rPr lang="nb-NO" sz="1700" err="1"/>
              <a:t>Eksternalisere</a:t>
            </a:r>
            <a:r>
              <a:rPr lang="nb-NO" sz="1700"/>
              <a:t> problemet</a:t>
            </a:r>
          </a:p>
          <a:p>
            <a:pPr marL="0" indent="0">
              <a:lnSpc>
                <a:spcPct val="110000"/>
              </a:lnSpc>
              <a:buNone/>
            </a:pPr>
            <a:endParaRPr lang="nb-NO" sz="1700"/>
          </a:p>
        </p:txBody>
      </p:sp>
      <p:sp>
        <p:nvSpPr>
          <p:cNvPr id="19" name="Rectangle 18">
            <a:extLst>
              <a:ext uri="{FF2B5EF4-FFF2-40B4-BE49-F238E27FC236}">
                <a16:creationId xmlns:a16="http://schemas.microsoft.com/office/drawing/2014/main" id="{FAC4BDE1-4D40-5601-7947-DB5EFE31DA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4543" y="965357"/>
            <a:ext cx="3105364" cy="494252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6023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5CEA6D0-BA4F-0503-D98B-6D93AF99EE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150D424-378A-5EAF-BEF3-AB85F9E35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7698" y="952500"/>
            <a:ext cx="9321802" cy="4953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16C645FB-52B9-F271-A3EE-FB92C15639D7}"/>
              </a:ext>
            </a:extLst>
          </p:cNvPr>
          <p:cNvSpPr>
            <a:spLocks noGrp="1"/>
          </p:cNvSpPr>
          <p:nvPr>
            <p:ph type="title"/>
          </p:nvPr>
        </p:nvSpPr>
        <p:spPr>
          <a:xfrm>
            <a:off x="5364069" y="1295400"/>
            <a:ext cx="5144387" cy="1598024"/>
          </a:xfrm>
        </p:spPr>
        <p:txBody>
          <a:bodyPr>
            <a:normAutofit/>
          </a:bodyPr>
          <a:lstStyle/>
          <a:p>
            <a:r>
              <a:rPr lang="nb-NO"/>
              <a:t>Forekomst i norge</a:t>
            </a:r>
          </a:p>
        </p:txBody>
      </p:sp>
      <p:sp>
        <p:nvSpPr>
          <p:cNvPr id="3" name="Plassholder for innhold 2">
            <a:extLst>
              <a:ext uri="{FF2B5EF4-FFF2-40B4-BE49-F238E27FC236}">
                <a16:creationId xmlns:a16="http://schemas.microsoft.com/office/drawing/2014/main" id="{BD423726-2D2A-505F-240C-C55A599D18A8}"/>
              </a:ext>
            </a:extLst>
          </p:cNvPr>
          <p:cNvSpPr>
            <a:spLocks noGrp="1"/>
          </p:cNvSpPr>
          <p:nvPr>
            <p:ph idx="1"/>
          </p:nvPr>
        </p:nvSpPr>
        <p:spPr>
          <a:xfrm>
            <a:off x="5364070" y="2997200"/>
            <a:ext cx="5144387" cy="2357121"/>
          </a:xfrm>
        </p:spPr>
        <p:txBody>
          <a:bodyPr vert="horz" lIns="91440" tIns="45720" rIns="91440" bIns="45720" rtlCol="0">
            <a:normAutofit/>
          </a:bodyPr>
          <a:lstStyle/>
          <a:p>
            <a:r>
              <a:rPr lang="nb-NO"/>
              <a:t>23,1% av barn lever med en forelder som er diagnostisert med en moderat / alvorlig psykisk lidelse</a:t>
            </a:r>
          </a:p>
          <a:p>
            <a:r>
              <a:rPr lang="nb-NO"/>
              <a:t>6,5% av barn lever med en forelder som har en alkoholavhengighet som går utover omsorgsevnen</a:t>
            </a:r>
          </a:p>
        </p:txBody>
      </p:sp>
      <p:sp>
        <p:nvSpPr>
          <p:cNvPr id="5" name="TekstSylinder 4">
            <a:extLst>
              <a:ext uri="{FF2B5EF4-FFF2-40B4-BE49-F238E27FC236}">
                <a16:creationId xmlns:a16="http://schemas.microsoft.com/office/drawing/2014/main" id="{F18517BF-2BEF-B072-673A-0CBCDBF79AB0}"/>
              </a:ext>
            </a:extLst>
          </p:cNvPr>
          <p:cNvSpPr txBox="1"/>
          <p:nvPr/>
        </p:nvSpPr>
        <p:spPr>
          <a:xfrm>
            <a:off x="1917698" y="6017567"/>
            <a:ext cx="960119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nb-NO" sz="1200"/>
              <a:t>Kilde: Torvik FA and Rognmo K. </a:t>
            </a:r>
            <a:r>
              <a:rPr lang="nb-NO" sz="1200" i="1"/>
              <a:t>Barn av foreldre med psykiske lidelser eller alkoholmisbruk: omfang og konsekvenser. </a:t>
            </a:r>
            <a:r>
              <a:rPr lang="nb-NO" sz="1200"/>
              <a:t>Report 4/2011 Norwegian </a:t>
            </a:r>
            <a:r>
              <a:rPr lang="nb-NO" sz="1200" err="1"/>
              <a:t>institute</a:t>
            </a:r>
            <a:r>
              <a:rPr lang="nb-NO" sz="1200"/>
              <a:t> </a:t>
            </a:r>
            <a:r>
              <a:rPr lang="nb-NO" sz="1200" err="1"/>
              <a:t>of</a:t>
            </a:r>
            <a:r>
              <a:rPr lang="nb-NO" sz="1200"/>
              <a:t> </a:t>
            </a:r>
            <a:r>
              <a:rPr lang="nb-NO" sz="1200" err="1"/>
              <a:t>public</a:t>
            </a:r>
            <a:r>
              <a:rPr lang="nb-NO" sz="1200"/>
              <a:t> </a:t>
            </a:r>
            <a:r>
              <a:rPr lang="nb-NO" sz="1200" err="1"/>
              <a:t>health</a:t>
            </a:r>
            <a:r>
              <a:rPr lang="nb-NO" sz="1200"/>
              <a:t>, 2011.</a:t>
            </a:r>
          </a:p>
        </p:txBody>
      </p:sp>
    </p:spTree>
    <p:extLst>
      <p:ext uri="{BB962C8B-B14F-4D97-AF65-F5344CB8AC3E}">
        <p14:creationId xmlns:p14="http://schemas.microsoft.com/office/powerpoint/2010/main" val="32133312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E098454A-275D-7495-9CB2-ADF7005D94A9}"/>
            </a:ext>
          </a:extLst>
        </p:cNvPr>
        <p:cNvGrpSpPr/>
        <p:nvPr/>
      </p:nvGrpSpPr>
      <p:grpSpPr>
        <a:xfrm>
          <a:off x="0" y="0"/>
          <a:ext cx="0" cy="0"/>
          <a:chOff x="0" y="0"/>
          <a:chExt cx="0" cy="0"/>
        </a:xfrm>
      </p:grpSpPr>
      <p:sp useBgFill="1">
        <p:nvSpPr>
          <p:cNvPr id="29" name="Rectangle 31">
            <a:extLst>
              <a:ext uri="{FF2B5EF4-FFF2-40B4-BE49-F238E27FC236}">
                <a16:creationId xmlns:a16="http://schemas.microsoft.com/office/drawing/2014/main" id="{4F275382-82E0-41CB-DF66-A6E2695C84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AD9A99BB-C5F9-93EA-7584-75A59761EA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7698" y="952500"/>
            <a:ext cx="9321802" cy="4953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ACD4AB69-30F3-D871-464F-59AFE41BACD3}"/>
              </a:ext>
            </a:extLst>
          </p:cNvPr>
          <p:cNvSpPr>
            <a:spLocks noGrp="1"/>
          </p:cNvSpPr>
          <p:nvPr>
            <p:ph type="title"/>
          </p:nvPr>
        </p:nvSpPr>
        <p:spPr>
          <a:xfrm>
            <a:off x="5364069" y="578498"/>
            <a:ext cx="5144387" cy="2071396"/>
          </a:xfrm>
        </p:spPr>
        <p:txBody>
          <a:bodyPr vert="horz" lIns="91440" tIns="45720" rIns="91440" bIns="45720" rtlCol="0">
            <a:normAutofit/>
          </a:bodyPr>
          <a:lstStyle/>
          <a:p>
            <a:r>
              <a:rPr lang="en-US" spc="530"/>
              <a:t>EMOSJONELL STØTTE</a:t>
            </a:r>
          </a:p>
        </p:txBody>
      </p:sp>
      <p:sp>
        <p:nvSpPr>
          <p:cNvPr id="27" name="Content Placeholder 26">
            <a:extLst>
              <a:ext uri="{FF2B5EF4-FFF2-40B4-BE49-F238E27FC236}">
                <a16:creationId xmlns:a16="http://schemas.microsoft.com/office/drawing/2014/main" id="{19497EB8-142A-78CB-7624-9C9252643F7B}"/>
              </a:ext>
            </a:extLst>
          </p:cNvPr>
          <p:cNvSpPr>
            <a:spLocks noGrp="1"/>
          </p:cNvSpPr>
          <p:nvPr>
            <p:ph idx="1"/>
          </p:nvPr>
        </p:nvSpPr>
        <p:spPr>
          <a:xfrm>
            <a:off x="5364070" y="2313992"/>
            <a:ext cx="6056599" cy="3769567"/>
          </a:xfrm>
        </p:spPr>
        <p:txBody>
          <a:bodyPr>
            <a:normAutofit/>
          </a:bodyPr>
          <a:lstStyle/>
          <a:p>
            <a:pPr marL="285750" indent="-228600">
              <a:lnSpc>
                <a:spcPct val="110000"/>
              </a:lnSpc>
              <a:spcAft>
                <a:spcPts val="600"/>
              </a:spcAft>
              <a:buFont typeface="Arial" panose="020B0604020202020204" pitchFamily="34" charset="0"/>
              <a:buChar char="•"/>
            </a:pPr>
            <a:r>
              <a:rPr lang="en-US" sz="1600" err="1"/>
              <a:t>Snakke</a:t>
            </a:r>
            <a:r>
              <a:rPr lang="en-US" sz="1600"/>
              <a:t> om </a:t>
            </a:r>
            <a:r>
              <a:rPr lang="en-US" sz="1600" err="1"/>
              <a:t>følelser</a:t>
            </a:r>
            <a:endParaRPr lang="en-US" sz="1600"/>
          </a:p>
          <a:p>
            <a:pPr marL="285750" indent="-228600">
              <a:lnSpc>
                <a:spcPct val="110000"/>
              </a:lnSpc>
              <a:spcAft>
                <a:spcPts val="600"/>
              </a:spcAft>
              <a:buFont typeface="Arial" panose="020B0604020202020204" pitchFamily="34" charset="0"/>
              <a:buChar char="•"/>
            </a:pPr>
            <a:r>
              <a:rPr lang="en-US" sz="1600" err="1"/>
              <a:t>Modellere</a:t>
            </a:r>
            <a:r>
              <a:rPr lang="en-US" sz="1600"/>
              <a:t> </a:t>
            </a:r>
            <a:r>
              <a:rPr lang="en-US" sz="1600" err="1"/>
              <a:t>hvordan</a:t>
            </a:r>
            <a:r>
              <a:rPr lang="en-US" sz="1600"/>
              <a:t> </a:t>
            </a:r>
            <a:r>
              <a:rPr lang="en-US" sz="1600" err="1"/>
              <a:t>uttrykke</a:t>
            </a:r>
            <a:r>
              <a:rPr lang="en-US" sz="1600"/>
              <a:t> / </a:t>
            </a:r>
            <a:r>
              <a:rPr lang="en-US" sz="1600" err="1"/>
              <a:t>regulere</a:t>
            </a:r>
            <a:r>
              <a:rPr lang="en-US" sz="1600"/>
              <a:t> </a:t>
            </a:r>
            <a:r>
              <a:rPr lang="en-US" sz="1600" err="1"/>
              <a:t>følelser</a:t>
            </a:r>
            <a:endParaRPr lang="en-US" sz="1600"/>
          </a:p>
          <a:p>
            <a:pPr marL="285750" indent="-228600">
              <a:lnSpc>
                <a:spcPct val="110000"/>
              </a:lnSpc>
              <a:spcAft>
                <a:spcPts val="600"/>
              </a:spcAft>
              <a:buFont typeface="Arial" panose="020B0604020202020204" pitchFamily="34" charset="0"/>
              <a:buChar char="•"/>
            </a:pPr>
            <a:r>
              <a:rPr lang="en-US" sz="1600"/>
              <a:t>Tone seg inn </a:t>
            </a:r>
            <a:r>
              <a:rPr lang="en-US" sz="1600" err="1"/>
              <a:t>på</a:t>
            </a:r>
            <a:r>
              <a:rPr lang="en-US" sz="1600"/>
              <a:t> </a:t>
            </a:r>
            <a:r>
              <a:rPr lang="en-US" sz="1600" err="1"/>
              <a:t>barnas</a:t>
            </a:r>
            <a:r>
              <a:rPr lang="en-US" sz="1600"/>
              <a:t> </a:t>
            </a:r>
            <a:r>
              <a:rPr lang="en-US" sz="1600" err="1"/>
              <a:t>følelser</a:t>
            </a:r>
            <a:endParaRPr lang="en-US" sz="1600"/>
          </a:p>
          <a:p>
            <a:pPr marL="285750" indent="-228600">
              <a:lnSpc>
                <a:spcPct val="110000"/>
              </a:lnSpc>
              <a:spcAft>
                <a:spcPts val="600"/>
              </a:spcAft>
              <a:buFont typeface="Arial" panose="020B0604020202020204" pitchFamily="34" charset="0"/>
              <a:buChar char="•"/>
            </a:pPr>
            <a:r>
              <a:rPr lang="en-US" sz="1600" err="1"/>
              <a:t>Formidle</a:t>
            </a:r>
            <a:r>
              <a:rPr lang="en-US" sz="1600"/>
              <a:t> at alle </a:t>
            </a:r>
            <a:r>
              <a:rPr lang="en-US" sz="1600" err="1"/>
              <a:t>følelser</a:t>
            </a:r>
            <a:r>
              <a:rPr lang="en-US" sz="1600"/>
              <a:t> er </a:t>
            </a:r>
            <a:r>
              <a:rPr lang="en-US" sz="1600" err="1"/>
              <a:t>lov</a:t>
            </a:r>
            <a:endParaRPr lang="en-US" sz="1600"/>
          </a:p>
          <a:p>
            <a:pPr marL="285750" indent="-228600">
              <a:lnSpc>
                <a:spcPct val="110000"/>
              </a:lnSpc>
              <a:spcAft>
                <a:spcPts val="600"/>
              </a:spcAft>
              <a:buFont typeface="Arial" panose="020B0604020202020204" pitchFamily="34" charset="0"/>
              <a:buChar char="•"/>
            </a:pPr>
            <a:r>
              <a:rPr lang="en-US" sz="1600" err="1"/>
              <a:t>Følelser</a:t>
            </a:r>
            <a:r>
              <a:rPr lang="en-US" sz="1600"/>
              <a:t> </a:t>
            </a:r>
            <a:r>
              <a:rPr lang="en-US" sz="1600" err="1"/>
              <a:t>henger</a:t>
            </a:r>
            <a:r>
              <a:rPr lang="en-US" sz="1600"/>
              <a:t> </a:t>
            </a:r>
            <a:r>
              <a:rPr lang="en-US" sz="1600" err="1"/>
              <a:t>sammen</a:t>
            </a:r>
            <a:r>
              <a:rPr lang="en-US" sz="1600"/>
              <a:t> med </a:t>
            </a:r>
            <a:r>
              <a:rPr lang="en-US" sz="1600" err="1"/>
              <a:t>grunnleggende</a:t>
            </a:r>
            <a:r>
              <a:rPr lang="en-US" sz="1600"/>
              <a:t> </a:t>
            </a:r>
            <a:r>
              <a:rPr lang="en-US" sz="1600" err="1"/>
              <a:t>behov</a:t>
            </a:r>
            <a:endParaRPr lang="en-US" sz="1600"/>
          </a:p>
          <a:p>
            <a:pPr marL="285750" indent="-228600">
              <a:lnSpc>
                <a:spcPct val="110000"/>
              </a:lnSpc>
              <a:spcAft>
                <a:spcPts val="600"/>
              </a:spcAft>
              <a:buFont typeface="Arial" panose="020B0604020202020204" pitchFamily="34" charset="0"/>
              <a:buChar char="•"/>
            </a:pPr>
            <a:r>
              <a:rPr lang="en-US" sz="1600" err="1"/>
              <a:t>Hjelpe</a:t>
            </a:r>
            <a:r>
              <a:rPr lang="en-US" sz="1600"/>
              <a:t> </a:t>
            </a:r>
            <a:r>
              <a:rPr lang="en-US" sz="1600" err="1"/>
              <a:t>barnet</a:t>
            </a:r>
            <a:r>
              <a:rPr lang="en-US" sz="1600"/>
              <a:t> å </a:t>
            </a:r>
            <a:r>
              <a:rPr lang="en-US" sz="1600" err="1"/>
              <a:t>sette</a:t>
            </a:r>
            <a:r>
              <a:rPr lang="en-US" sz="1600"/>
              <a:t> </a:t>
            </a:r>
            <a:r>
              <a:rPr lang="en-US" sz="1600" err="1"/>
              <a:t>ord</a:t>
            </a:r>
            <a:r>
              <a:rPr lang="en-US" sz="1600"/>
              <a:t> </a:t>
            </a:r>
            <a:r>
              <a:rPr lang="en-US" sz="1600" err="1"/>
              <a:t>på</a:t>
            </a:r>
            <a:r>
              <a:rPr lang="en-US" sz="1600"/>
              <a:t> </a:t>
            </a:r>
            <a:r>
              <a:rPr lang="en-US" sz="1600" err="1"/>
              <a:t>følelsene</a:t>
            </a:r>
            <a:r>
              <a:rPr lang="en-US" sz="1600"/>
              <a:t> sine</a:t>
            </a:r>
          </a:p>
          <a:p>
            <a:pPr marL="285750" indent="-228600">
              <a:lnSpc>
                <a:spcPct val="110000"/>
              </a:lnSpc>
              <a:spcAft>
                <a:spcPts val="600"/>
              </a:spcAft>
              <a:buFont typeface="Arial" panose="020B0604020202020204" pitchFamily="34" charset="0"/>
              <a:buChar char="•"/>
            </a:pPr>
            <a:r>
              <a:rPr lang="en-US" sz="1600" err="1"/>
              <a:t>Hjelpe</a:t>
            </a:r>
            <a:r>
              <a:rPr lang="en-US" sz="1600"/>
              <a:t> </a:t>
            </a:r>
            <a:r>
              <a:rPr lang="en-US" sz="1600" err="1"/>
              <a:t>barnet</a:t>
            </a:r>
            <a:r>
              <a:rPr lang="en-US" sz="1600"/>
              <a:t> å </a:t>
            </a:r>
            <a:r>
              <a:rPr lang="en-US" sz="1600" err="1"/>
              <a:t>lære</a:t>
            </a:r>
            <a:r>
              <a:rPr lang="en-US" sz="1600"/>
              <a:t> </a:t>
            </a:r>
            <a:r>
              <a:rPr lang="en-US" sz="1600" err="1"/>
              <a:t>hensiktsmessige</a:t>
            </a:r>
            <a:r>
              <a:rPr lang="en-US" sz="1600"/>
              <a:t> </a:t>
            </a:r>
            <a:r>
              <a:rPr lang="en-US" sz="1600" err="1"/>
              <a:t>reguleringsstrategier</a:t>
            </a:r>
            <a:endParaRPr lang="en-US" sz="1600"/>
          </a:p>
          <a:p>
            <a:pPr>
              <a:lnSpc>
                <a:spcPct val="110000"/>
              </a:lnSpc>
            </a:pPr>
            <a:endParaRPr lang="en-US" sz="900"/>
          </a:p>
        </p:txBody>
      </p:sp>
    </p:spTree>
    <p:extLst>
      <p:ext uri="{BB962C8B-B14F-4D97-AF65-F5344CB8AC3E}">
        <p14:creationId xmlns:p14="http://schemas.microsoft.com/office/powerpoint/2010/main" val="740300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654246F-8623-7F3F-7EFA-15A14DAF0D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F4C1374F-66B8-E4A5-AAA6-1672A9B96793}"/>
              </a:ext>
            </a:extLst>
          </p:cNvPr>
          <p:cNvSpPr>
            <a:spLocks noGrp="1"/>
          </p:cNvSpPr>
          <p:nvPr>
            <p:ph type="title"/>
          </p:nvPr>
        </p:nvSpPr>
        <p:spPr>
          <a:xfrm>
            <a:off x="952500" y="952500"/>
            <a:ext cx="4344237" cy="1796757"/>
          </a:xfrm>
        </p:spPr>
        <p:txBody>
          <a:bodyPr>
            <a:normAutofit/>
          </a:bodyPr>
          <a:lstStyle/>
          <a:p>
            <a:r>
              <a:rPr lang="nb-NO"/>
              <a:t>Styrke den friske</a:t>
            </a:r>
          </a:p>
        </p:txBody>
      </p:sp>
      <p:sp>
        <p:nvSpPr>
          <p:cNvPr id="3" name="Plassholder for innhold 2">
            <a:extLst>
              <a:ext uri="{FF2B5EF4-FFF2-40B4-BE49-F238E27FC236}">
                <a16:creationId xmlns:a16="http://schemas.microsoft.com/office/drawing/2014/main" id="{39293992-41CF-6314-8F8D-FDB311F6FE7F}"/>
              </a:ext>
            </a:extLst>
          </p:cNvPr>
          <p:cNvSpPr>
            <a:spLocks noGrp="1"/>
          </p:cNvSpPr>
          <p:nvPr>
            <p:ph idx="1"/>
          </p:nvPr>
        </p:nvSpPr>
        <p:spPr>
          <a:xfrm>
            <a:off x="952500" y="2886892"/>
            <a:ext cx="4790274" cy="3018608"/>
          </a:xfrm>
        </p:spPr>
        <p:txBody>
          <a:bodyPr vert="horz" lIns="91440" tIns="45720" rIns="91440" bIns="45720" rtlCol="0">
            <a:normAutofit/>
          </a:bodyPr>
          <a:lstStyle/>
          <a:p>
            <a:r>
              <a:rPr lang="nb-NO"/>
              <a:t>Partner er selv pårørende - lett å glemme</a:t>
            </a:r>
          </a:p>
          <a:p>
            <a:r>
              <a:rPr lang="nb-NO"/>
              <a:t>Hjelpe mor å møte datterens behov</a:t>
            </a:r>
          </a:p>
          <a:p>
            <a:r>
              <a:rPr lang="nb-NO"/>
              <a:t>Egenomsorg for mor, avlastning, større åpenhet</a:t>
            </a:r>
          </a:p>
        </p:txBody>
      </p:sp>
      <p:sp>
        <p:nvSpPr>
          <p:cNvPr id="12" name="Rectangle 11">
            <a:extLst>
              <a:ext uri="{FF2B5EF4-FFF2-40B4-BE49-F238E27FC236}">
                <a16:creationId xmlns:a16="http://schemas.microsoft.com/office/drawing/2014/main" id="{FAC4BDE1-4D40-5601-7947-DB5EFE31DA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7918" y="953965"/>
            <a:ext cx="4281582" cy="495153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460110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2D69FB-D601-1AB3-9866-BD5D97800C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150D424-378A-5EAF-BEF3-AB85F9E35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97344" y="952500"/>
            <a:ext cx="3666969" cy="495299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FECC216F-292B-2EA2-BA66-C2DF0A397B06}"/>
              </a:ext>
            </a:extLst>
          </p:cNvPr>
          <p:cNvSpPr>
            <a:spLocks noGrp="1"/>
          </p:cNvSpPr>
          <p:nvPr>
            <p:ph type="title"/>
          </p:nvPr>
        </p:nvSpPr>
        <p:spPr>
          <a:xfrm>
            <a:off x="5586660" y="597627"/>
            <a:ext cx="5710237" cy="1598023"/>
          </a:xfrm>
        </p:spPr>
        <p:txBody>
          <a:bodyPr>
            <a:normAutofit/>
          </a:bodyPr>
          <a:lstStyle/>
          <a:p>
            <a:r>
              <a:rPr lang="nb-NO"/>
              <a:t>Individuelle samtaler med barna</a:t>
            </a:r>
          </a:p>
        </p:txBody>
      </p:sp>
      <p:sp>
        <p:nvSpPr>
          <p:cNvPr id="3" name="Plassholder for innhold 2">
            <a:extLst>
              <a:ext uri="{FF2B5EF4-FFF2-40B4-BE49-F238E27FC236}">
                <a16:creationId xmlns:a16="http://schemas.microsoft.com/office/drawing/2014/main" id="{6EEF815B-9186-3E52-CA97-0845FAEB4285}"/>
              </a:ext>
            </a:extLst>
          </p:cNvPr>
          <p:cNvSpPr>
            <a:spLocks noGrp="1"/>
          </p:cNvSpPr>
          <p:nvPr>
            <p:ph idx="1"/>
          </p:nvPr>
        </p:nvSpPr>
        <p:spPr>
          <a:xfrm>
            <a:off x="5586660" y="2461188"/>
            <a:ext cx="5309941" cy="3444311"/>
          </a:xfrm>
        </p:spPr>
        <p:txBody>
          <a:bodyPr vert="horz" lIns="91440" tIns="45720" rIns="91440" bIns="45720" rtlCol="0">
            <a:noAutofit/>
          </a:bodyPr>
          <a:lstStyle/>
          <a:p>
            <a:pPr>
              <a:lnSpc>
                <a:spcPct val="110000"/>
              </a:lnSpc>
            </a:pPr>
            <a:r>
              <a:rPr lang="nb-NO"/>
              <a:t>Ikke alltid nødvendig / ønskelig</a:t>
            </a:r>
          </a:p>
          <a:p>
            <a:pPr>
              <a:lnSpc>
                <a:spcPct val="110000"/>
              </a:lnSpc>
            </a:pPr>
            <a:r>
              <a:rPr lang="nb-NO"/>
              <a:t>Men kan være viktig</a:t>
            </a:r>
          </a:p>
          <a:p>
            <a:pPr marL="694436" lvl="2">
              <a:lnSpc>
                <a:spcPct val="110000"/>
              </a:lnSpc>
            </a:pPr>
            <a:r>
              <a:rPr lang="nb-NO" sz="1600"/>
              <a:t>Når barnet ønsker det selv</a:t>
            </a:r>
          </a:p>
          <a:p>
            <a:pPr marL="694436" lvl="2">
              <a:lnSpc>
                <a:spcPct val="110000"/>
              </a:lnSpc>
            </a:pPr>
            <a:r>
              <a:rPr lang="nb-NO" sz="1600"/>
              <a:t>Ved vår egen uro</a:t>
            </a:r>
          </a:p>
          <a:p>
            <a:pPr marL="694436" lvl="2">
              <a:lnSpc>
                <a:spcPct val="110000"/>
              </a:lnSpc>
            </a:pPr>
            <a:r>
              <a:rPr lang="nb-NO" sz="1600"/>
              <a:t>For å få fram barnets perspektiv</a:t>
            </a:r>
          </a:p>
          <a:p>
            <a:pPr marL="694436" lvl="2">
              <a:lnSpc>
                <a:spcPct val="110000"/>
              </a:lnSpc>
            </a:pPr>
            <a:r>
              <a:rPr lang="nb-NO" sz="1600"/>
              <a:t>For å finne fram til ‘den ene’</a:t>
            </a:r>
          </a:p>
          <a:p>
            <a:pPr marL="694436" lvl="2">
              <a:lnSpc>
                <a:spcPct val="110000"/>
              </a:lnSpc>
            </a:pPr>
            <a:r>
              <a:rPr lang="nb-NO" sz="1600"/>
              <a:t>For å behandle traumer / utviklingstraumer</a:t>
            </a:r>
          </a:p>
          <a:p>
            <a:pPr marL="228092">
              <a:lnSpc>
                <a:spcPct val="110000"/>
              </a:lnSpc>
            </a:pPr>
            <a:r>
              <a:rPr lang="nb-NO"/>
              <a:t>Viktig å gi rom for at barnet kan snakke om forelderens gode sider</a:t>
            </a:r>
          </a:p>
          <a:p>
            <a:pPr marL="474980" lvl="1">
              <a:lnSpc>
                <a:spcPct val="110000"/>
              </a:lnSpc>
            </a:pPr>
            <a:endParaRPr lang="nb-NO" sz="1800"/>
          </a:p>
        </p:txBody>
      </p:sp>
    </p:spTree>
    <p:extLst>
      <p:ext uri="{BB962C8B-B14F-4D97-AF65-F5344CB8AC3E}">
        <p14:creationId xmlns:p14="http://schemas.microsoft.com/office/powerpoint/2010/main" val="3843419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6C645FB-52B9-F271-A3EE-FB92C15639D7}"/>
              </a:ext>
            </a:extLst>
          </p:cNvPr>
          <p:cNvSpPr>
            <a:spLocks noGrp="1"/>
          </p:cNvSpPr>
          <p:nvPr>
            <p:ph type="title"/>
          </p:nvPr>
        </p:nvSpPr>
        <p:spPr/>
        <p:txBody>
          <a:bodyPr/>
          <a:lstStyle/>
          <a:p>
            <a:r>
              <a:rPr lang="nb-NO"/>
              <a:t>Barnas opplevelse</a:t>
            </a:r>
          </a:p>
        </p:txBody>
      </p:sp>
      <p:sp>
        <p:nvSpPr>
          <p:cNvPr id="3" name="Plassholder for innhold 2">
            <a:extLst>
              <a:ext uri="{FF2B5EF4-FFF2-40B4-BE49-F238E27FC236}">
                <a16:creationId xmlns:a16="http://schemas.microsoft.com/office/drawing/2014/main" id="{BD423726-2D2A-505F-240C-C55A599D18A8}"/>
              </a:ext>
            </a:extLst>
          </p:cNvPr>
          <p:cNvSpPr>
            <a:spLocks noGrp="1"/>
          </p:cNvSpPr>
          <p:nvPr>
            <p:ph idx="1"/>
          </p:nvPr>
        </p:nvSpPr>
        <p:spPr>
          <a:xfrm>
            <a:off x="1295400" y="2262188"/>
            <a:ext cx="9601200" cy="2990170"/>
          </a:xfrm>
        </p:spPr>
        <p:txBody>
          <a:bodyPr vert="horz" lIns="91440" tIns="45720" rIns="91440" bIns="45720" rtlCol="0" anchor="t">
            <a:normAutofit/>
          </a:bodyPr>
          <a:lstStyle/>
          <a:p>
            <a:r>
              <a:rPr lang="nb-NO"/>
              <a:t>Mange vanskelige og motsetningsfulle følelser</a:t>
            </a:r>
          </a:p>
        </p:txBody>
      </p:sp>
      <p:sp>
        <p:nvSpPr>
          <p:cNvPr id="5" name="TekstSylinder 4">
            <a:extLst>
              <a:ext uri="{FF2B5EF4-FFF2-40B4-BE49-F238E27FC236}">
                <a16:creationId xmlns:a16="http://schemas.microsoft.com/office/drawing/2014/main" id="{F18517BF-2BEF-B072-673A-0CBCDBF79AB0}"/>
              </a:ext>
            </a:extLst>
          </p:cNvPr>
          <p:cNvSpPr txBox="1"/>
          <p:nvPr/>
        </p:nvSpPr>
        <p:spPr>
          <a:xfrm>
            <a:off x="1302363" y="5714999"/>
            <a:ext cx="960119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sz="1200"/>
              <a:t>Kilde: </a:t>
            </a:r>
            <a:r>
              <a:rPr lang="nb-NO" sz="1200" err="1"/>
              <a:t>Ytterhus</a:t>
            </a:r>
            <a:r>
              <a:rPr lang="nb-NO" sz="1200"/>
              <a:t> B, </a:t>
            </a:r>
            <a:r>
              <a:rPr lang="nb-NO" sz="1200" err="1"/>
              <a:t>Hafting</a:t>
            </a:r>
            <a:r>
              <a:rPr lang="nb-NO" sz="1200"/>
              <a:t> M, Vallesverd VU, Wiig EM, </a:t>
            </a:r>
            <a:r>
              <a:rPr lang="nb-NO" sz="1200" err="1"/>
              <a:t>Kallander</a:t>
            </a:r>
            <a:r>
              <a:rPr lang="nb-NO" sz="1200"/>
              <a:t> EK, Trondsen MV. </a:t>
            </a:r>
            <a:r>
              <a:rPr lang="nb-NO" sz="1200" i="1" err="1"/>
              <a:t>Children</a:t>
            </a:r>
            <a:r>
              <a:rPr lang="nb-NO" sz="1200" i="1"/>
              <a:t> as </a:t>
            </a:r>
            <a:r>
              <a:rPr lang="nb-NO" sz="1200" i="1" err="1"/>
              <a:t>next</a:t>
            </a:r>
            <a:r>
              <a:rPr lang="nb-NO" sz="1200" i="1"/>
              <a:t> </a:t>
            </a:r>
            <a:r>
              <a:rPr lang="nb-NO" sz="1200" i="1" err="1"/>
              <a:t>of</a:t>
            </a:r>
            <a:r>
              <a:rPr lang="nb-NO" sz="1200" i="1"/>
              <a:t> </a:t>
            </a:r>
            <a:r>
              <a:rPr lang="nb-NO" sz="1200" i="1" err="1"/>
              <a:t>kin’s</a:t>
            </a:r>
            <a:r>
              <a:rPr lang="nb-NO" sz="1200" i="1"/>
              <a:t> </a:t>
            </a:r>
            <a:r>
              <a:rPr lang="nb-NO" sz="1200" i="1" err="1"/>
              <a:t>experiences</a:t>
            </a:r>
            <a:r>
              <a:rPr lang="nb-NO" sz="1200" i="1"/>
              <a:t>, </a:t>
            </a:r>
            <a:r>
              <a:rPr lang="nb-NO" sz="1200" i="1" err="1"/>
              <a:t>practices</a:t>
            </a:r>
            <a:r>
              <a:rPr lang="nb-NO" sz="1200" i="1"/>
              <a:t>, and </a:t>
            </a:r>
            <a:r>
              <a:rPr lang="nb-NO" sz="1200" i="1" err="1"/>
              <a:t>voice</a:t>
            </a:r>
            <a:r>
              <a:rPr lang="nb-NO" sz="1200" i="1"/>
              <a:t> in </a:t>
            </a:r>
            <a:r>
              <a:rPr lang="nb-NO" sz="1200" i="1" err="1"/>
              <a:t>everyday</a:t>
            </a:r>
            <a:r>
              <a:rPr lang="nb-NO" sz="1200" i="1"/>
              <a:t> </a:t>
            </a:r>
            <a:r>
              <a:rPr lang="nb-NO" sz="1200" i="1" err="1"/>
              <a:t>life</a:t>
            </a:r>
            <a:r>
              <a:rPr lang="nb-NO" sz="1200" i="1"/>
              <a:t>: a </a:t>
            </a:r>
            <a:r>
              <a:rPr lang="nb-NO" sz="1200" i="1" err="1"/>
              <a:t>systematic</a:t>
            </a:r>
            <a:r>
              <a:rPr lang="nb-NO" sz="1200" i="1"/>
              <a:t> </a:t>
            </a:r>
            <a:r>
              <a:rPr lang="nb-NO" sz="1200" i="1" err="1"/>
              <a:t>review</a:t>
            </a:r>
            <a:r>
              <a:rPr lang="nb-NO" sz="1200" i="1"/>
              <a:t> </a:t>
            </a:r>
            <a:r>
              <a:rPr lang="nb-NO" sz="1200" i="1" err="1"/>
              <a:t>of</a:t>
            </a:r>
            <a:r>
              <a:rPr lang="nb-NO" sz="1200" i="1"/>
              <a:t> studies </a:t>
            </a:r>
            <a:r>
              <a:rPr lang="nb-NO" sz="1200" i="1" err="1"/>
              <a:t>with</a:t>
            </a:r>
            <a:r>
              <a:rPr lang="nb-NO" sz="1200" i="1"/>
              <a:t> Norwegian data (2010–2022).</a:t>
            </a:r>
            <a:r>
              <a:rPr lang="nb-NO" sz="1200"/>
              <a:t> Scandinavian Journal </a:t>
            </a:r>
            <a:r>
              <a:rPr lang="nb-NO" sz="1200" err="1"/>
              <a:t>of</a:t>
            </a:r>
            <a:r>
              <a:rPr lang="nb-NO" sz="1200"/>
              <a:t> Public Health. 2024;0(0).</a:t>
            </a:r>
          </a:p>
        </p:txBody>
      </p:sp>
      <p:pic>
        <p:nvPicPr>
          <p:cNvPr id="6" name="Bilde 5">
            <a:extLst>
              <a:ext uri="{FF2B5EF4-FFF2-40B4-BE49-F238E27FC236}">
                <a16:creationId xmlns:a16="http://schemas.microsoft.com/office/drawing/2014/main" id="{B3EE3052-88A5-4824-A59C-5920C648D7A0}"/>
              </a:ext>
            </a:extLst>
          </p:cNvPr>
          <p:cNvPicPr>
            <a:picLocks noChangeAspect="1"/>
          </p:cNvPicPr>
          <p:nvPr/>
        </p:nvPicPr>
        <p:blipFill>
          <a:blip r:embed="rId3"/>
          <a:stretch>
            <a:fillRect/>
          </a:stretch>
        </p:blipFill>
        <p:spPr>
          <a:xfrm>
            <a:off x="6807422" y="240509"/>
            <a:ext cx="2639949" cy="3962400"/>
          </a:xfrm>
          <a:prstGeom prst="rect">
            <a:avLst/>
          </a:prstGeom>
        </p:spPr>
      </p:pic>
    </p:spTree>
    <p:extLst>
      <p:ext uri="{BB962C8B-B14F-4D97-AF65-F5344CB8AC3E}">
        <p14:creationId xmlns:p14="http://schemas.microsoft.com/office/powerpoint/2010/main" val="3615430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141B88-165C-A252-5252-B8E2AA3A9639}"/>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D31977F6-0B45-5149-F25F-A1C03691AC60}"/>
              </a:ext>
            </a:extLst>
          </p:cNvPr>
          <p:cNvSpPr>
            <a:spLocks noGrp="1"/>
          </p:cNvSpPr>
          <p:nvPr>
            <p:ph type="title"/>
          </p:nvPr>
        </p:nvSpPr>
        <p:spPr/>
        <p:txBody>
          <a:bodyPr/>
          <a:lstStyle/>
          <a:p>
            <a:r>
              <a:rPr lang="nb-NO"/>
              <a:t>Barnas opplevelse</a:t>
            </a:r>
          </a:p>
        </p:txBody>
      </p:sp>
      <p:sp>
        <p:nvSpPr>
          <p:cNvPr id="3" name="Plassholder for innhold 2">
            <a:extLst>
              <a:ext uri="{FF2B5EF4-FFF2-40B4-BE49-F238E27FC236}">
                <a16:creationId xmlns:a16="http://schemas.microsoft.com/office/drawing/2014/main" id="{975A7846-6D00-497F-EBE9-08E48E2E50FE}"/>
              </a:ext>
            </a:extLst>
          </p:cNvPr>
          <p:cNvSpPr>
            <a:spLocks noGrp="1"/>
          </p:cNvSpPr>
          <p:nvPr>
            <p:ph idx="1"/>
          </p:nvPr>
        </p:nvSpPr>
        <p:spPr>
          <a:xfrm>
            <a:off x="1295400" y="2262188"/>
            <a:ext cx="9601200" cy="2990170"/>
          </a:xfrm>
        </p:spPr>
        <p:txBody>
          <a:bodyPr vert="horz" lIns="91440" tIns="45720" rIns="91440" bIns="45720" rtlCol="0" anchor="t">
            <a:normAutofit/>
          </a:bodyPr>
          <a:lstStyle/>
          <a:p>
            <a:r>
              <a:rPr lang="nb-NO"/>
              <a:t>Mange vanskelige og motsetningsfulle følelser</a:t>
            </a:r>
          </a:p>
        </p:txBody>
      </p:sp>
      <p:sp>
        <p:nvSpPr>
          <p:cNvPr id="5" name="TekstSylinder 4">
            <a:extLst>
              <a:ext uri="{FF2B5EF4-FFF2-40B4-BE49-F238E27FC236}">
                <a16:creationId xmlns:a16="http://schemas.microsoft.com/office/drawing/2014/main" id="{DAB22259-F3AD-CA97-E694-B4711F003091}"/>
              </a:ext>
            </a:extLst>
          </p:cNvPr>
          <p:cNvSpPr txBox="1"/>
          <p:nvPr/>
        </p:nvSpPr>
        <p:spPr>
          <a:xfrm>
            <a:off x="1302363" y="5714999"/>
            <a:ext cx="960119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sz="1200"/>
              <a:t>Kilde: </a:t>
            </a:r>
            <a:r>
              <a:rPr lang="nb-NO" sz="1200" err="1"/>
              <a:t>Ytterhus</a:t>
            </a:r>
            <a:r>
              <a:rPr lang="nb-NO" sz="1200"/>
              <a:t> B, </a:t>
            </a:r>
            <a:r>
              <a:rPr lang="nb-NO" sz="1200" err="1"/>
              <a:t>Hafting</a:t>
            </a:r>
            <a:r>
              <a:rPr lang="nb-NO" sz="1200"/>
              <a:t> M, Vallesverd VU, Wiig EM, </a:t>
            </a:r>
            <a:r>
              <a:rPr lang="nb-NO" sz="1200" err="1"/>
              <a:t>Kallander</a:t>
            </a:r>
            <a:r>
              <a:rPr lang="nb-NO" sz="1200"/>
              <a:t> EK, Trondsen MV. </a:t>
            </a:r>
            <a:r>
              <a:rPr lang="nb-NO" sz="1200" i="1" err="1"/>
              <a:t>Children</a:t>
            </a:r>
            <a:r>
              <a:rPr lang="nb-NO" sz="1200" i="1"/>
              <a:t> as </a:t>
            </a:r>
            <a:r>
              <a:rPr lang="nb-NO" sz="1200" i="1" err="1"/>
              <a:t>next</a:t>
            </a:r>
            <a:r>
              <a:rPr lang="nb-NO" sz="1200" i="1"/>
              <a:t> </a:t>
            </a:r>
            <a:r>
              <a:rPr lang="nb-NO" sz="1200" i="1" err="1"/>
              <a:t>of</a:t>
            </a:r>
            <a:r>
              <a:rPr lang="nb-NO" sz="1200" i="1"/>
              <a:t> </a:t>
            </a:r>
            <a:r>
              <a:rPr lang="nb-NO" sz="1200" i="1" err="1"/>
              <a:t>kin’s</a:t>
            </a:r>
            <a:r>
              <a:rPr lang="nb-NO" sz="1200" i="1"/>
              <a:t> </a:t>
            </a:r>
            <a:r>
              <a:rPr lang="nb-NO" sz="1200" i="1" err="1"/>
              <a:t>experiences</a:t>
            </a:r>
            <a:r>
              <a:rPr lang="nb-NO" sz="1200" i="1"/>
              <a:t>, </a:t>
            </a:r>
            <a:r>
              <a:rPr lang="nb-NO" sz="1200" i="1" err="1"/>
              <a:t>practices</a:t>
            </a:r>
            <a:r>
              <a:rPr lang="nb-NO" sz="1200" i="1"/>
              <a:t>, and </a:t>
            </a:r>
            <a:r>
              <a:rPr lang="nb-NO" sz="1200" i="1" err="1"/>
              <a:t>voice</a:t>
            </a:r>
            <a:r>
              <a:rPr lang="nb-NO" sz="1200" i="1"/>
              <a:t> in </a:t>
            </a:r>
            <a:r>
              <a:rPr lang="nb-NO" sz="1200" i="1" err="1"/>
              <a:t>everyday</a:t>
            </a:r>
            <a:r>
              <a:rPr lang="nb-NO" sz="1200" i="1"/>
              <a:t> </a:t>
            </a:r>
            <a:r>
              <a:rPr lang="nb-NO" sz="1200" i="1" err="1"/>
              <a:t>life</a:t>
            </a:r>
            <a:r>
              <a:rPr lang="nb-NO" sz="1200" i="1"/>
              <a:t>: a </a:t>
            </a:r>
            <a:r>
              <a:rPr lang="nb-NO" sz="1200" i="1" err="1"/>
              <a:t>systematic</a:t>
            </a:r>
            <a:r>
              <a:rPr lang="nb-NO" sz="1200" i="1"/>
              <a:t> </a:t>
            </a:r>
            <a:r>
              <a:rPr lang="nb-NO" sz="1200" i="1" err="1"/>
              <a:t>review</a:t>
            </a:r>
            <a:r>
              <a:rPr lang="nb-NO" sz="1200" i="1"/>
              <a:t> </a:t>
            </a:r>
            <a:r>
              <a:rPr lang="nb-NO" sz="1200" i="1" err="1"/>
              <a:t>of</a:t>
            </a:r>
            <a:r>
              <a:rPr lang="nb-NO" sz="1200" i="1"/>
              <a:t> studies </a:t>
            </a:r>
            <a:r>
              <a:rPr lang="nb-NO" sz="1200" i="1" err="1"/>
              <a:t>with</a:t>
            </a:r>
            <a:r>
              <a:rPr lang="nb-NO" sz="1200" i="1"/>
              <a:t> Norwegian data (2010–2022).</a:t>
            </a:r>
            <a:r>
              <a:rPr lang="nb-NO" sz="1200"/>
              <a:t> Scandinavian Journal </a:t>
            </a:r>
            <a:r>
              <a:rPr lang="nb-NO" sz="1200" err="1"/>
              <a:t>of</a:t>
            </a:r>
            <a:r>
              <a:rPr lang="nb-NO" sz="1200"/>
              <a:t> Public Health. 2024;0(0).</a:t>
            </a:r>
          </a:p>
        </p:txBody>
      </p:sp>
      <p:pic>
        <p:nvPicPr>
          <p:cNvPr id="6" name="Bilde 5">
            <a:extLst>
              <a:ext uri="{FF2B5EF4-FFF2-40B4-BE49-F238E27FC236}">
                <a16:creationId xmlns:a16="http://schemas.microsoft.com/office/drawing/2014/main" id="{42A75E2A-E8CF-F137-815F-E3310ECECFD9}"/>
              </a:ext>
            </a:extLst>
          </p:cNvPr>
          <p:cNvPicPr>
            <a:picLocks noChangeAspect="1"/>
          </p:cNvPicPr>
          <p:nvPr/>
        </p:nvPicPr>
        <p:blipFill>
          <a:blip r:embed="rId3"/>
          <a:stretch>
            <a:fillRect/>
          </a:stretch>
        </p:blipFill>
        <p:spPr>
          <a:xfrm>
            <a:off x="6807422" y="240509"/>
            <a:ext cx="2639949" cy="3962400"/>
          </a:xfrm>
          <a:prstGeom prst="rect">
            <a:avLst/>
          </a:prstGeom>
        </p:spPr>
      </p:pic>
      <p:pic>
        <p:nvPicPr>
          <p:cNvPr id="4" name="Bilde 3" descr="Et bilde som inneholder tekst, Menneskeansikt, klær, smårolling&#10;&#10;Automatisk generert beskrivelse">
            <a:extLst>
              <a:ext uri="{FF2B5EF4-FFF2-40B4-BE49-F238E27FC236}">
                <a16:creationId xmlns:a16="http://schemas.microsoft.com/office/drawing/2014/main" id="{28D03A08-C092-0772-13E1-AE1328A953B0}"/>
              </a:ext>
            </a:extLst>
          </p:cNvPr>
          <p:cNvPicPr>
            <a:picLocks noChangeAspect="1"/>
          </p:cNvPicPr>
          <p:nvPr/>
        </p:nvPicPr>
        <p:blipFill>
          <a:blip r:embed="rId4"/>
          <a:stretch>
            <a:fillRect/>
          </a:stretch>
        </p:blipFill>
        <p:spPr>
          <a:xfrm rot="360000">
            <a:off x="9047276" y="1054843"/>
            <a:ext cx="2817962" cy="4525273"/>
          </a:xfrm>
          <a:prstGeom prst="rect">
            <a:avLst/>
          </a:prstGeom>
        </p:spPr>
      </p:pic>
    </p:spTree>
    <p:extLst>
      <p:ext uri="{BB962C8B-B14F-4D97-AF65-F5344CB8AC3E}">
        <p14:creationId xmlns:p14="http://schemas.microsoft.com/office/powerpoint/2010/main" val="2466501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2DF3-D305-286B-666B-67C1A5D524C2}"/>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08CE6685-E264-4808-AA0C-E678875134AC}"/>
              </a:ext>
            </a:extLst>
          </p:cNvPr>
          <p:cNvSpPr>
            <a:spLocks noGrp="1"/>
          </p:cNvSpPr>
          <p:nvPr>
            <p:ph type="title"/>
          </p:nvPr>
        </p:nvSpPr>
        <p:spPr/>
        <p:txBody>
          <a:bodyPr/>
          <a:lstStyle/>
          <a:p>
            <a:r>
              <a:rPr lang="nb-NO"/>
              <a:t>Barnas opplevelse</a:t>
            </a:r>
          </a:p>
        </p:txBody>
      </p:sp>
      <p:sp>
        <p:nvSpPr>
          <p:cNvPr id="3" name="Plassholder for innhold 2">
            <a:extLst>
              <a:ext uri="{FF2B5EF4-FFF2-40B4-BE49-F238E27FC236}">
                <a16:creationId xmlns:a16="http://schemas.microsoft.com/office/drawing/2014/main" id="{195E705D-0588-606D-9CFE-E1AF74BEC8B9}"/>
              </a:ext>
            </a:extLst>
          </p:cNvPr>
          <p:cNvSpPr>
            <a:spLocks noGrp="1"/>
          </p:cNvSpPr>
          <p:nvPr>
            <p:ph idx="1"/>
          </p:nvPr>
        </p:nvSpPr>
        <p:spPr>
          <a:xfrm>
            <a:off x="1295400" y="2262188"/>
            <a:ext cx="9601200" cy="2990170"/>
          </a:xfrm>
        </p:spPr>
        <p:txBody>
          <a:bodyPr vert="horz" lIns="91440" tIns="45720" rIns="91440" bIns="45720" rtlCol="0" anchor="t">
            <a:normAutofit/>
          </a:bodyPr>
          <a:lstStyle/>
          <a:p>
            <a:r>
              <a:rPr lang="nb-NO"/>
              <a:t>Mange vanskelige og motsetningsfulle følelser</a:t>
            </a:r>
          </a:p>
          <a:p>
            <a:r>
              <a:rPr lang="nb-NO"/>
              <a:t>Belastninger i omgivelsene</a:t>
            </a:r>
          </a:p>
        </p:txBody>
      </p:sp>
      <p:sp>
        <p:nvSpPr>
          <p:cNvPr id="5" name="TekstSylinder 4">
            <a:extLst>
              <a:ext uri="{FF2B5EF4-FFF2-40B4-BE49-F238E27FC236}">
                <a16:creationId xmlns:a16="http://schemas.microsoft.com/office/drawing/2014/main" id="{699C445B-2D68-4ACE-97B9-EB664ADE0CFE}"/>
              </a:ext>
            </a:extLst>
          </p:cNvPr>
          <p:cNvSpPr txBox="1"/>
          <p:nvPr/>
        </p:nvSpPr>
        <p:spPr>
          <a:xfrm>
            <a:off x="1302363" y="5714999"/>
            <a:ext cx="960119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sz="1200"/>
              <a:t>Kilde: </a:t>
            </a:r>
            <a:r>
              <a:rPr lang="nb-NO" sz="1200" err="1"/>
              <a:t>Ytterhus</a:t>
            </a:r>
            <a:r>
              <a:rPr lang="nb-NO" sz="1200"/>
              <a:t> B, </a:t>
            </a:r>
            <a:r>
              <a:rPr lang="nb-NO" sz="1200" err="1"/>
              <a:t>Hafting</a:t>
            </a:r>
            <a:r>
              <a:rPr lang="nb-NO" sz="1200"/>
              <a:t> M, Vallesverd VU, Wiig EM, </a:t>
            </a:r>
            <a:r>
              <a:rPr lang="nb-NO" sz="1200" err="1"/>
              <a:t>Kallander</a:t>
            </a:r>
            <a:r>
              <a:rPr lang="nb-NO" sz="1200"/>
              <a:t> EK, Trondsen MV. </a:t>
            </a:r>
            <a:r>
              <a:rPr lang="nb-NO" sz="1200" i="1" err="1"/>
              <a:t>Children</a:t>
            </a:r>
            <a:r>
              <a:rPr lang="nb-NO" sz="1200" i="1"/>
              <a:t> as </a:t>
            </a:r>
            <a:r>
              <a:rPr lang="nb-NO" sz="1200" i="1" err="1"/>
              <a:t>next</a:t>
            </a:r>
            <a:r>
              <a:rPr lang="nb-NO" sz="1200" i="1"/>
              <a:t> </a:t>
            </a:r>
            <a:r>
              <a:rPr lang="nb-NO" sz="1200" i="1" err="1"/>
              <a:t>of</a:t>
            </a:r>
            <a:r>
              <a:rPr lang="nb-NO" sz="1200" i="1"/>
              <a:t> </a:t>
            </a:r>
            <a:r>
              <a:rPr lang="nb-NO" sz="1200" i="1" err="1"/>
              <a:t>kin’s</a:t>
            </a:r>
            <a:r>
              <a:rPr lang="nb-NO" sz="1200" i="1"/>
              <a:t> </a:t>
            </a:r>
            <a:r>
              <a:rPr lang="nb-NO" sz="1200" i="1" err="1"/>
              <a:t>experiences</a:t>
            </a:r>
            <a:r>
              <a:rPr lang="nb-NO" sz="1200" i="1"/>
              <a:t>, </a:t>
            </a:r>
            <a:r>
              <a:rPr lang="nb-NO" sz="1200" i="1" err="1"/>
              <a:t>practices</a:t>
            </a:r>
            <a:r>
              <a:rPr lang="nb-NO" sz="1200" i="1"/>
              <a:t>, and </a:t>
            </a:r>
            <a:r>
              <a:rPr lang="nb-NO" sz="1200" i="1" err="1"/>
              <a:t>voice</a:t>
            </a:r>
            <a:r>
              <a:rPr lang="nb-NO" sz="1200" i="1"/>
              <a:t> in </a:t>
            </a:r>
            <a:r>
              <a:rPr lang="nb-NO" sz="1200" i="1" err="1"/>
              <a:t>everyday</a:t>
            </a:r>
            <a:r>
              <a:rPr lang="nb-NO" sz="1200" i="1"/>
              <a:t> </a:t>
            </a:r>
            <a:r>
              <a:rPr lang="nb-NO" sz="1200" i="1" err="1"/>
              <a:t>life</a:t>
            </a:r>
            <a:r>
              <a:rPr lang="nb-NO" sz="1200" i="1"/>
              <a:t>: a </a:t>
            </a:r>
            <a:r>
              <a:rPr lang="nb-NO" sz="1200" i="1" err="1"/>
              <a:t>systematic</a:t>
            </a:r>
            <a:r>
              <a:rPr lang="nb-NO" sz="1200" i="1"/>
              <a:t> </a:t>
            </a:r>
            <a:r>
              <a:rPr lang="nb-NO" sz="1200" i="1" err="1"/>
              <a:t>review</a:t>
            </a:r>
            <a:r>
              <a:rPr lang="nb-NO" sz="1200" i="1"/>
              <a:t> </a:t>
            </a:r>
            <a:r>
              <a:rPr lang="nb-NO" sz="1200" i="1" err="1"/>
              <a:t>of</a:t>
            </a:r>
            <a:r>
              <a:rPr lang="nb-NO" sz="1200" i="1"/>
              <a:t> studies </a:t>
            </a:r>
            <a:r>
              <a:rPr lang="nb-NO" sz="1200" i="1" err="1"/>
              <a:t>with</a:t>
            </a:r>
            <a:r>
              <a:rPr lang="nb-NO" sz="1200" i="1"/>
              <a:t> Norwegian data (2010–2022).</a:t>
            </a:r>
            <a:r>
              <a:rPr lang="nb-NO" sz="1200"/>
              <a:t> Scandinavian Journal </a:t>
            </a:r>
            <a:r>
              <a:rPr lang="nb-NO" sz="1200" err="1"/>
              <a:t>of</a:t>
            </a:r>
            <a:r>
              <a:rPr lang="nb-NO" sz="1200"/>
              <a:t> Public Health. 2024;0(0).</a:t>
            </a:r>
          </a:p>
        </p:txBody>
      </p:sp>
      <p:pic>
        <p:nvPicPr>
          <p:cNvPr id="6" name="Bilde 5">
            <a:extLst>
              <a:ext uri="{FF2B5EF4-FFF2-40B4-BE49-F238E27FC236}">
                <a16:creationId xmlns:a16="http://schemas.microsoft.com/office/drawing/2014/main" id="{1DD0B2E5-D8FF-6546-5229-4237E7E7729A}"/>
              </a:ext>
            </a:extLst>
          </p:cNvPr>
          <p:cNvPicPr>
            <a:picLocks noChangeAspect="1"/>
          </p:cNvPicPr>
          <p:nvPr/>
        </p:nvPicPr>
        <p:blipFill>
          <a:blip r:embed="rId3"/>
          <a:stretch>
            <a:fillRect/>
          </a:stretch>
        </p:blipFill>
        <p:spPr>
          <a:xfrm>
            <a:off x="6807422" y="240509"/>
            <a:ext cx="2639949" cy="3962400"/>
          </a:xfrm>
          <a:prstGeom prst="rect">
            <a:avLst/>
          </a:prstGeom>
        </p:spPr>
      </p:pic>
      <p:pic>
        <p:nvPicPr>
          <p:cNvPr id="4" name="Bilde 3" descr="Et bilde som inneholder tekst, Menneskeansikt, klær, smårolling&#10;&#10;Automatisk generert beskrivelse">
            <a:extLst>
              <a:ext uri="{FF2B5EF4-FFF2-40B4-BE49-F238E27FC236}">
                <a16:creationId xmlns:a16="http://schemas.microsoft.com/office/drawing/2014/main" id="{4A602620-3295-5F60-B4D8-9F637D3D92A3}"/>
              </a:ext>
            </a:extLst>
          </p:cNvPr>
          <p:cNvPicPr>
            <a:picLocks noChangeAspect="1"/>
          </p:cNvPicPr>
          <p:nvPr/>
        </p:nvPicPr>
        <p:blipFill>
          <a:blip r:embed="rId4"/>
          <a:stretch>
            <a:fillRect/>
          </a:stretch>
        </p:blipFill>
        <p:spPr>
          <a:xfrm rot="360000">
            <a:off x="9047276" y="1054843"/>
            <a:ext cx="2817962" cy="4525273"/>
          </a:xfrm>
          <a:prstGeom prst="rect">
            <a:avLst/>
          </a:prstGeom>
        </p:spPr>
      </p:pic>
    </p:spTree>
    <p:extLst>
      <p:ext uri="{BB962C8B-B14F-4D97-AF65-F5344CB8AC3E}">
        <p14:creationId xmlns:p14="http://schemas.microsoft.com/office/powerpoint/2010/main" val="3772363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051718-DC5C-2DD3-D9EB-650AA55F08CF}"/>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7ADD5BC2-99FA-CBAE-9FAB-CD0F99A3C122}"/>
              </a:ext>
            </a:extLst>
          </p:cNvPr>
          <p:cNvSpPr>
            <a:spLocks noGrp="1"/>
          </p:cNvSpPr>
          <p:nvPr>
            <p:ph type="title"/>
          </p:nvPr>
        </p:nvSpPr>
        <p:spPr/>
        <p:txBody>
          <a:bodyPr/>
          <a:lstStyle/>
          <a:p>
            <a:r>
              <a:rPr lang="nb-NO"/>
              <a:t>Barnas opplevelse</a:t>
            </a:r>
          </a:p>
        </p:txBody>
      </p:sp>
      <p:sp>
        <p:nvSpPr>
          <p:cNvPr id="3" name="Plassholder for innhold 2">
            <a:extLst>
              <a:ext uri="{FF2B5EF4-FFF2-40B4-BE49-F238E27FC236}">
                <a16:creationId xmlns:a16="http://schemas.microsoft.com/office/drawing/2014/main" id="{FDD0964D-0AB1-D8AF-38FB-3481D7B80EB2}"/>
              </a:ext>
            </a:extLst>
          </p:cNvPr>
          <p:cNvSpPr>
            <a:spLocks noGrp="1"/>
          </p:cNvSpPr>
          <p:nvPr>
            <p:ph idx="1"/>
          </p:nvPr>
        </p:nvSpPr>
        <p:spPr>
          <a:xfrm>
            <a:off x="1295400" y="2262188"/>
            <a:ext cx="9601200" cy="2990170"/>
          </a:xfrm>
        </p:spPr>
        <p:txBody>
          <a:bodyPr vert="horz" lIns="91440" tIns="45720" rIns="91440" bIns="45720" rtlCol="0" anchor="t">
            <a:normAutofit/>
          </a:bodyPr>
          <a:lstStyle/>
          <a:p>
            <a:r>
              <a:rPr lang="nb-NO"/>
              <a:t>Mange vanskelige og motsetningsfulle følelser</a:t>
            </a:r>
          </a:p>
          <a:p>
            <a:r>
              <a:rPr lang="nb-NO"/>
              <a:t>Belastninger i omgivelsene</a:t>
            </a:r>
          </a:p>
          <a:p>
            <a:r>
              <a:rPr lang="nb-NO"/>
              <a:t>Relasjonell agens</a:t>
            </a:r>
          </a:p>
        </p:txBody>
      </p:sp>
      <p:sp>
        <p:nvSpPr>
          <p:cNvPr id="5" name="TekstSylinder 4">
            <a:extLst>
              <a:ext uri="{FF2B5EF4-FFF2-40B4-BE49-F238E27FC236}">
                <a16:creationId xmlns:a16="http://schemas.microsoft.com/office/drawing/2014/main" id="{8086D5E7-F3C0-5E3A-56D4-F5344DADE8F0}"/>
              </a:ext>
            </a:extLst>
          </p:cNvPr>
          <p:cNvSpPr txBox="1"/>
          <p:nvPr/>
        </p:nvSpPr>
        <p:spPr>
          <a:xfrm>
            <a:off x="1302363" y="5714999"/>
            <a:ext cx="960119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sz="1200"/>
              <a:t>Kilde: </a:t>
            </a:r>
            <a:r>
              <a:rPr lang="nb-NO" sz="1200" err="1"/>
              <a:t>Ytterhus</a:t>
            </a:r>
            <a:r>
              <a:rPr lang="nb-NO" sz="1200"/>
              <a:t> B, </a:t>
            </a:r>
            <a:r>
              <a:rPr lang="nb-NO" sz="1200" err="1"/>
              <a:t>Hafting</a:t>
            </a:r>
            <a:r>
              <a:rPr lang="nb-NO" sz="1200"/>
              <a:t> M, Vallesverd VU, Wiig EM, </a:t>
            </a:r>
            <a:r>
              <a:rPr lang="nb-NO" sz="1200" err="1"/>
              <a:t>Kallander</a:t>
            </a:r>
            <a:r>
              <a:rPr lang="nb-NO" sz="1200"/>
              <a:t> EK, Trondsen MV. </a:t>
            </a:r>
            <a:r>
              <a:rPr lang="nb-NO" sz="1200" i="1" err="1"/>
              <a:t>Children</a:t>
            </a:r>
            <a:r>
              <a:rPr lang="nb-NO" sz="1200" i="1"/>
              <a:t> as </a:t>
            </a:r>
            <a:r>
              <a:rPr lang="nb-NO" sz="1200" i="1" err="1"/>
              <a:t>next</a:t>
            </a:r>
            <a:r>
              <a:rPr lang="nb-NO" sz="1200" i="1"/>
              <a:t> </a:t>
            </a:r>
            <a:r>
              <a:rPr lang="nb-NO" sz="1200" i="1" err="1"/>
              <a:t>of</a:t>
            </a:r>
            <a:r>
              <a:rPr lang="nb-NO" sz="1200" i="1"/>
              <a:t> </a:t>
            </a:r>
            <a:r>
              <a:rPr lang="nb-NO" sz="1200" i="1" err="1"/>
              <a:t>kin’s</a:t>
            </a:r>
            <a:r>
              <a:rPr lang="nb-NO" sz="1200" i="1"/>
              <a:t> </a:t>
            </a:r>
            <a:r>
              <a:rPr lang="nb-NO" sz="1200" i="1" err="1"/>
              <a:t>experiences</a:t>
            </a:r>
            <a:r>
              <a:rPr lang="nb-NO" sz="1200" i="1"/>
              <a:t>, </a:t>
            </a:r>
            <a:r>
              <a:rPr lang="nb-NO" sz="1200" i="1" err="1"/>
              <a:t>practices</a:t>
            </a:r>
            <a:r>
              <a:rPr lang="nb-NO" sz="1200" i="1"/>
              <a:t>, and </a:t>
            </a:r>
            <a:r>
              <a:rPr lang="nb-NO" sz="1200" i="1" err="1"/>
              <a:t>voice</a:t>
            </a:r>
            <a:r>
              <a:rPr lang="nb-NO" sz="1200" i="1"/>
              <a:t> in </a:t>
            </a:r>
            <a:r>
              <a:rPr lang="nb-NO" sz="1200" i="1" err="1"/>
              <a:t>everyday</a:t>
            </a:r>
            <a:r>
              <a:rPr lang="nb-NO" sz="1200" i="1"/>
              <a:t> </a:t>
            </a:r>
            <a:r>
              <a:rPr lang="nb-NO" sz="1200" i="1" err="1"/>
              <a:t>life</a:t>
            </a:r>
            <a:r>
              <a:rPr lang="nb-NO" sz="1200" i="1"/>
              <a:t>: a </a:t>
            </a:r>
            <a:r>
              <a:rPr lang="nb-NO" sz="1200" i="1" err="1"/>
              <a:t>systematic</a:t>
            </a:r>
            <a:r>
              <a:rPr lang="nb-NO" sz="1200" i="1"/>
              <a:t> </a:t>
            </a:r>
            <a:r>
              <a:rPr lang="nb-NO" sz="1200" i="1" err="1"/>
              <a:t>review</a:t>
            </a:r>
            <a:r>
              <a:rPr lang="nb-NO" sz="1200" i="1"/>
              <a:t> </a:t>
            </a:r>
            <a:r>
              <a:rPr lang="nb-NO" sz="1200" i="1" err="1"/>
              <a:t>of</a:t>
            </a:r>
            <a:r>
              <a:rPr lang="nb-NO" sz="1200" i="1"/>
              <a:t> studies </a:t>
            </a:r>
            <a:r>
              <a:rPr lang="nb-NO" sz="1200" i="1" err="1"/>
              <a:t>with</a:t>
            </a:r>
            <a:r>
              <a:rPr lang="nb-NO" sz="1200" i="1"/>
              <a:t> Norwegian data (2010–2022).</a:t>
            </a:r>
            <a:r>
              <a:rPr lang="nb-NO" sz="1200"/>
              <a:t> Scandinavian Journal </a:t>
            </a:r>
            <a:r>
              <a:rPr lang="nb-NO" sz="1200" err="1"/>
              <a:t>of</a:t>
            </a:r>
            <a:r>
              <a:rPr lang="nb-NO" sz="1200"/>
              <a:t> Public Health. 2024;0(0).</a:t>
            </a:r>
          </a:p>
        </p:txBody>
      </p:sp>
      <p:pic>
        <p:nvPicPr>
          <p:cNvPr id="6" name="Bilde 5">
            <a:extLst>
              <a:ext uri="{FF2B5EF4-FFF2-40B4-BE49-F238E27FC236}">
                <a16:creationId xmlns:a16="http://schemas.microsoft.com/office/drawing/2014/main" id="{FF0E0E68-8181-76BA-FE4D-E8C8B73C0861}"/>
              </a:ext>
            </a:extLst>
          </p:cNvPr>
          <p:cNvPicPr>
            <a:picLocks noChangeAspect="1"/>
          </p:cNvPicPr>
          <p:nvPr/>
        </p:nvPicPr>
        <p:blipFill>
          <a:blip r:embed="rId3"/>
          <a:stretch>
            <a:fillRect/>
          </a:stretch>
        </p:blipFill>
        <p:spPr>
          <a:xfrm>
            <a:off x="6807422" y="240509"/>
            <a:ext cx="2639949" cy="3962400"/>
          </a:xfrm>
          <a:prstGeom prst="rect">
            <a:avLst/>
          </a:prstGeom>
        </p:spPr>
      </p:pic>
      <p:pic>
        <p:nvPicPr>
          <p:cNvPr id="4" name="Bilde 3" descr="Et bilde som inneholder tekst, Menneskeansikt, klær, smårolling&#10;&#10;Automatisk generert beskrivelse">
            <a:extLst>
              <a:ext uri="{FF2B5EF4-FFF2-40B4-BE49-F238E27FC236}">
                <a16:creationId xmlns:a16="http://schemas.microsoft.com/office/drawing/2014/main" id="{423E69EB-85A6-98D6-6DBF-BA7D626A719B}"/>
              </a:ext>
            </a:extLst>
          </p:cNvPr>
          <p:cNvPicPr>
            <a:picLocks noChangeAspect="1"/>
          </p:cNvPicPr>
          <p:nvPr/>
        </p:nvPicPr>
        <p:blipFill>
          <a:blip r:embed="rId4"/>
          <a:stretch>
            <a:fillRect/>
          </a:stretch>
        </p:blipFill>
        <p:spPr>
          <a:xfrm rot="360000">
            <a:off x="9047276" y="1054843"/>
            <a:ext cx="2817962" cy="4525273"/>
          </a:xfrm>
          <a:prstGeom prst="rect">
            <a:avLst/>
          </a:prstGeom>
        </p:spPr>
      </p:pic>
    </p:spTree>
    <p:extLst>
      <p:ext uri="{BB962C8B-B14F-4D97-AF65-F5344CB8AC3E}">
        <p14:creationId xmlns:p14="http://schemas.microsoft.com/office/powerpoint/2010/main" val="2790137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591026-1276-E980-83A0-CD28807E09E7}"/>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DE0AF872-3AD1-FEC9-97CD-658DD7979E60}"/>
              </a:ext>
            </a:extLst>
          </p:cNvPr>
          <p:cNvSpPr>
            <a:spLocks noGrp="1"/>
          </p:cNvSpPr>
          <p:nvPr>
            <p:ph type="title"/>
          </p:nvPr>
        </p:nvSpPr>
        <p:spPr/>
        <p:txBody>
          <a:bodyPr/>
          <a:lstStyle/>
          <a:p>
            <a:r>
              <a:rPr lang="nb-NO"/>
              <a:t>Barnas opplevelse</a:t>
            </a:r>
          </a:p>
        </p:txBody>
      </p:sp>
      <p:sp>
        <p:nvSpPr>
          <p:cNvPr id="3" name="Plassholder for innhold 2">
            <a:extLst>
              <a:ext uri="{FF2B5EF4-FFF2-40B4-BE49-F238E27FC236}">
                <a16:creationId xmlns:a16="http://schemas.microsoft.com/office/drawing/2014/main" id="{47E6A26C-E0F0-AB8F-9B44-C2D668BF697C}"/>
              </a:ext>
            </a:extLst>
          </p:cNvPr>
          <p:cNvSpPr>
            <a:spLocks noGrp="1"/>
          </p:cNvSpPr>
          <p:nvPr>
            <p:ph idx="1"/>
          </p:nvPr>
        </p:nvSpPr>
        <p:spPr>
          <a:xfrm>
            <a:off x="1295400" y="2262188"/>
            <a:ext cx="9601200" cy="2990170"/>
          </a:xfrm>
        </p:spPr>
        <p:txBody>
          <a:bodyPr vert="horz" lIns="91440" tIns="45720" rIns="91440" bIns="45720" rtlCol="0" anchor="t">
            <a:normAutofit/>
          </a:bodyPr>
          <a:lstStyle/>
          <a:p>
            <a:r>
              <a:rPr lang="nb-NO"/>
              <a:t>Mange vanskelige og motsetningsfulle følelser</a:t>
            </a:r>
          </a:p>
          <a:p>
            <a:r>
              <a:rPr lang="nb-NO"/>
              <a:t>Belastninger i omgivelsene</a:t>
            </a:r>
          </a:p>
          <a:p>
            <a:r>
              <a:rPr lang="nb-NO"/>
              <a:t>Relasjonell agens</a:t>
            </a:r>
          </a:p>
          <a:p>
            <a:r>
              <a:rPr lang="nb-NO"/>
              <a:t>Støtte i omgivelsene</a:t>
            </a:r>
          </a:p>
        </p:txBody>
      </p:sp>
      <p:sp>
        <p:nvSpPr>
          <p:cNvPr id="5" name="TekstSylinder 4">
            <a:extLst>
              <a:ext uri="{FF2B5EF4-FFF2-40B4-BE49-F238E27FC236}">
                <a16:creationId xmlns:a16="http://schemas.microsoft.com/office/drawing/2014/main" id="{5230F675-5BFF-54C5-5E10-A68438C9E8CF}"/>
              </a:ext>
            </a:extLst>
          </p:cNvPr>
          <p:cNvSpPr txBox="1"/>
          <p:nvPr/>
        </p:nvSpPr>
        <p:spPr>
          <a:xfrm>
            <a:off x="1302363" y="5714999"/>
            <a:ext cx="960119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sz="1200"/>
              <a:t>Kilde: </a:t>
            </a:r>
            <a:r>
              <a:rPr lang="nb-NO" sz="1200" err="1"/>
              <a:t>Ytterhus</a:t>
            </a:r>
            <a:r>
              <a:rPr lang="nb-NO" sz="1200"/>
              <a:t> B, </a:t>
            </a:r>
            <a:r>
              <a:rPr lang="nb-NO" sz="1200" err="1"/>
              <a:t>Hafting</a:t>
            </a:r>
            <a:r>
              <a:rPr lang="nb-NO" sz="1200"/>
              <a:t> M, Vallesverd VU, Wiig EM, </a:t>
            </a:r>
            <a:r>
              <a:rPr lang="nb-NO" sz="1200" err="1"/>
              <a:t>Kallander</a:t>
            </a:r>
            <a:r>
              <a:rPr lang="nb-NO" sz="1200"/>
              <a:t> EK, Trondsen MV. </a:t>
            </a:r>
            <a:r>
              <a:rPr lang="nb-NO" sz="1200" i="1" err="1"/>
              <a:t>Children</a:t>
            </a:r>
            <a:r>
              <a:rPr lang="nb-NO" sz="1200" i="1"/>
              <a:t> as </a:t>
            </a:r>
            <a:r>
              <a:rPr lang="nb-NO" sz="1200" i="1" err="1"/>
              <a:t>next</a:t>
            </a:r>
            <a:r>
              <a:rPr lang="nb-NO" sz="1200" i="1"/>
              <a:t> </a:t>
            </a:r>
            <a:r>
              <a:rPr lang="nb-NO" sz="1200" i="1" err="1"/>
              <a:t>of</a:t>
            </a:r>
            <a:r>
              <a:rPr lang="nb-NO" sz="1200" i="1"/>
              <a:t> </a:t>
            </a:r>
            <a:r>
              <a:rPr lang="nb-NO" sz="1200" i="1" err="1"/>
              <a:t>kin’s</a:t>
            </a:r>
            <a:r>
              <a:rPr lang="nb-NO" sz="1200" i="1"/>
              <a:t> </a:t>
            </a:r>
            <a:r>
              <a:rPr lang="nb-NO" sz="1200" i="1" err="1"/>
              <a:t>experiences</a:t>
            </a:r>
            <a:r>
              <a:rPr lang="nb-NO" sz="1200" i="1"/>
              <a:t>, </a:t>
            </a:r>
            <a:r>
              <a:rPr lang="nb-NO" sz="1200" i="1" err="1"/>
              <a:t>practices</a:t>
            </a:r>
            <a:r>
              <a:rPr lang="nb-NO" sz="1200" i="1"/>
              <a:t>, and </a:t>
            </a:r>
            <a:r>
              <a:rPr lang="nb-NO" sz="1200" i="1" err="1"/>
              <a:t>voice</a:t>
            </a:r>
            <a:r>
              <a:rPr lang="nb-NO" sz="1200" i="1"/>
              <a:t> in </a:t>
            </a:r>
            <a:r>
              <a:rPr lang="nb-NO" sz="1200" i="1" err="1"/>
              <a:t>everyday</a:t>
            </a:r>
            <a:r>
              <a:rPr lang="nb-NO" sz="1200" i="1"/>
              <a:t> </a:t>
            </a:r>
            <a:r>
              <a:rPr lang="nb-NO" sz="1200" i="1" err="1"/>
              <a:t>life</a:t>
            </a:r>
            <a:r>
              <a:rPr lang="nb-NO" sz="1200" i="1"/>
              <a:t>: a </a:t>
            </a:r>
            <a:r>
              <a:rPr lang="nb-NO" sz="1200" i="1" err="1"/>
              <a:t>systematic</a:t>
            </a:r>
            <a:r>
              <a:rPr lang="nb-NO" sz="1200" i="1"/>
              <a:t> </a:t>
            </a:r>
            <a:r>
              <a:rPr lang="nb-NO" sz="1200" i="1" err="1"/>
              <a:t>review</a:t>
            </a:r>
            <a:r>
              <a:rPr lang="nb-NO" sz="1200" i="1"/>
              <a:t> </a:t>
            </a:r>
            <a:r>
              <a:rPr lang="nb-NO" sz="1200" i="1" err="1"/>
              <a:t>of</a:t>
            </a:r>
            <a:r>
              <a:rPr lang="nb-NO" sz="1200" i="1"/>
              <a:t> studies </a:t>
            </a:r>
            <a:r>
              <a:rPr lang="nb-NO" sz="1200" i="1" err="1"/>
              <a:t>with</a:t>
            </a:r>
            <a:r>
              <a:rPr lang="nb-NO" sz="1200" i="1"/>
              <a:t> Norwegian data (2010–2022).</a:t>
            </a:r>
            <a:r>
              <a:rPr lang="nb-NO" sz="1200"/>
              <a:t> Scandinavian Journal </a:t>
            </a:r>
            <a:r>
              <a:rPr lang="nb-NO" sz="1200" err="1"/>
              <a:t>of</a:t>
            </a:r>
            <a:r>
              <a:rPr lang="nb-NO" sz="1200"/>
              <a:t> Public Health. 2024;0(0).</a:t>
            </a:r>
          </a:p>
        </p:txBody>
      </p:sp>
      <p:pic>
        <p:nvPicPr>
          <p:cNvPr id="6" name="Bilde 5">
            <a:extLst>
              <a:ext uri="{FF2B5EF4-FFF2-40B4-BE49-F238E27FC236}">
                <a16:creationId xmlns:a16="http://schemas.microsoft.com/office/drawing/2014/main" id="{B2ACD89E-BC2E-9483-7BBC-31B2164146FB}"/>
              </a:ext>
            </a:extLst>
          </p:cNvPr>
          <p:cNvPicPr>
            <a:picLocks noChangeAspect="1"/>
          </p:cNvPicPr>
          <p:nvPr/>
        </p:nvPicPr>
        <p:blipFill>
          <a:blip r:embed="rId3"/>
          <a:stretch>
            <a:fillRect/>
          </a:stretch>
        </p:blipFill>
        <p:spPr>
          <a:xfrm>
            <a:off x="6807422" y="240509"/>
            <a:ext cx="2639949" cy="3962400"/>
          </a:xfrm>
          <a:prstGeom prst="rect">
            <a:avLst/>
          </a:prstGeom>
        </p:spPr>
      </p:pic>
      <p:pic>
        <p:nvPicPr>
          <p:cNvPr id="4" name="Bilde 3" descr="Et bilde som inneholder tekst, Menneskeansikt, klær, smårolling&#10;&#10;Automatisk generert beskrivelse">
            <a:extLst>
              <a:ext uri="{FF2B5EF4-FFF2-40B4-BE49-F238E27FC236}">
                <a16:creationId xmlns:a16="http://schemas.microsoft.com/office/drawing/2014/main" id="{60D9C220-52FC-3A5D-2461-6C12C194FC73}"/>
              </a:ext>
            </a:extLst>
          </p:cNvPr>
          <p:cNvPicPr>
            <a:picLocks noChangeAspect="1"/>
          </p:cNvPicPr>
          <p:nvPr/>
        </p:nvPicPr>
        <p:blipFill>
          <a:blip r:embed="rId4"/>
          <a:stretch>
            <a:fillRect/>
          </a:stretch>
        </p:blipFill>
        <p:spPr>
          <a:xfrm rot="360000">
            <a:off x="9047276" y="1054843"/>
            <a:ext cx="2817962" cy="4525273"/>
          </a:xfrm>
          <a:prstGeom prst="rect">
            <a:avLst/>
          </a:prstGeom>
        </p:spPr>
      </p:pic>
    </p:spTree>
    <p:extLst>
      <p:ext uri="{BB962C8B-B14F-4D97-AF65-F5344CB8AC3E}">
        <p14:creationId xmlns:p14="http://schemas.microsoft.com/office/powerpoint/2010/main" val="3661655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90CBE69-4844-115B-79DA-7563EBEABFF2}"/>
              </a:ext>
            </a:extLst>
          </p:cNvPr>
          <p:cNvSpPr>
            <a:spLocks noGrp="1"/>
          </p:cNvSpPr>
          <p:nvPr>
            <p:ph type="title"/>
          </p:nvPr>
        </p:nvSpPr>
        <p:spPr/>
        <p:txBody>
          <a:bodyPr/>
          <a:lstStyle/>
          <a:p>
            <a:r>
              <a:rPr lang="nb-NO"/>
              <a:t>Risiko og </a:t>
            </a:r>
            <a:r>
              <a:rPr lang="nb-NO" err="1"/>
              <a:t>resiliens</a:t>
            </a:r>
            <a:endParaRPr lang="nb-NO"/>
          </a:p>
        </p:txBody>
      </p:sp>
      <p:sp>
        <p:nvSpPr>
          <p:cNvPr id="3" name="Plassholder for innhold 2">
            <a:extLst>
              <a:ext uri="{FF2B5EF4-FFF2-40B4-BE49-F238E27FC236}">
                <a16:creationId xmlns:a16="http://schemas.microsoft.com/office/drawing/2014/main" id="{E7E5C956-7447-E918-B3A9-9E6BB0B78689}"/>
              </a:ext>
            </a:extLst>
          </p:cNvPr>
          <p:cNvSpPr>
            <a:spLocks noGrp="1"/>
          </p:cNvSpPr>
          <p:nvPr>
            <p:ph idx="1"/>
          </p:nvPr>
        </p:nvSpPr>
        <p:spPr/>
        <p:txBody>
          <a:bodyPr vert="horz" lIns="91440" tIns="45720" rIns="91440" bIns="45720" rtlCol="0" anchor="t">
            <a:normAutofit/>
          </a:bodyPr>
          <a:lstStyle/>
          <a:p>
            <a:r>
              <a:rPr lang="nb-NO"/>
              <a:t>Barna til foreldrene jeg møter har sannsynligvis behov som ikke blir møtt</a:t>
            </a:r>
          </a:p>
          <a:p>
            <a:pPr marL="474980" lvl="1">
              <a:buFont typeface="Courier New" panose="020B0604020202020204" pitchFamily="34" charset="0"/>
              <a:buChar char="o"/>
            </a:pPr>
            <a:endParaRPr lang="nb-NO"/>
          </a:p>
        </p:txBody>
      </p:sp>
      <p:sp>
        <p:nvSpPr>
          <p:cNvPr id="12" name="Tankeboble: sky 11">
            <a:extLst>
              <a:ext uri="{FF2B5EF4-FFF2-40B4-BE49-F238E27FC236}">
                <a16:creationId xmlns:a16="http://schemas.microsoft.com/office/drawing/2014/main" id="{22B943E0-26B1-76FD-61C0-DBB7EF76FCFF}"/>
              </a:ext>
            </a:extLst>
          </p:cNvPr>
          <p:cNvSpPr/>
          <p:nvPr/>
        </p:nvSpPr>
        <p:spPr>
          <a:xfrm>
            <a:off x="8486078" y="1111726"/>
            <a:ext cx="3044283" cy="1150462"/>
          </a:xfrm>
          <a:prstGeom prst="cloud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b-NO" dirty="0"/>
              <a:t>…Hva kan jeg gjøre?</a:t>
            </a:r>
          </a:p>
        </p:txBody>
      </p:sp>
    </p:spTree>
    <p:extLst>
      <p:ext uri="{BB962C8B-B14F-4D97-AF65-F5344CB8AC3E}">
        <p14:creationId xmlns:p14="http://schemas.microsoft.com/office/powerpoint/2010/main" val="1749164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DD93E7-F30F-43D2-F31B-8CD9B321E7D3}"/>
            </a:ext>
          </a:extLst>
        </p:cNvPr>
        <p:cNvGrpSpPr/>
        <p:nvPr/>
      </p:nvGrpSpPr>
      <p:grpSpPr>
        <a:xfrm>
          <a:off x="0" y="0"/>
          <a:ext cx="0" cy="0"/>
          <a:chOff x="0" y="0"/>
          <a:chExt cx="0" cy="0"/>
        </a:xfrm>
      </p:grpSpPr>
      <p:sp>
        <p:nvSpPr>
          <p:cNvPr id="9" name="Rektangel: avrundede hjørner 8">
            <a:extLst>
              <a:ext uri="{FF2B5EF4-FFF2-40B4-BE49-F238E27FC236}">
                <a16:creationId xmlns:a16="http://schemas.microsoft.com/office/drawing/2014/main" id="{EFC7E388-71D1-8D8A-9531-2823ABA9D6EE}"/>
              </a:ext>
            </a:extLst>
          </p:cNvPr>
          <p:cNvSpPr/>
          <p:nvPr/>
        </p:nvSpPr>
        <p:spPr>
          <a:xfrm>
            <a:off x="7984634" y="3388468"/>
            <a:ext cx="2772382" cy="843063"/>
          </a:xfrm>
          <a:prstGeom prst="round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8" name="Rektangel: avrundede hjørner 7">
            <a:extLst>
              <a:ext uri="{FF2B5EF4-FFF2-40B4-BE49-F238E27FC236}">
                <a16:creationId xmlns:a16="http://schemas.microsoft.com/office/drawing/2014/main" id="{2D16C091-131D-A67F-8971-AD2DB0491532}"/>
              </a:ext>
            </a:extLst>
          </p:cNvPr>
          <p:cNvSpPr/>
          <p:nvPr/>
        </p:nvSpPr>
        <p:spPr>
          <a:xfrm>
            <a:off x="4706596" y="3374090"/>
            <a:ext cx="2772382" cy="843063"/>
          </a:xfrm>
          <a:prstGeom prst="round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Rektangel: avrundede hjørner 6">
            <a:extLst>
              <a:ext uri="{FF2B5EF4-FFF2-40B4-BE49-F238E27FC236}">
                <a16:creationId xmlns:a16="http://schemas.microsoft.com/office/drawing/2014/main" id="{F8CD6932-0EF1-84FA-8354-862829B6616E}"/>
              </a:ext>
            </a:extLst>
          </p:cNvPr>
          <p:cNvSpPr/>
          <p:nvPr/>
        </p:nvSpPr>
        <p:spPr>
          <a:xfrm>
            <a:off x="1442936" y="3388468"/>
            <a:ext cx="2772382" cy="843063"/>
          </a:xfrm>
          <a:prstGeom prst="round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Tittel 1">
            <a:extLst>
              <a:ext uri="{FF2B5EF4-FFF2-40B4-BE49-F238E27FC236}">
                <a16:creationId xmlns:a16="http://schemas.microsoft.com/office/drawing/2014/main" id="{AE973F97-CE4F-C0FE-ED95-0585B854E91C}"/>
              </a:ext>
            </a:extLst>
          </p:cNvPr>
          <p:cNvSpPr>
            <a:spLocks noGrp="1"/>
          </p:cNvSpPr>
          <p:nvPr>
            <p:ph type="title"/>
          </p:nvPr>
        </p:nvSpPr>
        <p:spPr/>
        <p:txBody>
          <a:bodyPr/>
          <a:lstStyle/>
          <a:p>
            <a:r>
              <a:rPr lang="nb-NO"/>
              <a:t>Risiko og </a:t>
            </a:r>
            <a:r>
              <a:rPr lang="nb-NO" err="1"/>
              <a:t>resiliens</a:t>
            </a:r>
            <a:endParaRPr lang="nb-NO"/>
          </a:p>
        </p:txBody>
      </p:sp>
      <p:sp>
        <p:nvSpPr>
          <p:cNvPr id="3" name="Plassholder for innhold 2">
            <a:extLst>
              <a:ext uri="{FF2B5EF4-FFF2-40B4-BE49-F238E27FC236}">
                <a16:creationId xmlns:a16="http://schemas.microsoft.com/office/drawing/2014/main" id="{03AB5D44-FE2B-6BF7-1C95-75824AA91E35}"/>
              </a:ext>
            </a:extLst>
          </p:cNvPr>
          <p:cNvSpPr>
            <a:spLocks noGrp="1"/>
          </p:cNvSpPr>
          <p:nvPr>
            <p:ph idx="1"/>
          </p:nvPr>
        </p:nvSpPr>
        <p:spPr/>
        <p:txBody>
          <a:bodyPr vert="horz" lIns="91440" tIns="45720" rIns="91440" bIns="45720" rtlCol="0" anchor="t">
            <a:normAutofit/>
          </a:bodyPr>
          <a:lstStyle/>
          <a:p>
            <a:r>
              <a:rPr lang="nb-NO"/>
              <a:t>Barna til foreldrene jeg møter har sannsynligvis behov som ikke blir møtt</a:t>
            </a:r>
          </a:p>
          <a:p>
            <a:r>
              <a:rPr lang="nb-NO"/>
              <a:t>Barna står i risiko for å utvikle fysiske, kognitive, emosjonelle og relasjonelle vansker</a:t>
            </a:r>
          </a:p>
          <a:p>
            <a:pPr marL="0" indent="0">
              <a:buNone/>
            </a:pPr>
            <a:endParaRPr lang="nb-NO"/>
          </a:p>
          <a:p>
            <a:pPr marL="0" indent="0">
              <a:buNone/>
            </a:pPr>
            <a:endParaRPr lang="nb-NO"/>
          </a:p>
          <a:p>
            <a:pPr marL="0" indent="0">
              <a:buNone/>
            </a:pPr>
            <a:endParaRPr lang="nb-NO"/>
          </a:p>
          <a:p>
            <a:pPr marL="246380" lvl="1" indent="0">
              <a:buNone/>
            </a:pPr>
            <a:endParaRPr lang="nb-NO"/>
          </a:p>
          <a:p>
            <a:pPr marL="474980" lvl="1">
              <a:buFont typeface="Courier New" panose="020B0604020202020204" pitchFamily="34" charset="0"/>
              <a:buChar char="o"/>
            </a:pPr>
            <a:endParaRPr lang="nb-NO"/>
          </a:p>
        </p:txBody>
      </p:sp>
      <p:sp>
        <p:nvSpPr>
          <p:cNvPr id="4" name="TekstSylinder 3">
            <a:extLst>
              <a:ext uri="{FF2B5EF4-FFF2-40B4-BE49-F238E27FC236}">
                <a16:creationId xmlns:a16="http://schemas.microsoft.com/office/drawing/2014/main" id="{752005E1-7812-AFAD-CE80-3D28ACB2B508}"/>
              </a:ext>
            </a:extLst>
          </p:cNvPr>
          <p:cNvSpPr txBox="1"/>
          <p:nvPr/>
        </p:nvSpPr>
        <p:spPr>
          <a:xfrm>
            <a:off x="1621276" y="3469531"/>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dirty="0"/>
              <a:t>Psykisk lidelse</a:t>
            </a:r>
          </a:p>
        </p:txBody>
      </p:sp>
      <p:sp>
        <p:nvSpPr>
          <p:cNvPr id="5" name="TekstSylinder 4">
            <a:extLst>
              <a:ext uri="{FF2B5EF4-FFF2-40B4-BE49-F238E27FC236}">
                <a16:creationId xmlns:a16="http://schemas.microsoft.com/office/drawing/2014/main" id="{B4A76A5A-4BF5-B8E0-2E57-F6978E4C3B3A}"/>
              </a:ext>
            </a:extLst>
          </p:cNvPr>
          <p:cNvSpPr txBox="1"/>
          <p:nvPr/>
        </p:nvSpPr>
        <p:spPr>
          <a:xfrm>
            <a:off x="4845781" y="3473202"/>
            <a:ext cx="27432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nb-NO"/>
              <a:t>Kvalitet på omsorgsutøvelse</a:t>
            </a:r>
          </a:p>
        </p:txBody>
      </p:sp>
      <p:sp>
        <p:nvSpPr>
          <p:cNvPr id="6" name="TekstSylinder 5">
            <a:extLst>
              <a:ext uri="{FF2B5EF4-FFF2-40B4-BE49-F238E27FC236}">
                <a16:creationId xmlns:a16="http://schemas.microsoft.com/office/drawing/2014/main" id="{3ED4396D-5D4B-1CAD-9873-9E33EE01EA28}"/>
              </a:ext>
            </a:extLst>
          </p:cNvPr>
          <p:cNvSpPr txBox="1"/>
          <p:nvPr/>
        </p:nvSpPr>
        <p:spPr>
          <a:xfrm>
            <a:off x="8153185" y="3466166"/>
            <a:ext cx="27432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a:t>Barnets livskvalitet og utvikling</a:t>
            </a:r>
          </a:p>
        </p:txBody>
      </p:sp>
      <p:sp>
        <p:nvSpPr>
          <p:cNvPr id="10" name="Pil: høyre 9">
            <a:extLst>
              <a:ext uri="{FF2B5EF4-FFF2-40B4-BE49-F238E27FC236}">
                <a16:creationId xmlns:a16="http://schemas.microsoft.com/office/drawing/2014/main" id="{B0AADEBD-679B-12AD-B18F-67D768A509A5}"/>
              </a:ext>
            </a:extLst>
          </p:cNvPr>
          <p:cNvSpPr/>
          <p:nvPr/>
        </p:nvSpPr>
        <p:spPr>
          <a:xfrm>
            <a:off x="4210117" y="3477486"/>
            <a:ext cx="503956" cy="59965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1" name="Pil: høyre 10">
            <a:extLst>
              <a:ext uri="{FF2B5EF4-FFF2-40B4-BE49-F238E27FC236}">
                <a16:creationId xmlns:a16="http://schemas.microsoft.com/office/drawing/2014/main" id="{FB0A02A0-3087-5598-40C8-9D121E71DEAF}"/>
              </a:ext>
            </a:extLst>
          </p:cNvPr>
          <p:cNvSpPr/>
          <p:nvPr/>
        </p:nvSpPr>
        <p:spPr>
          <a:xfrm>
            <a:off x="7488154" y="3463108"/>
            <a:ext cx="503956" cy="59965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TekstSylinder 12">
            <a:extLst>
              <a:ext uri="{FF2B5EF4-FFF2-40B4-BE49-F238E27FC236}">
                <a16:creationId xmlns:a16="http://schemas.microsoft.com/office/drawing/2014/main" id="{2197E4F3-1EE6-245B-7644-7E73AFD18BBD}"/>
              </a:ext>
            </a:extLst>
          </p:cNvPr>
          <p:cNvSpPr txBox="1"/>
          <p:nvPr/>
        </p:nvSpPr>
        <p:spPr>
          <a:xfrm>
            <a:off x="1302363" y="6117565"/>
            <a:ext cx="960119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sz="1200"/>
              <a:t>Kilder: Kvello, Ø. </a:t>
            </a:r>
            <a:r>
              <a:rPr lang="nb-NO" sz="1200" i="1"/>
              <a:t>Barn i risiko – skadelige omsorgssituasjoner.</a:t>
            </a:r>
            <a:r>
              <a:rPr lang="nb-NO" sz="1200"/>
              <a:t> Gyldendal. 2015. Borge, A.I.H. </a:t>
            </a:r>
            <a:r>
              <a:rPr lang="nb-NO" sz="1200" i="1" err="1"/>
              <a:t>Resiliens</a:t>
            </a:r>
            <a:r>
              <a:rPr lang="nb-NO" sz="1200" i="1"/>
              <a:t> – risiko og sunn utvikling. </a:t>
            </a:r>
            <a:r>
              <a:rPr lang="nb-NO" sz="1200"/>
              <a:t>Gyldendal. 2018.</a:t>
            </a:r>
          </a:p>
        </p:txBody>
      </p:sp>
      <p:sp>
        <p:nvSpPr>
          <p:cNvPr id="12" name="Tankeboble: sky 11">
            <a:extLst>
              <a:ext uri="{FF2B5EF4-FFF2-40B4-BE49-F238E27FC236}">
                <a16:creationId xmlns:a16="http://schemas.microsoft.com/office/drawing/2014/main" id="{2706D337-5920-3CA7-2502-F61322478362}"/>
              </a:ext>
            </a:extLst>
          </p:cNvPr>
          <p:cNvSpPr/>
          <p:nvPr/>
        </p:nvSpPr>
        <p:spPr>
          <a:xfrm>
            <a:off x="8486078" y="1111726"/>
            <a:ext cx="3044283" cy="1150462"/>
          </a:xfrm>
          <a:prstGeom prst="cloud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b-NO"/>
              <a:t>…Hva kan jeg gjøre?</a:t>
            </a:r>
          </a:p>
        </p:txBody>
      </p:sp>
    </p:spTree>
    <p:extLst>
      <p:ext uri="{BB962C8B-B14F-4D97-AF65-F5344CB8AC3E}">
        <p14:creationId xmlns:p14="http://schemas.microsoft.com/office/powerpoint/2010/main" val="1712775584"/>
      </p:ext>
    </p:extLst>
  </p:cSld>
  <p:clrMapOvr>
    <a:masterClrMapping/>
  </p:clrMapOvr>
</p:sld>
</file>

<file path=ppt/theme/theme1.xml><?xml version="1.0" encoding="utf-8"?>
<a:theme xmlns:a="http://schemas.openxmlformats.org/drawingml/2006/main" name="PoiseVTI">
  <a:themeElements>
    <a:clrScheme name="AnalogousFromLightSeedRightStep">
      <a:dk1>
        <a:srgbClr val="000000"/>
      </a:dk1>
      <a:lt1>
        <a:srgbClr val="FFFFFF"/>
      </a:lt1>
      <a:dk2>
        <a:srgbClr val="382441"/>
      </a:dk2>
      <a:lt2>
        <a:srgbClr val="E4E8E2"/>
      </a:lt2>
      <a:accent1>
        <a:srgbClr val="C66FED"/>
      </a:accent1>
      <a:accent2>
        <a:srgbClr val="E94FD9"/>
      </a:accent2>
      <a:accent3>
        <a:srgbClr val="ED6FAC"/>
      </a:accent3>
      <a:accent4>
        <a:srgbClr val="E94F59"/>
      </a:accent4>
      <a:accent5>
        <a:srgbClr val="EA8B56"/>
      </a:accent5>
      <a:accent6>
        <a:srgbClr val="BFA13B"/>
      </a:accent6>
      <a:hlink>
        <a:srgbClr val="678E56"/>
      </a:hlink>
      <a:folHlink>
        <a:srgbClr val="7F7F7F"/>
      </a:folHlink>
    </a:clrScheme>
    <a:fontScheme name="Goudy Univers">
      <a:majorFont>
        <a:latin typeface="Goudy Old Style"/>
        <a:ea typeface=""/>
        <a:cs typeface=""/>
      </a:majorFont>
      <a:minorFont>
        <a:latin typeface="Univer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iseVTI" id="{9843863B-6720-4231-BFE7-E604B355382A}" vid="{6C5B2780-C73E-445D-98DA-9D2BCD78971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E0E56BE2D2C34494B50B3277FFF0EE" ma:contentTypeVersion="17" ma:contentTypeDescription="Create a new document." ma:contentTypeScope="" ma:versionID="89eb4f5889e3e664d46fab4dd04527e0">
  <xsd:schema xmlns:xsd="http://www.w3.org/2001/XMLSchema" xmlns:xs="http://www.w3.org/2001/XMLSchema" xmlns:p="http://schemas.microsoft.com/office/2006/metadata/properties" xmlns:ns2="72630619-7b30-4dce-98c7-beb7faded18e" xmlns:ns3="d4bb6146-73d3-4e10-bb80-041da97bfc39" targetNamespace="http://schemas.microsoft.com/office/2006/metadata/properties" ma:root="true" ma:fieldsID="5b8d16fb0efce968227a110e8406f3a9" ns2:_="" ns3:_="">
    <xsd:import namespace="72630619-7b30-4dce-98c7-beb7faded18e"/>
    <xsd:import namespace="d4bb6146-73d3-4e10-bb80-041da97bfc3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lcf76f155ced4ddcb4097134ff3c332f" minOccurs="0"/>
                <xsd:element ref="ns2:MediaServiceOCR" minOccurs="0"/>
                <xsd:element ref="ns3:SharedWithUsers" minOccurs="0"/>
                <xsd:element ref="ns3:SharedWithDetails" minOccurs="0"/>
                <xsd:element ref="ns2:MediaServiceObjectDetectorVersions" minOccurs="0"/>
                <xsd:element ref="ns2:MediaLengthInSeconds" minOccurs="0"/>
                <xsd:element ref="ns2:MediaServiceSearchProperties" minOccurs="0"/>
                <xsd:element ref="ns2:Sinnemestring"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630619-7b30-4dce-98c7-beb7faded1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67dff7f-f654-45ce-af9b-b6db0d5f3ad3"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Sinnemestring" ma:index="24" nillable="true" ma:displayName="Sinnemestring" ma:format="Dropdown" ma:internalName="Sinnemestring">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4bb6146-73d3-4e10-bb80-041da97bfc39"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innemestring xmlns="72630619-7b30-4dce-98c7-beb7faded18e" xsi:nil="true"/>
    <lcf76f155ced4ddcb4097134ff3c332f xmlns="72630619-7b30-4dce-98c7-beb7faded18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C2BC1EB-7287-4199-B26E-A75443957DD3}">
  <ds:schemaRefs>
    <ds:schemaRef ds:uri="72630619-7b30-4dce-98c7-beb7faded18e"/>
    <ds:schemaRef ds:uri="d4bb6146-73d3-4e10-bb80-041da97bfc3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7EB10D2-C8D4-495E-9536-BAF19B042E44}">
  <ds:schemaRefs>
    <ds:schemaRef ds:uri="http://schemas.microsoft.com/sharepoint/v3/contenttype/forms"/>
  </ds:schemaRefs>
</ds:datastoreItem>
</file>

<file path=customXml/itemProps3.xml><?xml version="1.0" encoding="utf-8"?>
<ds:datastoreItem xmlns:ds="http://schemas.openxmlformats.org/officeDocument/2006/customXml" ds:itemID="{50B2CD92-9A1A-4B67-898B-667D20DBC2CD}">
  <ds:schemaRefs>
    <ds:schemaRef ds:uri="72630619-7b30-4dce-98c7-beb7faded18e"/>
    <ds:schemaRef ds:uri="d4bb6146-73d3-4e10-bb80-041da97bfc3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5b906c1f-19d2-4ac1-bea8-1ddf524e35b3}" enabled="1" method="Standard" siteId="{7f8e4cf0-71fb-489c-a336-3f9252a63908}" contentBits="0" removed="0"/>
</clbl:labelList>
</file>

<file path=docProps/app.xml><?xml version="1.0" encoding="utf-8"?>
<Properties xmlns="http://schemas.openxmlformats.org/officeDocument/2006/extended-properties" xmlns:vt="http://schemas.openxmlformats.org/officeDocument/2006/docPropsVTypes">
  <TotalTime>1</TotalTime>
  <Words>2888</Words>
  <Application>Microsoft Office PowerPoint</Application>
  <PresentationFormat>Widescreen</PresentationFormat>
  <Paragraphs>308</Paragraphs>
  <Slides>22</Slides>
  <Notes>21</Notes>
  <HiddenSlides>0</HiddenSlides>
  <MMClips>0</MMClips>
  <ScaleCrop>false</ScaleCrop>
  <HeadingPairs>
    <vt:vector size="6" baseType="variant">
      <vt:variant>
        <vt:lpstr>Brukte skrifter</vt:lpstr>
      </vt:variant>
      <vt:variant>
        <vt:i4>7</vt:i4>
      </vt:variant>
      <vt:variant>
        <vt:lpstr>Tema</vt:lpstr>
      </vt:variant>
      <vt:variant>
        <vt:i4>1</vt:i4>
      </vt:variant>
      <vt:variant>
        <vt:lpstr>Lysbildetitler</vt:lpstr>
      </vt:variant>
      <vt:variant>
        <vt:i4>22</vt:i4>
      </vt:variant>
    </vt:vector>
  </HeadingPairs>
  <TitlesOfParts>
    <vt:vector size="30" baseType="lpstr">
      <vt:lpstr>Arial</vt:lpstr>
      <vt:lpstr>Calibri</vt:lpstr>
      <vt:lpstr>Calibri,Sans-Serif</vt:lpstr>
      <vt:lpstr>Courier New</vt:lpstr>
      <vt:lpstr>Courier New,monospace</vt:lpstr>
      <vt:lpstr>Goudy Old Style</vt:lpstr>
      <vt:lpstr>Univers Light</vt:lpstr>
      <vt:lpstr>PoiseVTI</vt:lpstr>
      <vt:lpstr>Hvordan hjelpe familien når psykisk uhelse eller rus rammer?</vt:lpstr>
      <vt:lpstr>Forekomst i norge</vt:lpstr>
      <vt:lpstr>Barnas opplevelse</vt:lpstr>
      <vt:lpstr>Barnas opplevelse</vt:lpstr>
      <vt:lpstr>Barnas opplevelse</vt:lpstr>
      <vt:lpstr>Barnas opplevelse</vt:lpstr>
      <vt:lpstr>Barnas opplevelse</vt:lpstr>
      <vt:lpstr>Risiko og resiliens</vt:lpstr>
      <vt:lpstr>Risiko og resiliens</vt:lpstr>
      <vt:lpstr>Risiko og resiliens</vt:lpstr>
      <vt:lpstr>MÅLET vårt</vt:lpstr>
      <vt:lpstr>case</vt:lpstr>
      <vt:lpstr>Systemisk fokus</vt:lpstr>
      <vt:lpstr>Lineær forståelse</vt:lpstr>
      <vt:lpstr>Lineær forståelse</vt:lpstr>
      <vt:lpstr>PowerPoint-presentasjon</vt:lpstr>
      <vt:lpstr>PowerPoint-presentasjon</vt:lpstr>
      <vt:lpstr>PowerPoint-presentasjon</vt:lpstr>
      <vt:lpstr>Åpenhet og informasjon</vt:lpstr>
      <vt:lpstr>EMOSJONELL STØTTE</vt:lpstr>
      <vt:lpstr>Styrke den friske</vt:lpstr>
      <vt:lpstr>Individuelle samtaler med barna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Hvordan hjelpe familien når psykisk uhelse eller rus rammer?</dc:title>
  <dc:creator>Tove Bergh</dc:creator>
  <cp:lastModifiedBy>Anne Bull Enger Wiel</cp:lastModifiedBy>
  <cp:revision>10</cp:revision>
  <dcterms:created xsi:type="dcterms:W3CDTF">2024-09-18T10:08:04Z</dcterms:created>
  <dcterms:modified xsi:type="dcterms:W3CDTF">2024-11-25T11:31:08Z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0x010100D0E0E56BE2D2C34494B50B3277FFF0EE</vt:lpwstr>
  </property>
</Properties>
</file>