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1" r:id="rId7"/>
  </p:sldMasterIdLst>
  <p:notesMasterIdLst>
    <p:notesMasterId r:id="rId57"/>
  </p:notesMasterIdLst>
  <p:sldIdLst>
    <p:sldId id="575" r:id="rId8"/>
    <p:sldId id="579" r:id="rId9"/>
    <p:sldId id="619" r:id="rId10"/>
    <p:sldId id="620" r:id="rId11"/>
    <p:sldId id="590" r:id="rId12"/>
    <p:sldId id="577" r:id="rId13"/>
    <p:sldId id="536" r:id="rId14"/>
    <p:sldId id="423" r:id="rId15"/>
    <p:sldId id="560" r:id="rId16"/>
    <p:sldId id="554" r:id="rId17"/>
    <p:sldId id="608" r:id="rId18"/>
    <p:sldId id="615" r:id="rId19"/>
    <p:sldId id="531" r:id="rId20"/>
    <p:sldId id="552" r:id="rId21"/>
    <p:sldId id="596" r:id="rId22"/>
    <p:sldId id="597" r:id="rId23"/>
    <p:sldId id="593" r:id="rId24"/>
    <p:sldId id="581" r:id="rId25"/>
    <p:sldId id="595" r:id="rId26"/>
    <p:sldId id="515" r:id="rId27"/>
    <p:sldId id="623" r:id="rId28"/>
    <p:sldId id="408" r:id="rId29"/>
    <p:sldId id="598" r:id="rId30"/>
    <p:sldId id="585" r:id="rId31"/>
    <p:sldId id="591" r:id="rId32"/>
    <p:sldId id="606" r:id="rId33"/>
    <p:sldId id="616" r:id="rId34"/>
    <p:sldId id="599" r:id="rId35"/>
    <p:sldId id="389" r:id="rId36"/>
    <p:sldId id="553" r:id="rId37"/>
    <p:sldId id="411" r:id="rId38"/>
    <p:sldId id="624" r:id="rId39"/>
    <p:sldId id="399" r:id="rId40"/>
    <p:sldId id="562" r:id="rId41"/>
    <p:sldId id="584" r:id="rId42"/>
    <p:sldId id="413" r:id="rId43"/>
    <p:sldId id="588" r:id="rId44"/>
    <p:sldId id="594" r:id="rId45"/>
    <p:sldId id="589" r:id="rId46"/>
    <p:sldId id="395" r:id="rId47"/>
    <p:sldId id="587" r:id="rId48"/>
    <p:sldId id="556" r:id="rId49"/>
    <p:sldId id="564" r:id="rId50"/>
    <p:sldId id="583" r:id="rId51"/>
    <p:sldId id="569" r:id="rId52"/>
    <p:sldId id="621" r:id="rId53"/>
    <p:sldId id="622" r:id="rId54"/>
    <p:sldId id="614" r:id="rId55"/>
    <p:sldId id="406" r:id="rId56"/>
  </p:sldIdLst>
  <p:sldSz cx="12192000" cy="6858000"/>
  <p:notesSz cx="6858000" cy="9144000"/>
  <p:embeddedFontLst>
    <p:embeddedFont>
      <p:font typeface="MS Shell Dlg 2" panose="020B0604030504040204" pitchFamily="34" charset="0"/>
      <p:regular r:id="rId58"/>
      <p:bold r:id="rId59"/>
    </p:embeddedFont>
    <p:embeddedFont>
      <p:font typeface="Open Sans" panose="020B0606030504020204" pitchFamily="34" charset="0"/>
      <p:regular r:id="rId60"/>
      <p:bold r:id="rId61"/>
      <p:italic r:id="rId62"/>
      <p:boldItalic r:id="rId63"/>
    </p:embeddedFont>
    <p:embeddedFont>
      <p:font typeface="Oslo Sans" panose="020B0604020202020204" charset="0"/>
      <p:regular r:id="rId64"/>
      <p:bold r:id="rId65"/>
      <p:italic r:id="rId66"/>
      <p:boldItalic r:id="rId67"/>
    </p:embeddedFont>
    <p:embeddedFont>
      <p:font typeface="Oslo Sans Light" panose="020B0604020202020204" charset="0"/>
      <p:regular r:id="rId68"/>
      <p:italic r:id="rId69"/>
    </p:embeddedFont>
    <p:embeddedFont>
      <p:font typeface="Oslo Sans Office" panose="02000000000000000000" pitchFamily="2" charset="0"/>
      <p:regular r:id="rId70"/>
      <p:bold r:id="rId71"/>
      <p:italic r:id="rId72"/>
      <p:boldItalic r:id="rId73"/>
    </p:embeddedFont>
    <p:embeddedFont>
      <p:font typeface="Oslo Sans Office Normal" panose="020B0604020202020204" charset="0"/>
      <p:regular r:id="rId74"/>
      <p:bold r:id="rId75"/>
      <p:italic r:id="rId76"/>
      <p:boldItalic r:id="rId77"/>
    </p:embeddedFont>
    <p:embeddedFont>
      <p:font typeface="Segoe UI" panose="020B0502040204020203" pitchFamily="34" charset="0"/>
      <p:regular r:id="rId78"/>
      <p:bold r:id="rId79"/>
      <p:italic r:id="rId80"/>
      <p:boldItalic r:id="rId81"/>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5"/>
            <p14:sldId id="579"/>
            <p14:sldId id="619"/>
            <p14:sldId id="620"/>
            <p14:sldId id="590"/>
            <p14:sldId id="577"/>
            <p14:sldId id="536"/>
            <p14:sldId id="423"/>
            <p14:sldId id="560"/>
            <p14:sldId id="554"/>
            <p14:sldId id="608"/>
            <p14:sldId id="615"/>
            <p14:sldId id="531"/>
            <p14:sldId id="552"/>
            <p14:sldId id="596"/>
            <p14:sldId id="597"/>
            <p14:sldId id="593"/>
            <p14:sldId id="581"/>
            <p14:sldId id="595"/>
            <p14:sldId id="515"/>
            <p14:sldId id="623"/>
            <p14:sldId id="408"/>
            <p14:sldId id="598"/>
            <p14:sldId id="585"/>
            <p14:sldId id="591"/>
            <p14:sldId id="606"/>
            <p14:sldId id="616"/>
            <p14:sldId id="599"/>
            <p14:sldId id="389"/>
            <p14:sldId id="553"/>
            <p14:sldId id="411"/>
            <p14:sldId id="624"/>
            <p14:sldId id="399"/>
            <p14:sldId id="562"/>
            <p14:sldId id="584"/>
            <p14:sldId id="413"/>
            <p14:sldId id="588"/>
            <p14:sldId id="594"/>
            <p14:sldId id="589"/>
            <p14:sldId id="395"/>
            <p14:sldId id="587"/>
            <p14:sldId id="556"/>
            <p14:sldId id="564"/>
            <p14:sldId id="583"/>
            <p14:sldId id="569"/>
            <p14:sldId id="621"/>
            <p14:sldId id="622"/>
            <p14:sldId id="614"/>
            <p14:sldId id="406"/>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FAE"/>
    <a:srgbClr val="6FE9FF"/>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34747-F87D-4C07-AA42-06E3F2FA03FE}" v="9" dt="2025-03-12T12:45:39.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313" autoAdjust="0"/>
  </p:normalViewPr>
  <p:slideViewPr>
    <p:cSldViewPr snapToGrid="0">
      <p:cViewPr>
        <p:scale>
          <a:sx n="70" d="100"/>
          <a:sy n="70" d="100"/>
        </p:scale>
        <p:origin x="456" y="-1084"/>
      </p:cViewPr>
      <p:guideLst>
        <p:guide orient="horz" pos="2160"/>
        <p:guide pos="3863"/>
      </p:guideLst>
    </p:cSldViewPr>
  </p:slideViewPr>
  <p:notesTextViewPr>
    <p:cViewPr>
      <p:scale>
        <a:sx n="125" d="100"/>
        <a:sy n="125" d="100"/>
      </p:scale>
      <p:origin x="0" y="0"/>
    </p:cViewPr>
  </p:notesTextViewPr>
  <p:notesViewPr>
    <p:cSldViewPr snapToGrid="0">
      <p:cViewPr varScale="1">
        <p:scale>
          <a:sx n="48" d="100"/>
          <a:sy n="48" d="100"/>
        </p:scale>
        <p:origin x="2752"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9.fntdata"/><Relationship Id="rId7" Type="http://schemas.openxmlformats.org/officeDocument/2006/relationships/slideMaster" Target="slideMasters/slideMaster4.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9.fntdata"/><Relationship Id="rId87" Type="http://schemas.microsoft.com/office/2015/10/relationships/revisionInfo" Target="revisionInfo.xml"/><Relationship Id="rId61" Type="http://schemas.openxmlformats.org/officeDocument/2006/relationships/font" Target="fonts/font4.fntdata"/><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un Brunes" userId="988c7570-61ba-4b4d-9941-b8422b08f833" providerId="ADAL" clId="{B2AFBD95-B95D-42BD-824B-6BA960211D17}"/>
    <pc:docChg chg="undo custSel addSld delSld modSld modSection">
      <pc:chgData name="Audun Brunes" userId="988c7570-61ba-4b4d-9941-b8422b08f833" providerId="ADAL" clId="{B2AFBD95-B95D-42BD-824B-6BA960211D17}" dt="2025-03-06T07:00:44.431" v="2965" actId="20577"/>
      <pc:docMkLst>
        <pc:docMk/>
      </pc:docMkLst>
      <pc:sldChg chg="modNotesTx">
        <pc:chgData name="Audun Brunes" userId="988c7570-61ba-4b4d-9941-b8422b08f833" providerId="ADAL" clId="{B2AFBD95-B95D-42BD-824B-6BA960211D17}" dt="2025-03-06T06:18:59.016" v="2113" actId="15"/>
        <pc:sldMkLst>
          <pc:docMk/>
          <pc:sldMk cId="2583714581" sldId="389"/>
        </pc:sldMkLst>
      </pc:sldChg>
      <pc:sldChg chg="modNotes modNotesTx">
        <pc:chgData name="Audun Brunes" userId="988c7570-61ba-4b4d-9941-b8422b08f833" providerId="ADAL" clId="{B2AFBD95-B95D-42BD-824B-6BA960211D17}" dt="2025-03-06T07:00:17.855" v="2901" actId="15"/>
        <pc:sldMkLst>
          <pc:docMk/>
          <pc:sldMk cId="3825213134" sldId="395"/>
        </pc:sldMkLst>
      </pc:sldChg>
      <pc:sldChg chg="modNotesTx">
        <pc:chgData name="Audun Brunes" userId="988c7570-61ba-4b4d-9941-b8422b08f833" providerId="ADAL" clId="{B2AFBD95-B95D-42BD-824B-6BA960211D17}" dt="2025-03-06T05:52:16.039" v="1777" actId="20577"/>
        <pc:sldMkLst>
          <pc:docMk/>
          <pc:sldMk cId="2037605077" sldId="408"/>
        </pc:sldMkLst>
      </pc:sldChg>
      <pc:sldChg chg="modNotesTx">
        <pc:chgData name="Audun Brunes" userId="988c7570-61ba-4b4d-9941-b8422b08f833" providerId="ADAL" clId="{B2AFBD95-B95D-42BD-824B-6BA960211D17}" dt="2025-03-06T06:22:09.829" v="2205"/>
        <pc:sldMkLst>
          <pc:docMk/>
          <pc:sldMk cId="1323375838" sldId="411"/>
        </pc:sldMkLst>
      </pc:sldChg>
      <pc:sldChg chg="modNotesTx">
        <pc:chgData name="Audun Brunes" userId="988c7570-61ba-4b4d-9941-b8422b08f833" providerId="ADAL" clId="{B2AFBD95-B95D-42BD-824B-6BA960211D17}" dt="2025-03-06T06:23:41.439" v="2253"/>
        <pc:sldMkLst>
          <pc:docMk/>
          <pc:sldMk cId="2271242172" sldId="413"/>
        </pc:sldMkLst>
      </pc:sldChg>
      <pc:sldChg chg="modNotesTx">
        <pc:chgData name="Audun Brunes" userId="988c7570-61ba-4b4d-9941-b8422b08f833" providerId="ADAL" clId="{B2AFBD95-B95D-42BD-824B-6BA960211D17}" dt="2025-03-06T06:14:46.517" v="2061" actId="20577"/>
        <pc:sldMkLst>
          <pc:docMk/>
          <pc:sldMk cId="4244983926" sldId="552"/>
        </pc:sldMkLst>
      </pc:sldChg>
      <pc:sldChg chg="modNotesTx">
        <pc:chgData name="Audun Brunes" userId="988c7570-61ba-4b4d-9941-b8422b08f833" providerId="ADAL" clId="{B2AFBD95-B95D-42BD-824B-6BA960211D17}" dt="2025-03-06T06:21:41.811" v="2204" actId="20577"/>
        <pc:sldMkLst>
          <pc:docMk/>
          <pc:sldMk cId="3362522078" sldId="553"/>
        </pc:sldMkLst>
      </pc:sldChg>
      <pc:sldChg chg="modNotesTx">
        <pc:chgData name="Audun Brunes" userId="988c7570-61ba-4b4d-9941-b8422b08f833" providerId="ADAL" clId="{B2AFBD95-B95D-42BD-824B-6BA960211D17}" dt="2025-03-06T06:59:36.332" v="2891" actId="20577"/>
        <pc:sldMkLst>
          <pc:docMk/>
          <pc:sldMk cId="2066885797" sldId="556"/>
        </pc:sldMkLst>
      </pc:sldChg>
      <pc:sldChg chg="modNotesTx">
        <pc:chgData name="Audun Brunes" userId="988c7570-61ba-4b4d-9941-b8422b08f833" providerId="ADAL" clId="{B2AFBD95-B95D-42BD-824B-6BA960211D17}" dt="2025-03-06T06:23:18.421" v="2251" actId="20577"/>
        <pc:sldMkLst>
          <pc:docMk/>
          <pc:sldMk cId="924020794" sldId="574"/>
        </pc:sldMkLst>
      </pc:sldChg>
      <pc:sldChg chg="modNotesTx">
        <pc:chgData name="Audun Brunes" userId="988c7570-61ba-4b4d-9941-b8422b08f833" providerId="ADAL" clId="{B2AFBD95-B95D-42BD-824B-6BA960211D17}" dt="2025-03-06T05:52:45.857" v="1833" actId="20577"/>
        <pc:sldMkLst>
          <pc:docMk/>
          <pc:sldMk cId="1094791903" sldId="576"/>
        </pc:sldMkLst>
      </pc:sldChg>
      <pc:sldChg chg="modNotesTx">
        <pc:chgData name="Audun Brunes" userId="988c7570-61ba-4b4d-9941-b8422b08f833" providerId="ADAL" clId="{B2AFBD95-B95D-42BD-824B-6BA960211D17}" dt="2025-03-06T06:09:25.037" v="1873" actId="20577"/>
        <pc:sldMkLst>
          <pc:docMk/>
          <pc:sldMk cId="2533506747" sldId="581"/>
        </pc:sldMkLst>
      </pc:sldChg>
      <pc:sldChg chg="modNotesTx">
        <pc:chgData name="Audun Brunes" userId="988c7570-61ba-4b4d-9941-b8422b08f833" providerId="ADAL" clId="{B2AFBD95-B95D-42BD-824B-6BA960211D17}" dt="2025-03-06T06:14:18.016" v="2057" actId="20577"/>
        <pc:sldMkLst>
          <pc:docMk/>
          <pc:sldMk cId="2999761077" sldId="585"/>
        </pc:sldMkLst>
      </pc:sldChg>
      <pc:sldChg chg="modNotesTx">
        <pc:chgData name="Audun Brunes" userId="988c7570-61ba-4b4d-9941-b8422b08f833" providerId="ADAL" clId="{B2AFBD95-B95D-42BD-824B-6BA960211D17}" dt="2025-03-06T06:55:29.123" v="2761" actId="114"/>
        <pc:sldMkLst>
          <pc:docMk/>
          <pc:sldMk cId="2731719421" sldId="587"/>
        </pc:sldMkLst>
      </pc:sldChg>
      <pc:sldChg chg="modNotes modNotesTx">
        <pc:chgData name="Audun Brunes" userId="988c7570-61ba-4b4d-9941-b8422b08f833" providerId="ADAL" clId="{B2AFBD95-B95D-42BD-824B-6BA960211D17}" dt="2025-03-06T07:00:44.431" v="2965" actId="20577"/>
        <pc:sldMkLst>
          <pc:docMk/>
          <pc:sldMk cId="189748546" sldId="588"/>
        </pc:sldMkLst>
      </pc:sldChg>
      <pc:sldChg chg="modNotesTx">
        <pc:chgData name="Audun Brunes" userId="988c7570-61ba-4b4d-9941-b8422b08f833" providerId="ADAL" clId="{B2AFBD95-B95D-42BD-824B-6BA960211D17}" dt="2025-03-06T06:50:31" v="2547" actId="20577"/>
        <pc:sldMkLst>
          <pc:docMk/>
          <pc:sldMk cId="4183851378" sldId="589"/>
        </pc:sldMkLst>
      </pc:sldChg>
      <pc:sldChg chg="modNotes modNotesTx">
        <pc:chgData name="Audun Brunes" userId="988c7570-61ba-4b4d-9941-b8422b08f833" providerId="ADAL" clId="{B2AFBD95-B95D-42BD-824B-6BA960211D17}" dt="2025-03-06T06:13:45.113" v="2054" actId="20577"/>
        <pc:sldMkLst>
          <pc:docMk/>
          <pc:sldMk cId="1331380937" sldId="591"/>
        </pc:sldMkLst>
      </pc:sldChg>
      <pc:sldChg chg="modSp mod modNotes modNotesTx">
        <pc:chgData name="Audun Brunes" userId="988c7570-61ba-4b4d-9941-b8422b08f833" providerId="ADAL" clId="{B2AFBD95-B95D-42BD-824B-6BA960211D17}" dt="2025-03-06T06:46:36.528" v="2534" actId="13926"/>
        <pc:sldMkLst>
          <pc:docMk/>
          <pc:sldMk cId="411616089" sldId="594"/>
        </pc:sldMkLst>
        <pc:spChg chg="mod">
          <ac:chgData name="Audun Brunes" userId="988c7570-61ba-4b4d-9941-b8422b08f833" providerId="ADAL" clId="{B2AFBD95-B95D-42BD-824B-6BA960211D17}" dt="2025-03-06T06:34:02.130" v="2414" actId="20577"/>
          <ac:spMkLst>
            <pc:docMk/>
            <pc:sldMk cId="411616089" sldId="594"/>
            <ac:spMk id="3" creationId="{4E375D73-71E5-5246-6F46-69936B8036CE}"/>
          </ac:spMkLst>
        </pc:spChg>
      </pc:sldChg>
      <pc:sldChg chg="modNotesTx">
        <pc:chgData name="Audun Brunes" userId="988c7570-61ba-4b4d-9941-b8422b08f833" providerId="ADAL" clId="{B2AFBD95-B95D-42BD-824B-6BA960211D17}" dt="2025-03-06T05:53:01.133" v="1851" actId="20577"/>
        <pc:sldMkLst>
          <pc:docMk/>
          <pc:sldMk cId="2934141001" sldId="595"/>
        </pc:sldMkLst>
      </pc:sldChg>
      <pc:sldChg chg="add del modNotes modNotesTx">
        <pc:chgData name="Audun Brunes" userId="988c7570-61ba-4b4d-9941-b8422b08f833" providerId="ADAL" clId="{B2AFBD95-B95D-42BD-824B-6BA960211D17}" dt="2025-03-06T06:12:02.985" v="1974" actId="20577"/>
        <pc:sldMkLst>
          <pc:docMk/>
          <pc:sldMk cId="2173487827" sldId="596"/>
        </pc:sldMkLst>
      </pc:sldChg>
      <pc:sldChg chg="modNotesTx">
        <pc:chgData name="Audun Brunes" userId="988c7570-61ba-4b4d-9941-b8422b08f833" providerId="ADAL" clId="{B2AFBD95-B95D-42BD-824B-6BA960211D17}" dt="2025-03-06T06:14:33.006" v="2060" actId="20577"/>
        <pc:sldMkLst>
          <pc:docMk/>
          <pc:sldMk cId="78740610" sldId="597"/>
        </pc:sldMkLst>
      </pc:sldChg>
      <pc:sldChg chg="modNotesTx">
        <pc:chgData name="Audun Brunes" userId="988c7570-61ba-4b4d-9941-b8422b08f833" providerId="ADAL" clId="{B2AFBD95-B95D-42BD-824B-6BA960211D17}" dt="2025-03-06T06:19:36.219" v="2117" actId="15"/>
        <pc:sldMkLst>
          <pc:docMk/>
          <pc:sldMk cId="1865718465" sldId="606"/>
        </pc:sldMkLst>
      </pc:sldChg>
      <pc:sldChg chg="modNotes modNotesTx">
        <pc:chgData name="Audun Brunes" userId="988c7570-61ba-4b4d-9941-b8422b08f833" providerId="ADAL" clId="{B2AFBD95-B95D-42BD-824B-6BA960211D17}" dt="2025-03-06T06:14:53.551" v="2063" actId="20577"/>
        <pc:sldMkLst>
          <pc:docMk/>
          <pc:sldMk cId="3340390852" sldId="608"/>
        </pc:sldMkLst>
      </pc:sldChg>
      <pc:sldChg chg="modSp new del mod">
        <pc:chgData name="Audun Brunes" userId="988c7570-61ba-4b4d-9941-b8422b08f833" providerId="ADAL" clId="{B2AFBD95-B95D-42BD-824B-6BA960211D17}" dt="2025-03-06T04:06:39.662" v="1078" actId="47"/>
        <pc:sldMkLst>
          <pc:docMk/>
          <pc:sldMk cId="240628655" sldId="623"/>
        </pc:sldMkLst>
      </pc:sldChg>
      <pc:sldChg chg="modSp new del mod">
        <pc:chgData name="Audun Brunes" userId="988c7570-61ba-4b4d-9941-b8422b08f833" providerId="ADAL" clId="{B2AFBD95-B95D-42BD-824B-6BA960211D17}" dt="2025-03-06T03:51:21.895" v="788" actId="47"/>
        <pc:sldMkLst>
          <pc:docMk/>
          <pc:sldMk cId="3636700243" sldId="623"/>
        </pc:sldMkLst>
      </pc:sldChg>
    </pc:docChg>
  </pc:docChgLst>
  <pc:docChgLst>
    <pc:chgData name="Lotta Sjåfjell" userId="e95c9377-ca8d-4f66-a22c-96879a011655" providerId="ADAL" clId="{0E334747-F87D-4C07-AA42-06E3F2FA03FE}"/>
    <pc:docChg chg="undo redo custSel addSld delSld modSld modSection">
      <pc:chgData name="Lotta Sjåfjell" userId="e95c9377-ca8d-4f66-a22c-96879a011655" providerId="ADAL" clId="{0E334747-F87D-4C07-AA42-06E3F2FA03FE}" dt="2025-03-12T12:54:25.750" v="2021" actId="20577"/>
      <pc:docMkLst>
        <pc:docMk/>
      </pc:docMkLst>
      <pc:sldChg chg="modSp mod">
        <pc:chgData name="Lotta Sjåfjell" userId="e95c9377-ca8d-4f66-a22c-96879a011655" providerId="ADAL" clId="{0E334747-F87D-4C07-AA42-06E3F2FA03FE}" dt="2025-03-03T10:03:42.308" v="217" actId="20577"/>
        <pc:sldMkLst>
          <pc:docMk/>
          <pc:sldMk cId="3716743021" sldId="423"/>
        </pc:sldMkLst>
        <pc:spChg chg="mod">
          <ac:chgData name="Lotta Sjåfjell" userId="e95c9377-ca8d-4f66-a22c-96879a011655" providerId="ADAL" clId="{0E334747-F87D-4C07-AA42-06E3F2FA03FE}" dt="2025-03-03T10:03:42.308" v="217" actId="20577"/>
          <ac:spMkLst>
            <pc:docMk/>
            <pc:sldMk cId="3716743021" sldId="423"/>
            <ac:spMk id="6" creationId="{774ED176-E55B-2FE3-C0B6-C4C43E7BF668}"/>
          </ac:spMkLst>
        </pc:spChg>
      </pc:sldChg>
      <pc:sldChg chg="modNotesTx">
        <pc:chgData name="Lotta Sjåfjell" userId="e95c9377-ca8d-4f66-a22c-96879a011655" providerId="ADAL" clId="{0E334747-F87D-4C07-AA42-06E3F2FA03FE}" dt="2025-03-10T08:18:32.718" v="376" actId="20577"/>
        <pc:sldMkLst>
          <pc:docMk/>
          <pc:sldMk cId="1700462804" sldId="515"/>
        </pc:sldMkLst>
      </pc:sldChg>
      <pc:sldChg chg="modSp mod modNotesTx">
        <pc:chgData name="Lotta Sjåfjell" userId="e95c9377-ca8d-4f66-a22c-96879a011655" providerId="ADAL" clId="{0E334747-F87D-4C07-AA42-06E3F2FA03FE}" dt="2025-03-12T12:54:25.750" v="2021" actId="20577"/>
        <pc:sldMkLst>
          <pc:docMk/>
          <pc:sldMk cId="2066885797" sldId="556"/>
        </pc:sldMkLst>
        <pc:spChg chg="mod">
          <ac:chgData name="Lotta Sjåfjell" userId="e95c9377-ca8d-4f66-a22c-96879a011655" providerId="ADAL" clId="{0E334747-F87D-4C07-AA42-06E3F2FA03FE}" dt="2025-03-12T12:42:57.414" v="1745" actId="20577"/>
          <ac:spMkLst>
            <pc:docMk/>
            <pc:sldMk cId="2066885797" sldId="556"/>
            <ac:spMk id="11" creationId="{3ED0585D-50EE-C489-4644-2DD1B606D1AE}"/>
          </ac:spMkLst>
        </pc:spChg>
      </pc:sldChg>
      <pc:sldChg chg="del modNotesTx">
        <pc:chgData name="Lotta Sjåfjell" userId="e95c9377-ca8d-4f66-a22c-96879a011655" providerId="ADAL" clId="{0E334747-F87D-4C07-AA42-06E3F2FA03FE}" dt="2025-03-10T09:09:02.831" v="1710" actId="47"/>
        <pc:sldMkLst>
          <pc:docMk/>
          <pc:sldMk cId="924020794" sldId="574"/>
        </pc:sldMkLst>
      </pc:sldChg>
      <pc:sldChg chg="modSp del mod">
        <pc:chgData name="Lotta Sjåfjell" userId="e95c9377-ca8d-4f66-a22c-96879a011655" providerId="ADAL" clId="{0E334747-F87D-4C07-AA42-06E3F2FA03FE}" dt="2025-03-10T08:22:01.896" v="489" actId="47"/>
        <pc:sldMkLst>
          <pc:docMk/>
          <pc:sldMk cId="1094791903" sldId="576"/>
        </pc:sldMkLst>
      </pc:sldChg>
      <pc:sldChg chg="modSp mod">
        <pc:chgData name="Lotta Sjåfjell" userId="e95c9377-ca8d-4f66-a22c-96879a011655" providerId="ADAL" clId="{0E334747-F87D-4C07-AA42-06E3F2FA03FE}" dt="2025-02-27T10:27:31.440" v="157" actId="20577"/>
        <pc:sldMkLst>
          <pc:docMk/>
          <pc:sldMk cId="1880988339" sldId="579"/>
        </pc:sldMkLst>
        <pc:spChg chg="mod">
          <ac:chgData name="Lotta Sjåfjell" userId="e95c9377-ca8d-4f66-a22c-96879a011655" providerId="ADAL" clId="{0E334747-F87D-4C07-AA42-06E3F2FA03FE}" dt="2025-02-27T10:27:31.440" v="157" actId="20577"/>
          <ac:spMkLst>
            <pc:docMk/>
            <pc:sldMk cId="1880988339" sldId="579"/>
            <ac:spMk id="3" creationId="{0A23C55E-B9A2-E91D-8840-16D22B091E6A}"/>
          </ac:spMkLst>
        </pc:spChg>
      </pc:sldChg>
      <pc:sldChg chg="modNotesTx">
        <pc:chgData name="Lotta Sjåfjell" userId="e95c9377-ca8d-4f66-a22c-96879a011655" providerId="ADAL" clId="{0E334747-F87D-4C07-AA42-06E3F2FA03FE}" dt="2025-03-03T09:39:03.928" v="191" actId="20577"/>
        <pc:sldMkLst>
          <pc:docMk/>
          <pc:sldMk cId="189748546" sldId="588"/>
        </pc:sldMkLst>
      </pc:sldChg>
      <pc:sldChg chg="modNotesTx">
        <pc:chgData name="Lotta Sjåfjell" userId="e95c9377-ca8d-4f66-a22c-96879a011655" providerId="ADAL" clId="{0E334747-F87D-4C07-AA42-06E3F2FA03FE}" dt="2025-03-10T08:20:45.225" v="449" actId="20577"/>
        <pc:sldMkLst>
          <pc:docMk/>
          <pc:sldMk cId="1331380937" sldId="591"/>
        </pc:sldMkLst>
      </pc:sldChg>
      <pc:sldChg chg="modSp mod modNotesTx">
        <pc:chgData name="Lotta Sjåfjell" userId="e95c9377-ca8d-4f66-a22c-96879a011655" providerId="ADAL" clId="{0E334747-F87D-4C07-AA42-06E3F2FA03FE}" dt="2025-03-06T13:34:32.081" v="350" actId="20577"/>
        <pc:sldMkLst>
          <pc:docMk/>
          <pc:sldMk cId="411616089" sldId="594"/>
        </pc:sldMkLst>
        <pc:spChg chg="mod">
          <ac:chgData name="Lotta Sjåfjell" userId="e95c9377-ca8d-4f66-a22c-96879a011655" providerId="ADAL" clId="{0E334747-F87D-4C07-AA42-06E3F2FA03FE}" dt="2025-03-06T13:34:32.081" v="350" actId="20577"/>
          <ac:spMkLst>
            <pc:docMk/>
            <pc:sldMk cId="411616089" sldId="594"/>
            <ac:spMk id="3" creationId="{4E375D73-71E5-5246-6F46-69936B8036CE}"/>
          </ac:spMkLst>
        </pc:spChg>
      </pc:sldChg>
      <pc:sldChg chg="modNotesTx">
        <pc:chgData name="Lotta Sjåfjell" userId="e95c9377-ca8d-4f66-a22c-96879a011655" providerId="ADAL" clId="{0E334747-F87D-4C07-AA42-06E3F2FA03FE}" dt="2025-03-03T10:14:35.893" v="329" actId="20577"/>
        <pc:sldMkLst>
          <pc:docMk/>
          <pc:sldMk cId="2934141001" sldId="595"/>
        </pc:sldMkLst>
      </pc:sldChg>
      <pc:sldChg chg="modNotesTx">
        <pc:chgData name="Lotta Sjåfjell" userId="e95c9377-ca8d-4f66-a22c-96879a011655" providerId="ADAL" clId="{0E334747-F87D-4C07-AA42-06E3F2FA03FE}" dt="2025-03-03T10:05:07.673" v="262" actId="20577"/>
        <pc:sldMkLst>
          <pc:docMk/>
          <pc:sldMk cId="2173487827" sldId="596"/>
        </pc:sldMkLst>
      </pc:sldChg>
      <pc:sldChg chg="modNotesTx">
        <pc:chgData name="Lotta Sjåfjell" userId="e95c9377-ca8d-4f66-a22c-96879a011655" providerId="ADAL" clId="{0E334747-F87D-4C07-AA42-06E3F2FA03FE}" dt="2025-03-03T10:10:18.103" v="297" actId="20577"/>
        <pc:sldMkLst>
          <pc:docMk/>
          <pc:sldMk cId="78740610" sldId="597"/>
        </pc:sldMkLst>
      </pc:sldChg>
      <pc:sldChg chg="addSp delSp modSp mod modNotesTx">
        <pc:chgData name="Lotta Sjåfjell" userId="e95c9377-ca8d-4f66-a22c-96879a011655" providerId="ADAL" clId="{0E334747-F87D-4C07-AA42-06E3F2FA03FE}" dt="2025-03-10T08:38:44.115" v="654" actId="1076"/>
        <pc:sldMkLst>
          <pc:docMk/>
          <pc:sldMk cId="3607285350" sldId="616"/>
        </pc:sldMkLst>
        <pc:spChg chg="mod">
          <ac:chgData name="Lotta Sjåfjell" userId="e95c9377-ca8d-4f66-a22c-96879a011655" providerId="ADAL" clId="{0E334747-F87D-4C07-AA42-06E3F2FA03FE}" dt="2025-03-10T08:28:05.342" v="507" actId="20577"/>
          <ac:spMkLst>
            <pc:docMk/>
            <pc:sldMk cId="3607285350" sldId="616"/>
            <ac:spMk id="2" creationId="{EB95AE88-B2CE-D940-65A2-BCEACBE361D0}"/>
          </ac:spMkLst>
        </pc:spChg>
        <pc:spChg chg="mod">
          <ac:chgData name="Lotta Sjåfjell" userId="e95c9377-ca8d-4f66-a22c-96879a011655" providerId="ADAL" clId="{0E334747-F87D-4C07-AA42-06E3F2FA03FE}" dt="2025-03-10T08:33:50.060" v="643" actId="403"/>
          <ac:spMkLst>
            <pc:docMk/>
            <pc:sldMk cId="3607285350" sldId="616"/>
            <ac:spMk id="3" creationId="{9EA60D2F-3763-B1CC-F481-35B696E2200A}"/>
          </ac:spMkLst>
        </pc:spChg>
        <pc:picChg chg="add mod">
          <ac:chgData name="Lotta Sjåfjell" userId="e95c9377-ca8d-4f66-a22c-96879a011655" providerId="ADAL" clId="{0E334747-F87D-4C07-AA42-06E3F2FA03FE}" dt="2025-03-10T08:38:44.115" v="654" actId="1076"/>
          <ac:picMkLst>
            <pc:docMk/>
            <pc:sldMk cId="3607285350" sldId="616"/>
            <ac:picMk id="10" creationId="{5AF7D3AB-468B-8D06-3474-2C341CEE94AD}"/>
          </ac:picMkLst>
        </pc:picChg>
        <pc:picChg chg="add mod ord">
          <ac:chgData name="Lotta Sjåfjell" userId="e95c9377-ca8d-4f66-a22c-96879a011655" providerId="ADAL" clId="{0E334747-F87D-4C07-AA42-06E3F2FA03FE}" dt="2025-03-10T08:38:27.418" v="652" actId="167"/>
          <ac:picMkLst>
            <pc:docMk/>
            <pc:sldMk cId="3607285350" sldId="616"/>
            <ac:picMk id="12" creationId="{23FD0DC5-7E26-AECF-A23F-31F9521290D1}"/>
          </ac:picMkLst>
        </pc:picChg>
      </pc:sldChg>
      <pc:sldChg chg="modSp add mod">
        <pc:chgData name="Lotta Sjåfjell" userId="e95c9377-ca8d-4f66-a22c-96879a011655" providerId="ADAL" clId="{0E334747-F87D-4C07-AA42-06E3F2FA03FE}" dt="2025-03-10T08:21:56.875" v="488" actId="20577"/>
        <pc:sldMkLst>
          <pc:docMk/>
          <pc:sldMk cId="4002302379" sldId="623"/>
        </pc:sldMkLst>
        <pc:spChg chg="mod">
          <ac:chgData name="Lotta Sjåfjell" userId="e95c9377-ca8d-4f66-a22c-96879a011655" providerId="ADAL" clId="{0E334747-F87D-4C07-AA42-06E3F2FA03FE}" dt="2025-03-10T08:21:56.875" v="488" actId="20577"/>
          <ac:spMkLst>
            <pc:docMk/>
            <pc:sldMk cId="4002302379" sldId="623"/>
            <ac:spMk id="3" creationId="{4788FC10-0964-A83D-365A-135002828AB0}"/>
          </ac:spMkLst>
        </pc:spChg>
      </pc:sldChg>
      <pc:sldChg chg="addSp delSp modSp add mod modNotesTx">
        <pc:chgData name="Lotta Sjåfjell" userId="e95c9377-ca8d-4f66-a22c-96879a011655" providerId="ADAL" clId="{0E334747-F87D-4C07-AA42-06E3F2FA03FE}" dt="2025-03-10T09:11:22.397" v="1714" actId="1076"/>
        <pc:sldMkLst>
          <pc:docMk/>
          <pc:sldMk cId="1199618451" sldId="624"/>
        </pc:sldMkLst>
        <pc:spChg chg="mod">
          <ac:chgData name="Lotta Sjåfjell" userId="e95c9377-ca8d-4f66-a22c-96879a011655" providerId="ADAL" clId="{0E334747-F87D-4C07-AA42-06E3F2FA03FE}" dt="2025-03-10T09:05:54.893" v="1173" actId="20577"/>
          <ac:spMkLst>
            <pc:docMk/>
            <pc:sldMk cId="1199618451" sldId="624"/>
            <ac:spMk id="2" creationId="{8086A4E3-BA36-AE43-303B-2074B3483682}"/>
          </ac:spMkLst>
        </pc:spChg>
        <pc:spChg chg="mod">
          <ac:chgData name="Lotta Sjåfjell" userId="e95c9377-ca8d-4f66-a22c-96879a011655" providerId="ADAL" clId="{0E334747-F87D-4C07-AA42-06E3F2FA03FE}" dt="2025-03-10T09:08:56.217" v="1709" actId="20577"/>
          <ac:spMkLst>
            <pc:docMk/>
            <pc:sldMk cId="1199618451" sldId="624"/>
            <ac:spMk id="3" creationId="{01E0ABF4-8C81-E170-CC7B-F66C4FF9F1CD}"/>
          </ac:spMkLst>
        </pc:spChg>
        <pc:picChg chg="add mod">
          <ac:chgData name="Lotta Sjåfjell" userId="e95c9377-ca8d-4f66-a22c-96879a011655" providerId="ADAL" clId="{0E334747-F87D-4C07-AA42-06E3F2FA03FE}" dt="2025-03-10T09:11:22.397" v="1714" actId="1076"/>
          <ac:picMkLst>
            <pc:docMk/>
            <pc:sldMk cId="1199618451" sldId="624"/>
            <ac:picMk id="1026" creationId="{11EE70AA-C926-3F39-F4EF-2B40EAEFF1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10.03.2025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BJfmfkDQb1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det som står på siden.</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5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r>
              <a:rPr lang="nb-NO" b="1" dirty="0"/>
              <a:t>Kilder:</a:t>
            </a: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800" b="0" i="0" u="none" baseline="0" dirty="0"/>
              <a:t>Mark A. Bellis, M. A., Wood, S., Hughes, K., Quigg, Z., &amp; Butler, N. (2023). </a:t>
            </a:r>
            <a:r>
              <a:rPr lang="en-US" sz="1800" b="0" i="1" u="none" baseline="0" dirty="0"/>
              <a:t>Tackling adverse childhood experiences (ACEs): State of the art and options for action</a:t>
            </a:r>
            <a:r>
              <a:rPr lang="en-US" sz="1800" b="0" i="0" u="none" baseline="0" dirty="0"/>
              <a:t>. Public Health Wales NHS Trust. </a:t>
            </a:r>
            <a:r>
              <a:rPr lang="en-US" sz="1800" b="0" i="0" u="none" baseline="0" dirty="0" err="1"/>
              <a:t>Tilgjengelig</a:t>
            </a:r>
            <a:r>
              <a:rPr lang="en-US" sz="1800" b="0" i="0" u="none" baseline="0" dirty="0"/>
              <a:t> </a:t>
            </a:r>
            <a:r>
              <a:rPr lang="en-US" sz="1800" b="0" i="0" u="none" baseline="0" dirty="0" err="1"/>
              <a:t>fra</a:t>
            </a:r>
            <a:r>
              <a:rPr lang="en-US" sz="1800" b="0" i="0" u="none" baseline="0" dirty="0"/>
              <a:t>: https://www.ljmu.ac.uk/-/media/phi-reports/pdf/2023-01-state-of-the-art-report-eng.pdf</a:t>
            </a:r>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sz="1800" dirty="0">
              <a:effectLst/>
              <a:latin typeface="MS Shell Dlg 2" panose="020B0604030504040204" pitchFamily="34" charset="0"/>
            </a:endParaRP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800" dirty="0">
                <a:effectLst/>
                <a:latin typeface="MS Shell Dlg 2" panose="020B0604030504040204" pitchFamily="34" charset="0"/>
              </a:rPr>
              <a:t>Substance Abuse and Mental Health Services Administration (</a:t>
            </a:r>
            <a:r>
              <a:rPr lang="en-US" sz="1800" kern="100" dirty="0">
                <a:effectLst/>
                <a:latin typeface="Calibri" panose="020F0502020204030204" pitchFamily="34" charset="0"/>
                <a:ea typeface="Calibri" panose="020F0502020204030204" pitchFamily="34" charset="0"/>
              </a:rPr>
              <a:t>SAMHSA). (2023). </a:t>
            </a:r>
            <a:r>
              <a:rPr lang="en-US" sz="1800" i="1" kern="100" dirty="0">
                <a:effectLst/>
                <a:latin typeface="Calibri" panose="020F0502020204030204" pitchFamily="34" charset="0"/>
                <a:ea typeface="Calibri" panose="020F0502020204030204" pitchFamily="34" charset="0"/>
              </a:rPr>
              <a:t>Practical guide for implementing a trauma-informed approach. Publication No. PEP23-06-05-005</a:t>
            </a:r>
            <a:r>
              <a:rPr lang="en-US" sz="1800" kern="100" dirty="0">
                <a:effectLst/>
                <a:latin typeface="Calibri" panose="020F0502020204030204" pitchFamily="34" charset="0"/>
                <a:ea typeface="Calibri" panose="020F0502020204030204" pitchFamily="34" charset="0"/>
              </a:rPr>
              <a:t>. </a:t>
            </a:r>
            <a:r>
              <a:rPr lang="en-US" sz="1800" dirty="0">
                <a:effectLst/>
                <a:latin typeface="MS Shell Dlg 2" panose="020B0604030504040204" pitchFamily="34" charset="0"/>
              </a:rPr>
              <a:t>National Mental Health and Substance Use Policy Laboratory. Substance Abuse and Mental Health Services Administration.</a:t>
            </a:r>
            <a:r>
              <a:rPr lang="en-US" sz="1800" kern="1200" dirty="0">
                <a:effectLst/>
                <a:latin typeface="Arial" panose="020B0604020202020204" pitchFamily="34" charset="0"/>
                <a:ea typeface="+mn-ea"/>
              </a:rPr>
              <a:t> </a:t>
            </a:r>
            <a:r>
              <a:rPr lang="en-US" sz="1800" kern="1200" dirty="0" err="1">
                <a:effectLst/>
                <a:latin typeface="Arial" panose="020B0604020202020204" pitchFamily="34" charset="0"/>
                <a:ea typeface="+mn-ea"/>
              </a:rPr>
              <a:t>Tilgjengelig</a:t>
            </a:r>
            <a:r>
              <a:rPr lang="en-US" sz="1800" kern="1200" dirty="0">
                <a:effectLst/>
                <a:latin typeface="Arial" panose="020B0604020202020204" pitchFamily="34" charset="0"/>
                <a:ea typeface="+mn-ea"/>
              </a:rPr>
              <a:t> </a:t>
            </a:r>
            <a:r>
              <a:rPr lang="en-US" sz="1800" kern="1200" dirty="0" err="1">
                <a:effectLst/>
                <a:latin typeface="Arial" panose="020B0604020202020204" pitchFamily="34" charset="0"/>
                <a:ea typeface="+mn-ea"/>
              </a:rPr>
              <a:t>fra</a:t>
            </a:r>
            <a:r>
              <a:rPr lang="en-US" sz="18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endParaRPr lang="en-US" b="0" i="0" u="none" baseline="0" dirty="0"/>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b="0" i="0" u="none" baseline="0" dirty="0"/>
              <a:t>Scottish Government. (2023). </a:t>
            </a:r>
            <a:r>
              <a:rPr lang="en-US" b="0" i="1" u="none" baseline="0" dirty="0"/>
              <a:t>Evidence review: Enablers and barriers to trauma-informed systems, </a:t>
            </a:r>
            <a:r>
              <a:rPr lang="en-US" b="0" i="1" u="none" baseline="0" dirty="0" err="1"/>
              <a:t>organisations</a:t>
            </a:r>
            <a:r>
              <a:rPr lang="en-US" b="0" i="1" u="none" baseline="0" dirty="0"/>
              <a:t> and workforces</a:t>
            </a:r>
            <a:r>
              <a:rPr lang="en-US" b="0" i="0" u="none" baseline="0" dirty="0"/>
              <a:t>. APS Group Scotland. </a:t>
            </a:r>
            <a:r>
              <a:rPr lang="en-US" b="0" i="0" u="none" baseline="0" dirty="0" err="1"/>
              <a:t>Tilgjengelig</a:t>
            </a:r>
            <a:r>
              <a:rPr lang="en-US" b="0" i="0" u="none" baseline="0" dirty="0"/>
              <a:t> </a:t>
            </a:r>
            <a:r>
              <a:rPr lang="en-US" b="0" i="0" u="none" baseline="0" dirty="0" err="1"/>
              <a:t>fra</a:t>
            </a:r>
            <a:r>
              <a:rPr lang="en-US" b="0" i="0" u="none" baseline="0" dirty="0"/>
              <a:t>: https://www.gov.scot/publications/evidence-review-enablers-barriers-trauma-informed-systems-organisations-workforces/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7F3-16F1-6C51-7A9E-7CCB4867FD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D89D40-9707-20FD-4966-D107287CD71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9F630-87C2-D01D-E193-E1B063DF93AF}"/>
              </a:ext>
            </a:extLst>
          </p:cNvPr>
          <p:cNvSpPr>
            <a:spLocks noGrp="1"/>
          </p:cNvSpPr>
          <p:nvPr>
            <p:ph type="body" idx="1"/>
          </p:nvPr>
        </p:nvSpPr>
        <p:spPr/>
        <p:txBody>
          <a:bodyPr/>
          <a:lstStyle/>
          <a:p>
            <a:pPr marL="0" indent="0">
              <a:buFont typeface="Arial" panose="020B0604020202020204" pitchFamily="34" charset="0"/>
              <a:buNone/>
            </a:pPr>
            <a:r>
              <a:rPr lang="nb-NO" i="1" dirty="0"/>
              <a:t>Les opp det som står på siden.</a:t>
            </a:r>
          </a:p>
          <a:p>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2A9FFA45-9090-1184-7FEF-A6ADD78FE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Vi skal nå repetere definisjonen på traume og se hvordan det kan komme til uttrykk.</a:t>
            </a:r>
          </a:p>
        </p:txBody>
      </p:sp>
      <p:sp>
        <p:nvSpPr>
          <p:cNvPr id="4" name="Plassholder for lysbildenummer 3"/>
          <p:cNvSpPr>
            <a:spLocks noGrp="1"/>
          </p:cNvSpPr>
          <p:nvPr>
            <p:ph type="sldNum" sz="quarter" idx="5"/>
          </p:nvPr>
        </p:nvSpPr>
        <p:spPr/>
        <p:txBody>
          <a:bodyPr/>
          <a:lstStyle/>
          <a:p>
            <a:fld id="{EC60A5B2-91CD-4146-9B49-EF5927961BCD}" type="slidenum">
              <a:rPr lang="nb-NO" smtClean="0"/>
              <a:t>13</a:t>
            </a:fld>
            <a:endParaRPr lang="nb-NO"/>
          </a:p>
        </p:txBody>
      </p:sp>
    </p:spTree>
    <p:extLst>
      <p:ext uri="{BB962C8B-B14F-4D97-AF65-F5344CB8AC3E}">
        <p14:creationId xmlns:p14="http://schemas.microsoft.com/office/powerpoint/2010/main" val="3077097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indent="-171450">
              <a:lnSpc>
                <a:spcPct val="90000"/>
              </a:lnSpc>
              <a:buFont typeface="Arial" panose="020B0604020202020204" pitchFamily="34" charset="0"/>
              <a:buChar char="•"/>
            </a:pPr>
            <a:r>
              <a:rPr lang="nb-NO" dirty="0"/>
              <a:t>Et traume kommer fra en hendelse, en serie av hendelser, eller et sett omstendigheter, som en person opplever som fysisk eller følelsesmessig skadelig eller truende. </a:t>
            </a:r>
          </a:p>
          <a:p>
            <a:pPr marL="171450" indent="-171450">
              <a:lnSpc>
                <a:spcPct val="90000"/>
              </a:lnSpc>
              <a:buFont typeface="Arial" panose="020B0604020202020204" pitchFamily="34" charset="0"/>
              <a:buChar char="•"/>
            </a:pPr>
            <a:r>
              <a:rPr lang="nb-NO" dirty="0"/>
              <a:t>Skaden som oppstår i etterkant av hendelsen kan få varig påvirkning på personens evne til å fungere, og påvirker psykisk og fysisk helse, og kan få sosiale og åndelige konsekvenser.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er viktig å skille mellom en alvorlig hendelse og et traume. Traumet er ikke selve hendelsen, men det som skjer i deg i etterkant.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er viktig når vi skal se hva som bidrar til å påvirke hvilken effekt en hendelse kan ha for oss.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vil variere fra person til person, fordi opplevelsen vår av en hendelse er forskjellig.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For flere begreper kan denne nettsiden benyttes: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RVTS sør. (2022). </a:t>
            </a:r>
            <a:r>
              <a:rPr lang="nb-NO" b="0" i="1" u="none" baseline="0" dirty="0"/>
              <a:t>Traumebevisst ordliste</a:t>
            </a:r>
            <a:r>
              <a:rPr lang="nb-NO" b="0" i="0" u="none" baseline="0" dirty="0"/>
              <a:t>. RVTS. https://www.traumebevisst.no/ordliste/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457200" marR="0" lvl="0" indent="-457200" algn="l" defTabSz="914400" rtl="0" eaLnBrk="1" fontAlgn="auto" latinLnBrk="0" hangingPunct="1">
              <a:lnSpc>
                <a:spcPct val="100000"/>
              </a:lnSpc>
              <a:spcBef>
                <a:spcPts val="0"/>
              </a:spcBef>
              <a:spcAft>
                <a:spcPts val="800"/>
              </a:spcAft>
              <a:buClrTx/>
              <a:buSzTx/>
              <a:buFontTx/>
              <a:buNone/>
              <a:tabLst/>
              <a:defRPr/>
            </a:pPr>
            <a:r>
              <a:rPr lang="en-US" sz="1200" dirty="0">
                <a:effectLst/>
                <a:latin typeface="MS Shell Dlg 2" panose="020B0604030504040204" pitchFamily="34" charset="0"/>
              </a:rPr>
              <a:t>Substance Abuse and Mental Health Services Administration (</a:t>
            </a:r>
            <a:r>
              <a:rPr lang="en-US" sz="1200" kern="100" dirty="0">
                <a:effectLst/>
                <a:latin typeface="Calibri" panose="020F0502020204030204" pitchFamily="34" charset="0"/>
                <a:ea typeface="Calibri" panose="020F0502020204030204" pitchFamily="34" charset="0"/>
              </a:rPr>
              <a:t>SAMHSA). (2023). </a:t>
            </a:r>
            <a:r>
              <a:rPr lang="en-US" sz="1200" i="1" kern="100" dirty="0">
                <a:effectLst/>
                <a:latin typeface="Calibri" panose="020F0502020204030204" pitchFamily="34" charset="0"/>
                <a:ea typeface="Calibri" panose="020F0502020204030204" pitchFamily="34" charset="0"/>
              </a:rPr>
              <a:t>Practical guide for implementing a trauma-informed approach. Publication No. PEP23-06-05-005</a:t>
            </a:r>
            <a:r>
              <a:rPr lang="en-US" sz="1200" kern="100" dirty="0">
                <a:effectLst/>
                <a:latin typeface="Calibri" panose="020F0502020204030204" pitchFamily="34" charset="0"/>
                <a:ea typeface="Calibri" panose="020F0502020204030204" pitchFamily="34" charset="0"/>
              </a:rPr>
              <a:t>. </a:t>
            </a:r>
            <a:r>
              <a:rPr lang="en-US" sz="1200" dirty="0">
                <a:effectLst/>
                <a:latin typeface="MS Shell Dlg 2" panose="020B0604030504040204" pitchFamily="34" charset="0"/>
              </a:rPr>
              <a:t>National Mental Health and Substance Use Policy Laboratory. Substance Abuse and Mental Health Services Administration.</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Tilgjengelig</a:t>
            </a:r>
            <a:r>
              <a:rPr lang="en-US" sz="1200" kern="1200" dirty="0">
                <a:effectLst/>
                <a:latin typeface="Arial" panose="020B0604020202020204" pitchFamily="34" charset="0"/>
                <a:ea typeface="+mn-ea"/>
              </a:rPr>
              <a:t> </a:t>
            </a:r>
            <a:r>
              <a:rPr lang="en-US" sz="1200" kern="1200" dirty="0" err="1">
                <a:effectLst/>
                <a:latin typeface="Arial" panose="020B0604020202020204" pitchFamily="34" charset="0"/>
                <a:ea typeface="+mn-ea"/>
              </a:rPr>
              <a:t>fra</a:t>
            </a:r>
            <a:r>
              <a:rPr lang="en-US" sz="1200" kern="1200" dirty="0">
                <a:effectLst/>
                <a:latin typeface="Arial" panose="020B0604020202020204" pitchFamily="34" charset="0"/>
                <a:ea typeface="+mn-ea"/>
              </a:rPr>
              <a:t>: </a:t>
            </a:r>
            <a:r>
              <a:rPr lang="nb-NO" dirty="0"/>
              <a:t>https://store.samhsa.gov/sites/default/files/pep23-06-05-005.pdf.</a:t>
            </a: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t-BR"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b="0" i="0" u="none" baseline="0" dirty="0"/>
              <a:t>Maté, G., &amp; Maté, D. (2022). </a:t>
            </a:r>
            <a:r>
              <a:rPr lang="en-US" b="0" i="1" u="none" baseline="0" dirty="0"/>
              <a:t>The Myth of normal: Trauma, illness and healing in a toxic culture</a:t>
            </a:r>
            <a:r>
              <a:rPr lang="en-US" b="0" i="0" u="none" baseline="0" dirty="0"/>
              <a:t>. Vermilion.</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14</a:t>
            </a:fld>
            <a:endParaRPr lang="nb-NO" dirty="0"/>
          </a:p>
        </p:txBody>
      </p:sp>
    </p:spTree>
    <p:extLst>
      <p:ext uri="{BB962C8B-B14F-4D97-AF65-F5344CB8AC3E}">
        <p14:creationId xmlns:p14="http://schemas.microsoft.com/office/powerpoint/2010/main" val="421711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En trigger er noe som minner oss om tidligere vonde opplevelser. Det kan være noe som skjer rundt oss eller i oss selv. Når vi trigges, kan vi kjenne på sterke følelser som angst, sinne, skam eller skyld. Vi kan også få fysiske reaksjoner, se bilder eller filmer i vårt eget hode, eller oppleve at det som skjedde før, føles som om det skjer på nytt – selv om vi er et helt annet sted.</a:t>
            </a:r>
          </a:p>
          <a:p>
            <a:pPr marL="171450" indent="-171450">
              <a:buFont typeface="Arial" panose="020B0604020202020204" pitchFamily="34" charset="0"/>
              <a:buChar char="•"/>
            </a:pPr>
            <a:r>
              <a:rPr lang="nb-NO" dirty="0"/>
              <a:t>Dette kan være forvirrende og påvirke hverdagen vår. </a:t>
            </a:r>
          </a:p>
          <a:p>
            <a:pPr marL="171450" indent="-171450">
              <a:buFont typeface="Arial" panose="020B0604020202020204" pitchFamily="34" charset="0"/>
              <a:buChar char="•"/>
            </a:pPr>
            <a:r>
              <a:rPr lang="nb-NO" dirty="0"/>
              <a:t>Å vite hva som trigger oss, kan gjøre det lettere å forstå egne og andres reaksjoner.</a:t>
            </a:r>
          </a:p>
          <a:p>
            <a:pPr marL="171450" indent="-171450">
              <a:buFont typeface="Arial" panose="020B0604020202020204" pitchFamily="34" charset="0"/>
              <a:buChar char="•"/>
            </a:pPr>
            <a:r>
              <a:rPr lang="nb-NO" dirty="0"/>
              <a:t>Det finnes tre typer triggere:</a:t>
            </a:r>
          </a:p>
          <a:p>
            <a:pPr marL="628650" lvl="1" indent="-171450">
              <a:buFont typeface="Arial" panose="020B0604020202020204" pitchFamily="34" charset="0"/>
              <a:buChar char="•"/>
            </a:pPr>
            <a:r>
              <a:rPr lang="nb-NO" b="1" dirty="0"/>
              <a:t>Ytre triggere</a:t>
            </a:r>
            <a:r>
              <a:rPr lang="nb-NO" dirty="0"/>
              <a:t>: Situasjoner, ting, personer, lukter, lyder, årstider eller tid på dagen.</a:t>
            </a:r>
          </a:p>
          <a:p>
            <a:pPr marL="628650" lvl="1" indent="-171450">
              <a:buFont typeface="Arial" panose="020B0604020202020204" pitchFamily="34" charset="0"/>
              <a:buChar char="•"/>
            </a:pPr>
            <a:r>
              <a:rPr lang="nb-NO" b="1" dirty="0"/>
              <a:t>Indre triggere</a:t>
            </a:r>
            <a:r>
              <a:rPr lang="nb-NO" dirty="0"/>
              <a:t>: Kroppslige reaksjoner (smerte, hodepine, kvalme, pust), følelser som minner oss om noe, eller tanker om oss selv og andre.</a:t>
            </a:r>
          </a:p>
          <a:p>
            <a:pPr marL="628650" lvl="1" indent="-171450">
              <a:buFont typeface="Arial" panose="020B0604020202020204" pitchFamily="34" charset="0"/>
              <a:buChar char="•"/>
            </a:pPr>
            <a:r>
              <a:rPr lang="nb-NO" b="1" dirty="0"/>
              <a:t>Relasjonelle triggere</a:t>
            </a:r>
            <a:r>
              <a:rPr lang="nb-NO" dirty="0"/>
              <a:t>: Fysisk nærhet, kroppsspråk, blikk, eller følelsen av å bli avvist eller forlatt.</a:t>
            </a:r>
          </a:p>
          <a:p>
            <a:pPr marL="171450" lvl="0" indent="-171450">
              <a:buFont typeface="Arial" panose="020B0604020202020204" pitchFamily="34" charset="0"/>
              <a:buChar char="•"/>
            </a:pPr>
            <a:r>
              <a:rPr lang="nb-NO" dirty="0"/>
              <a:t>Slike reaksjoner er ikke farlige i seg selv, men hvis vi ikke er bevisste på dem, kan vi komme til å handle på måter som skaper nye traumer. </a:t>
            </a:r>
          </a:p>
          <a:p>
            <a:pPr marL="171450" lvl="0" indent="-171450">
              <a:buFont typeface="Arial" panose="020B0604020202020204" pitchFamily="34" charset="0"/>
              <a:buChar char="•"/>
            </a:pPr>
            <a:r>
              <a:rPr lang="nb-NO" dirty="0"/>
              <a:t>Som kollegaer og i møte med innbyggere må vi forstå hva som kan utløse slike reaksjoner, slik at vi kan bidra til å forebygge re-traumatisering.</a:t>
            </a:r>
          </a:p>
          <a:p>
            <a:endParaRPr lang="nb-NO" b="1" dirty="0"/>
          </a:p>
          <a:p>
            <a:r>
              <a:rPr lang="nb-NO" b="1" dirty="0"/>
              <a:t>Kilder:</a:t>
            </a:r>
          </a:p>
          <a:p>
            <a:pPr marL="0" indent="0">
              <a:buFont typeface="Arial" panose="020B0604020202020204" pitchFamily="34" charset="0"/>
              <a:buNone/>
            </a:pPr>
            <a:r>
              <a:rPr lang="nb-NO" b="0" i="0" u="none" baseline="0" dirty="0"/>
              <a:t>RVTS øst. (</a:t>
            </a:r>
            <a:r>
              <a:rPr lang="nb-NO" b="0" i="0" u="none" baseline="0" dirty="0" err="1"/>
              <a:t>i.d</a:t>
            </a:r>
            <a:r>
              <a:rPr lang="nb-NO" b="0" i="0" u="none" baseline="0" dirty="0"/>
              <a:t>.). </a:t>
            </a:r>
            <a:r>
              <a:rPr lang="nb-NO" b="0" i="1" u="none" baseline="0" dirty="0"/>
              <a:t>Triggerarbeid</a:t>
            </a:r>
            <a:r>
              <a:rPr lang="nb-NO" b="0" i="0" u="none" baseline="0" dirty="0"/>
              <a:t>. Traumebehandling med voksne. Tilgjengelig fra: https://www.traumebehandling.no/behandle/mestring-og-</a:t>
            </a:r>
          </a:p>
          <a:p>
            <a:pPr marL="457200" lvl="1" indent="0">
              <a:buFont typeface="Arial" panose="020B0604020202020204" pitchFamily="34" charset="0"/>
              <a:buNone/>
            </a:pPr>
            <a:r>
              <a:rPr lang="nb-NO" b="0" i="0" u="none" baseline="0" dirty="0"/>
              <a:t>regulering/triggerarbeid/</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15</a:t>
            </a:fld>
            <a:endParaRPr lang="nb-NO" dirty="0"/>
          </a:p>
        </p:txBody>
      </p:sp>
    </p:spTree>
    <p:extLst>
      <p:ext uri="{BB962C8B-B14F-4D97-AF65-F5344CB8AC3E}">
        <p14:creationId xmlns:p14="http://schemas.microsoft.com/office/powerpoint/2010/main" val="1432393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Verdens helseorganisasjon (WHO) definerer Posttraumatisk stresslidelse (PTSD) slik:</a:t>
            </a:r>
          </a:p>
          <a:p>
            <a:pPr marL="628650" lvl="1" indent="-171450">
              <a:buFont typeface="Arial" panose="020B0604020202020204" pitchFamily="34" charset="0"/>
              <a:buChar char="•"/>
            </a:pPr>
            <a:r>
              <a:rPr lang="nb-NO" b="0" dirty="0"/>
              <a:t>«PTSD oppstår som en reaksjon på en hendelse som opplevdes som ekstremt skremmende eller psykisk smertefull. Denne hendelsen kan innebære en trussel om død for en selv eller andre, eller mot ens egen eller andres fysiske, seksuelle eller psykiske integritet.»</a:t>
            </a:r>
          </a:p>
          <a:p>
            <a:pPr marL="171450" indent="-171450">
              <a:buFont typeface="Arial" panose="020B0604020202020204" pitchFamily="34" charset="0"/>
              <a:buChar char="•"/>
            </a:pPr>
            <a:r>
              <a:rPr lang="nb-NO" b="0" dirty="0"/>
              <a:t>Dette er noen av symptomene som forbindes med PTSD:</a:t>
            </a:r>
          </a:p>
          <a:p>
            <a:pPr marL="628650" lvl="1" indent="-171450">
              <a:buFont typeface="Arial" panose="020B0604020202020204" pitchFamily="34" charset="0"/>
              <a:buChar char="•"/>
            </a:pPr>
            <a:r>
              <a:rPr lang="nb-NO" b="1" dirty="0"/>
              <a:t>Alarmberedskap:</a:t>
            </a:r>
          </a:p>
          <a:p>
            <a:pPr marL="1085850" lvl="2" indent="-171450">
              <a:buFont typeface="Arial" panose="020B0604020202020204" pitchFamily="34" charset="0"/>
              <a:buChar char="•"/>
            </a:pPr>
            <a:r>
              <a:rPr lang="nb-NO" b="0" dirty="0"/>
              <a:t>Et vanlig kjennetegn hos traumatiserte er å være i beredskap fordi vi forventer at noe nytt og vondt skal skje selv om faren egentlig er over, og vi veksler mellom overaktivering og underaktivering. </a:t>
            </a:r>
          </a:p>
          <a:p>
            <a:pPr marL="1085850" lvl="2" indent="-171450">
              <a:buFont typeface="Arial" panose="020B0604020202020204" pitchFamily="34" charset="0"/>
              <a:buChar char="•"/>
            </a:pPr>
            <a:r>
              <a:rPr lang="nb-NO" b="0" dirty="0"/>
              <a:t>Når vi er </a:t>
            </a:r>
            <a:r>
              <a:rPr lang="nb-NO" b="1" dirty="0"/>
              <a:t>overaktivert</a:t>
            </a:r>
            <a:r>
              <a:rPr lang="nb-NO" b="0" dirty="0"/>
              <a:t> er vi konstant på vakt, kan ha angst og være sinte eller irritable, og ha vansker med å sove.</a:t>
            </a:r>
          </a:p>
          <a:p>
            <a:pPr marL="1085850" lvl="2" indent="-171450">
              <a:buFont typeface="Arial" panose="020B0604020202020204" pitchFamily="34" charset="0"/>
              <a:buChar char="•"/>
            </a:pPr>
            <a:r>
              <a:rPr lang="nb-NO" b="0" dirty="0"/>
              <a:t>Når vi er </a:t>
            </a:r>
            <a:r>
              <a:rPr lang="nb-NO" b="1" dirty="0"/>
              <a:t>underaktivert</a:t>
            </a:r>
            <a:r>
              <a:rPr lang="nb-NO" b="0" dirty="0"/>
              <a:t> kan vi føle os numne og frakoblet våre omgivelser.</a:t>
            </a:r>
          </a:p>
          <a:p>
            <a:pPr marL="1085850" lvl="2" indent="-171450">
              <a:buFont typeface="Arial" panose="020B0604020202020204" pitchFamily="34" charset="0"/>
              <a:buChar char="•"/>
            </a:pPr>
            <a:r>
              <a:rPr lang="nb-NO" b="0" dirty="0"/>
              <a:t>Dette illustreres av toleransevinduet som vi har snakket om tidligere. </a:t>
            </a:r>
          </a:p>
          <a:p>
            <a:pPr marL="1085850" lvl="2" indent="-171450">
              <a:buFont typeface="Arial" panose="020B0604020202020204" pitchFamily="34" charset="0"/>
              <a:buChar char="•"/>
            </a:pPr>
            <a:r>
              <a:rPr lang="nb-NO" b="0" dirty="0"/>
              <a:t>Dette kan bidra til at følelsene våre kan forsterkes og overta hvordan vi har det. </a:t>
            </a:r>
          </a:p>
          <a:p>
            <a:pPr marL="628650" lvl="1" indent="-171450">
              <a:buFont typeface="Arial" panose="020B0604020202020204" pitchFamily="34" charset="0"/>
              <a:buChar char="•"/>
            </a:pPr>
            <a:r>
              <a:rPr lang="nb-NO" b="1" dirty="0"/>
              <a:t>Unngåelse:</a:t>
            </a:r>
          </a:p>
          <a:p>
            <a:pPr marL="1085850" lvl="2" indent="-171450">
              <a:buFont typeface="Arial" panose="020B0604020202020204" pitchFamily="34" charset="0"/>
              <a:buChar char="•"/>
            </a:pPr>
            <a:r>
              <a:rPr lang="nb-NO" b="0" dirty="0"/>
              <a:t>Unngår typiske triggende situasjoner eller steder.</a:t>
            </a:r>
          </a:p>
          <a:p>
            <a:pPr marL="1085850" lvl="2" indent="-171450">
              <a:buFont typeface="Arial" panose="020B0604020202020204" pitchFamily="34" charset="0"/>
              <a:buChar char="•"/>
            </a:pPr>
            <a:r>
              <a:rPr lang="nb-NO" b="0" dirty="0"/>
              <a:t>Det er vanlig at flere og flere ting oppleves triggende. </a:t>
            </a:r>
          </a:p>
          <a:p>
            <a:pPr marL="1085850" lvl="2" indent="-171450">
              <a:buFont typeface="Arial" panose="020B0604020202020204" pitchFamily="34" charset="0"/>
              <a:buChar char="•"/>
            </a:pPr>
            <a:r>
              <a:rPr lang="nb-NO" b="0" dirty="0"/>
              <a:t>Unngåelsen vil da spre seg til stadig flere områder i livet.</a:t>
            </a:r>
          </a:p>
          <a:p>
            <a:pPr marL="628650" lvl="1" indent="-171450">
              <a:buFont typeface="Arial" panose="020B0604020202020204" pitchFamily="34" charset="0"/>
              <a:buChar char="•"/>
            </a:pPr>
            <a:r>
              <a:rPr lang="nb-NO" b="1" dirty="0" err="1"/>
              <a:t>Dissosiative</a:t>
            </a:r>
            <a:r>
              <a:rPr lang="nb-NO" b="1" dirty="0"/>
              <a:t> symptomer:</a:t>
            </a:r>
          </a:p>
          <a:p>
            <a:pPr marL="1085850" lvl="2" indent="-171450">
              <a:buFont typeface="Arial" panose="020B0604020202020204" pitchFamily="34" charset="0"/>
              <a:buChar char="•"/>
            </a:pPr>
            <a:r>
              <a:rPr lang="nb-NO" b="0" dirty="0"/>
              <a:t>En følelse av å ikke være tilstede i egen kropp, for eksempel en opplevelse av at en selv er fremmed eller at verden føles som om den ikke finnes. </a:t>
            </a:r>
          </a:p>
          <a:p>
            <a:pPr marL="628650" lvl="1" indent="-171450">
              <a:buFont typeface="Arial" panose="020B0604020202020204" pitchFamily="34" charset="0"/>
              <a:buChar char="•"/>
            </a:pPr>
            <a:r>
              <a:rPr lang="nb-NO" b="1" dirty="0"/>
              <a:t>Gjenopplevelse</a:t>
            </a:r>
            <a:r>
              <a:rPr lang="nb-NO" b="0" dirty="0"/>
              <a:t>:</a:t>
            </a:r>
          </a:p>
          <a:p>
            <a:pPr marL="1085850" lvl="2" indent="-171450">
              <a:buFont typeface="Arial" panose="020B0604020202020204" pitchFamily="34" charset="0"/>
              <a:buChar char="•"/>
            </a:pPr>
            <a:r>
              <a:rPr lang="nb-NO" b="0" dirty="0"/>
              <a:t>I en gjenopplevelse trenger tanker, bilder, lyder, lukter eller kroppslige fornemmelser fra den opprinnelige hendelsen seg på, og det oppleves som det hele skjer igjen.</a:t>
            </a:r>
          </a:p>
          <a:p>
            <a:pPr marL="1085850" lvl="2" indent="-171450">
              <a:buFont typeface="Arial" panose="020B0604020202020204" pitchFamily="34" charset="0"/>
              <a:buChar char="•"/>
            </a:pPr>
            <a:r>
              <a:rPr lang="nb-NO" b="0" dirty="0"/>
              <a:t>Disse kan komme av triggerne vi gjennomgikk på forrige side.</a:t>
            </a:r>
          </a:p>
          <a:p>
            <a:pPr marL="171450" lvl="0" indent="-171450">
              <a:buFont typeface="Arial" panose="020B0604020202020204" pitchFamily="34" charset="0"/>
              <a:buChar char="•"/>
            </a:pPr>
            <a:r>
              <a:rPr lang="nb-NO" b="0" dirty="0"/>
              <a:t>Det er også vanlig å oppleve at man ikke er verdt noe, tenke negativt om seg selv og, særlig dersom traumene er knyttet til barndomsbelastninger, kan man få problemer med å stole på andre i voksen alder. </a:t>
            </a:r>
          </a:p>
          <a:p>
            <a:pPr marL="171450" lvl="0" indent="-171450">
              <a:buFont typeface="Arial" panose="020B0604020202020204" pitchFamily="34" charset="0"/>
              <a:buChar char="•"/>
            </a:pPr>
            <a:r>
              <a:rPr lang="nb-NO" b="0" dirty="0"/>
              <a:t>Med disse symptomene kan verden bli et utrygt sted å være i og dersom de er av et så stort omfang at det hindrer deg i å fungere i hverdagen og skaper problemer i dine nære relasjoner, kan det være aktuelt med en spesifikk traumebehandling.</a:t>
            </a:r>
          </a:p>
          <a:p>
            <a:pPr marL="171450" lvl="0" indent="-171450">
              <a:buFont typeface="Arial" panose="020B0604020202020204" pitchFamily="34" charset="0"/>
              <a:buChar char="•"/>
            </a:pPr>
            <a:r>
              <a:rPr lang="nb-NO" b="0" dirty="0"/>
              <a:t>I tillegg vil det å være en del av et traumeinformert samfunn bidra til større trygghet og unngå re-traumatisering.</a:t>
            </a:r>
          </a:p>
          <a:p>
            <a:endParaRPr lang="nb-NO" dirty="0"/>
          </a:p>
          <a:p>
            <a:r>
              <a:rPr lang="nb-NO" b="1" dirty="0"/>
              <a:t>Kilder: </a:t>
            </a:r>
          </a:p>
          <a:p>
            <a:pPr marL="0" indent="0">
              <a:buFont typeface="Arial" panose="020B0604020202020204" pitchFamily="34" charset="0"/>
              <a:buNone/>
            </a:pPr>
            <a:r>
              <a:rPr lang="nb-NO" b="0" i="0" u="none" baseline="0" dirty="0"/>
              <a:t>Helsebiblioteket/BMJ. (2023, 8. september). </a:t>
            </a:r>
            <a:r>
              <a:rPr lang="nb-NO" b="0" i="1" u="none" baseline="0" dirty="0"/>
              <a:t>Posttraumatisk stresslidelse (PTSD)</a:t>
            </a:r>
            <a:r>
              <a:rPr lang="nn-NO" b="0" i="0" u="none" baseline="0" dirty="0"/>
              <a:t>. Helsebiblioteket/BMJ. </a:t>
            </a:r>
            <a:r>
              <a:rPr lang="nn-NO" b="0" i="0" u="none" baseline="0" dirty="0" err="1"/>
              <a:t>Tilgjengelig</a:t>
            </a:r>
            <a:r>
              <a:rPr lang="nn-NO" b="0" i="0" u="none" baseline="0" dirty="0"/>
              <a:t> </a:t>
            </a:r>
            <a:r>
              <a:rPr lang="nn-NO" b="0" i="0" u="none" baseline="0" dirty="0" err="1"/>
              <a:t>fra</a:t>
            </a:r>
            <a:r>
              <a:rPr lang="nn-NO" b="0" i="0" u="none" baseline="0" dirty="0"/>
              <a:t>: https://www.helsenorge.no/sykdom/psykiske-lidelser/angst/posttraumatisk-</a:t>
            </a:r>
          </a:p>
          <a:p>
            <a:pPr marL="457200" lvl="1" indent="0">
              <a:buFont typeface="Arial" panose="020B0604020202020204" pitchFamily="34" charset="0"/>
              <a:buNone/>
            </a:pPr>
            <a:r>
              <a:rPr lang="nn-NO" b="0" i="0" u="none" baseline="0" dirty="0" err="1"/>
              <a:t>stresslidelse</a:t>
            </a:r>
            <a:r>
              <a:rPr lang="nn-NO" b="0" i="0" u="none" baseline="0" dirty="0"/>
              <a:t>/</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Landsforeningen for PTSD. (</a:t>
            </a:r>
            <a:r>
              <a:rPr lang="nb-NO" b="0" i="0" u="none" baseline="0" dirty="0" err="1"/>
              <a:t>i.d</a:t>
            </a:r>
            <a:r>
              <a:rPr lang="nb-NO" b="0" i="0" u="none" baseline="0" dirty="0"/>
              <a:t>.). </a:t>
            </a:r>
            <a:r>
              <a:rPr lang="nb-NO" b="0" i="1" u="none" baseline="0" dirty="0"/>
              <a:t>Hva er Posttraumatisk stresslidelse?</a:t>
            </a:r>
            <a:r>
              <a:rPr lang="nb-NO" b="0" i="0" u="none" baseline="0" dirty="0"/>
              <a:t> Tilgjengelig fra: https://www.ptsdnor.no/om-ptsd/</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RVTS øst. (</a:t>
            </a:r>
            <a:r>
              <a:rPr lang="nb-NO" b="0" i="0" u="none" baseline="0" dirty="0" err="1"/>
              <a:t>i.d</a:t>
            </a:r>
            <a:r>
              <a:rPr lang="nb-NO" b="0" i="0" u="none" baseline="0" dirty="0"/>
              <a:t>.). </a:t>
            </a:r>
            <a:r>
              <a:rPr lang="nb-NO" b="0" i="1" u="none" baseline="0" dirty="0"/>
              <a:t>Oppdage</a:t>
            </a:r>
            <a:r>
              <a:rPr lang="nb-NO" sz="1200" b="0" i="1" u="none" kern="1200" baseline="0" dirty="0">
                <a:solidFill>
                  <a:schemeClr val="tx1"/>
                </a:solidFill>
                <a:latin typeface="Oslo Sans Office" panose="02000000000000000000" pitchFamily="2" charset="77"/>
                <a:ea typeface="+mn-ea"/>
                <a:cs typeface="+mn-cs"/>
              </a:rPr>
              <a:t>. Traumebehandling med voksne.</a:t>
            </a:r>
            <a:r>
              <a:rPr lang="nb-NO" sz="1200" b="0" i="0" u="none" kern="1200" baseline="0" dirty="0">
                <a:solidFill>
                  <a:schemeClr val="tx1"/>
                </a:solidFill>
                <a:latin typeface="Oslo Sans Office" panose="02000000000000000000" pitchFamily="2" charset="77"/>
                <a:ea typeface="+mn-ea"/>
                <a:cs typeface="+mn-cs"/>
              </a:rPr>
              <a:t> Tilgjengelig fra: </a:t>
            </a:r>
            <a:r>
              <a:rPr lang="nb-NO" b="0" i="0" u="none" baseline="0" dirty="0"/>
              <a:t>https://www.traumebehandling.no/behandle/mestring-og-</a:t>
            </a:r>
          </a:p>
          <a:p>
            <a:pPr marL="457200" lvl="1" indent="0">
              <a:buFont typeface="Arial" panose="020B0604020202020204" pitchFamily="34" charset="0"/>
              <a:buNone/>
            </a:pPr>
            <a:r>
              <a:rPr lang="nb-NO" b="0" i="0" u="none" baseline="0" dirty="0"/>
              <a:t>regulering/triggerarbeid/</a:t>
            </a:r>
          </a:p>
          <a:p>
            <a:pPr marL="0" indent="0">
              <a:buFont typeface="Arial" panose="020B0604020202020204" pitchFamily="34" charset="0"/>
              <a:buNone/>
            </a:pPr>
            <a:endParaRPr lang="nb-NO" b="0" i="0" u="none" baseline="0" dirty="0"/>
          </a:p>
          <a:p>
            <a:pPr marL="0" indent="0">
              <a:buFont typeface="Arial" panose="020B0604020202020204" pitchFamily="34" charset="0"/>
              <a:buNone/>
            </a:pPr>
            <a:r>
              <a:rPr lang="nb-NO" b="0" i="0" u="none" baseline="0" dirty="0"/>
              <a:t>RVTS sør. (2022). </a:t>
            </a:r>
            <a:r>
              <a:rPr lang="nb-NO" b="0" i="1" u="none" baseline="0" dirty="0"/>
              <a:t>Traumebevisst ordliste</a:t>
            </a:r>
            <a:r>
              <a:rPr lang="nb-NO" b="0" i="0" u="none" baseline="0" dirty="0"/>
              <a:t>. RVTS. Tilgjengelig fra: https://www.traumebevisst.no/ordliste/</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16</a:t>
            </a:fld>
            <a:endParaRPr lang="nb-NO"/>
          </a:p>
        </p:txBody>
      </p:sp>
    </p:spTree>
    <p:extLst>
      <p:ext uri="{BB962C8B-B14F-4D97-AF65-F5344CB8AC3E}">
        <p14:creationId xmlns:p14="http://schemas.microsoft.com/office/powerpoint/2010/main" val="26089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det som står på siden.</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29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Her ser vi en oversikt over ulike reaksjoner på traumer og alvorlige livshendelser</a:t>
            </a:r>
          </a:p>
          <a:p>
            <a:pPr marL="171450" indent="-171450">
              <a:buFont typeface="Arial" panose="020B0604020202020204" pitchFamily="34" charset="0"/>
              <a:buChar char="•"/>
            </a:pPr>
            <a:r>
              <a:rPr lang="nb-NO" b="0" dirty="0"/>
              <a:t>Vi har delt dem inn i ulike måter de gjør seg gjeldende på:</a:t>
            </a:r>
          </a:p>
          <a:p>
            <a:pPr marL="628650" lvl="1" indent="-171450">
              <a:buFont typeface="Arial" panose="020B0604020202020204" pitchFamily="34" charset="0"/>
              <a:buChar char="•"/>
            </a:pPr>
            <a:r>
              <a:rPr lang="nb-NO" b="0" dirty="0"/>
              <a:t>Emosjonelt, måter vi håndterer vanskelige følelser på, fysisk, utviklingsmessig, kognitivt, mellommenneskelig og åndelig.</a:t>
            </a:r>
          </a:p>
          <a:p>
            <a:pPr marL="171450" indent="-171450">
              <a:buFont typeface="Arial" panose="020B0604020202020204" pitchFamily="34" charset="0"/>
              <a:buChar char="•"/>
            </a:pPr>
            <a:endParaRPr lang="nb-NO" b="0" dirty="0"/>
          </a:p>
          <a:p>
            <a:pPr marL="0" indent="0">
              <a:buFont typeface="Arial" panose="020B0604020202020204" pitchFamily="34" charset="0"/>
              <a:buNone/>
            </a:pPr>
            <a:r>
              <a:rPr lang="nb-NO" b="0" i="1" dirty="0"/>
              <a:t>Nevn noen eksempler fra hver kategori.</a:t>
            </a:r>
          </a:p>
          <a:p>
            <a:pPr marL="0" indent="0">
              <a:buFont typeface="Arial" panose="020B0604020202020204" pitchFamily="34" charset="0"/>
              <a:buNone/>
            </a:pPr>
            <a:endParaRPr lang="nb-NO" b="0" i="1" dirty="0"/>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18</a:t>
            </a:fld>
            <a:endParaRPr lang="nb-NO"/>
          </a:p>
        </p:txBody>
      </p:sp>
    </p:spTree>
    <p:extLst>
      <p:ext uri="{BB962C8B-B14F-4D97-AF65-F5344CB8AC3E}">
        <p14:creationId xmlns:p14="http://schemas.microsoft.com/office/powerpoint/2010/main" val="862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kan ikke se på folk om de har traumer, men vi kan øve på å møte hverandre på en måte som ikke trigger eller reaktiverer traumer.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Noen ganger kan personer reagere på måter som vi ikke forstår at gir mening ut fra situasjonen her og nå.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kan være vanskelig for de rundt å forstå.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må huske at de vi møter kan ha med seg mer enn det vi 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betyr ikke at alle vi møter har traumer eller står i alvorlige livsbelastninger, men livet skjer med oss alle.</a:t>
            </a:r>
          </a:p>
          <a:p>
            <a:pPr marL="0" indent="0">
              <a:buFont typeface="Arial" panose="020B0604020202020204" pitchFamily="34" charset="0"/>
              <a:buNone/>
            </a:pPr>
            <a:endParaRPr lang="nb-NO" b="0" dirty="0"/>
          </a:p>
          <a:p>
            <a:pPr marL="171450" indent="-171450">
              <a:buFont typeface="Arial" panose="020B0604020202020204" pitchFamily="34" charset="0"/>
              <a:buChar char="•"/>
            </a:pPr>
            <a:r>
              <a:rPr lang="nb-NO" b="0" dirty="0"/>
              <a:t>Se på bildet på siden. På forrige side snakket vi om ulike reaksjoner på traumer og alvorlige livshendelser.</a:t>
            </a:r>
          </a:p>
          <a:p>
            <a:pPr marL="171450" indent="-171450">
              <a:buFont typeface="Arial" panose="020B0604020202020204" pitchFamily="34" charset="0"/>
              <a:buChar char="•"/>
            </a:pPr>
            <a:r>
              <a:rPr lang="nb-NO" b="0" dirty="0"/>
              <a:t>Hvordan kan dette se ut fra utsiden?</a:t>
            </a:r>
          </a:p>
          <a:p>
            <a:pPr marL="171450" indent="-171450">
              <a:buFont typeface="Arial" panose="020B0604020202020204" pitchFamily="34" charset="0"/>
              <a:buChar char="•"/>
            </a:pPr>
            <a:r>
              <a:rPr lang="nb-NO" b="0" dirty="0"/>
              <a:t>Her er noen eksempler: </a:t>
            </a:r>
          </a:p>
          <a:p>
            <a:pPr marL="628650" lvl="1" indent="-171450">
              <a:buFont typeface="Arial" panose="020B0604020202020204" pitchFamily="34" charset="0"/>
              <a:buChar char="•"/>
            </a:pPr>
            <a:r>
              <a:rPr lang="nb-NO" b="0" dirty="0"/>
              <a:t>De kan oppleves som avvisende</a:t>
            </a:r>
          </a:p>
          <a:p>
            <a:pPr marL="628650" lvl="1" indent="-171450">
              <a:buFont typeface="Arial" panose="020B0604020202020204" pitchFamily="34" charset="0"/>
              <a:buChar char="•"/>
            </a:pPr>
            <a:r>
              <a:rPr lang="nb-NO" b="0" dirty="0"/>
              <a:t>De kan oppleves sinte, oppfarende eller stresset</a:t>
            </a:r>
          </a:p>
          <a:p>
            <a:pPr marL="628650" lvl="1" indent="-171450">
              <a:buFont typeface="Arial" panose="020B0604020202020204" pitchFamily="34" charset="0"/>
              <a:buChar char="•"/>
            </a:pPr>
            <a:r>
              <a:rPr lang="nb-NO" b="0" dirty="0"/>
              <a:t>De har reaksjoner som er mye større enn situasjonen skulle tilsi</a:t>
            </a:r>
          </a:p>
          <a:p>
            <a:pPr marL="628650" lvl="1" indent="-171450">
              <a:buFont typeface="Arial" panose="020B0604020202020204" pitchFamily="34" charset="0"/>
              <a:buChar char="•"/>
            </a:pPr>
            <a:r>
              <a:rPr lang="nb-NO" b="0" dirty="0"/>
              <a:t>De blir utflytende i samtale, og har vansker med å følge med eller holde tråden</a:t>
            </a:r>
          </a:p>
          <a:p>
            <a:pPr marL="628650" lvl="1" indent="-171450">
              <a:buFont typeface="Arial" panose="020B0604020202020204" pitchFamily="34" charset="0"/>
              <a:buChar char="•"/>
            </a:pPr>
            <a:r>
              <a:rPr lang="nb-NO" b="0" dirty="0"/>
              <a:t>De glemmer ting som har blitt sagt mange ganger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er lenge siden man har hørt fra noen, og de svarer ikke på meldinger/telefon/mail/møteinnkalling</a:t>
            </a:r>
          </a:p>
          <a:p>
            <a:pPr marL="0" indent="0">
              <a:buFont typeface="Arial" panose="020B0604020202020204" pitchFamily="34" charset="0"/>
              <a:buNone/>
            </a:pPr>
            <a:endParaRPr lang="nb-NO" b="0" dirty="0"/>
          </a:p>
          <a:p>
            <a:pPr marL="171450" indent="-171450">
              <a:buFont typeface="Arial" panose="020B0604020202020204" pitchFamily="34" charset="0"/>
              <a:buChar char="•"/>
            </a:pPr>
            <a:r>
              <a:rPr lang="nb-NO" b="0" dirty="0"/>
              <a:t>Husk at det kan være helt andre årsaker til at en person viser disse uttrykkene.</a:t>
            </a:r>
          </a:p>
          <a:p>
            <a:pPr marL="171450" indent="-171450">
              <a:buFont typeface="Arial" panose="020B0604020202020204" pitchFamily="34" charset="0"/>
              <a:buChar char="•"/>
            </a:pPr>
            <a:r>
              <a:rPr lang="nb-NO" b="0" dirty="0"/>
              <a:t>Husk også at en person som står i en alvorlig livskrise kan fremstå åpen, blid og tilgjengelig.</a:t>
            </a:r>
          </a:p>
          <a:p>
            <a:pPr marL="0" indent="0">
              <a:buFont typeface="Arial" panose="020B0604020202020204" pitchFamily="34" charset="0"/>
              <a:buNone/>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skal nå gjøre en refleksjonsøvelse med utgangspunkt i dette (neste side).</a:t>
            </a:r>
          </a:p>
          <a:p>
            <a:pPr marL="0" indent="0">
              <a:buFont typeface="Arial" panose="020B0604020202020204" pitchFamily="34" charset="0"/>
              <a:buNone/>
            </a:pPr>
            <a:endParaRPr lang="nb-NO" dirty="0"/>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19</a:t>
            </a:fld>
            <a:endParaRPr lang="nb-NO"/>
          </a:p>
        </p:txBody>
      </p:sp>
    </p:spTree>
    <p:extLst>
      <p:ext uri="{BB962C8B-B14F-4D97-AF65-F5344CB8AC3E}">
        <p14:creationId xmlns:p14="http://schemas.microsoft.com/office/powerpoint/2010/main" val="387251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t>Vi skal nå gjennomføre en øvelse om hvordan reaksjoner kan se ut fra utsiden, og hvordan vi kan møte disse uttrykkene.</a:t>
            </a:r>
          </a:p>
          <a:p>
            <a:pPr marL="0" lvl="1" indent="0">
              <a:buFont typeface="Arial" panose="020B0604020202020204" pitchFamily="34" charset="0"/>
              <a:buNone/>
            </a:pPr>
            <a:endParaRPr lang="nb-NO" dirty="0"/>
          </a:p>
          <a:p>
            <a:pPr marL="0" lvl="1" indent="0">
              <a:buFont typeface="Arial,Sans-Serif"/>
              <a:buNone/>
            </a:pPr>
            <a:r>
              <a:rPr lang="nb-NO" b="0" dirty="0"/>
              <a:t>Øvelse:</a:t>
            </a:r>
            <a:endParaRPr lang="nb-NO" b="0" dirty="0">
              <a:cs typeface="Calibri"/>
            </a:endParaRPr>
          </a:p>
          <a:p>
            <a:pPr marL="171450" indent="-171450">
              <a:buFont typeface="Arial" panose="020B0604020202020204" pitchFamily="34" charset="0"/>
              <a:buChar char="•"/>
            </a:pPr>
            <a:r>
              <a:rPr lang="en-US" dirty="0" err="1"/>
              <a:t>Tenk</a:t>
            </a:r>
            <a:r>
              <a:rPr lang="en-US" dirty="0"/>
              <a:t> </a:t>
            </a:r>
            <a:r>
              <a:rPr lang="en-US" dirty="0" err="1"/>
              <a:t>på</a:t>
            </a:r>
            <a:r>
              <a:rPr lang="en-US" dirty="0"/>
              <a:t> de </a:t>
            </a:r>
            <a:r>
              <a:rPr lang="en-US" dirty="0" err="1"/>
              <a:t>ulike</a:t>
            </a:r>
            <a:r>
              <a:rPr lang="en-US" dirty="0"/>
              <a:t> </a:t>
            </a:r>
            <a:r>
              <a:rPr lang="en-US" dirty="0" err="1"/>
              <a:t>måtene</a:t>
            </a:r>
            <a:r>
              <a:rPr lang="en-US" dirty="0"/>
              <a:t> </a:t>
            </a:r>
            <a:r>
              <a:rPr lang="en-US" dirty="0" err="1"/>
              <a:t>traumer</a:t>
            </a:r>
            <a:r>
              <a:rPr lang="en-US" dirty="0"/>
              <a:t> </a:t>
            </a:r>
            <a:r>
              <a:rPr lang="en-US" dirty="0" err="1"/>
              <a:t>og</a:t>
            </a:r>
            <a:r>
              <a:rPr lang="en-US" dirty="0"/>
              <a:t> </a:t>
            </a:r>
            <a:r>
              <a:rPr lang="en-US" dirty="0" err="1"/>
              <a:t>livsbelastninger</a:t>
            </a:r>
            <a:r>
              <a:rPr lang="en-US" dirty="0"/>
              <a:t> </a:t>
            </a:r>
            <a:r>
              <a:rPr lang="en-US" dirty="0" err="1"/>
              <a:t>kan</a:t>
            </a:r>
            <a:r>
              <a:rPr lang="en-US" dirty="0"/>
              <a:t> se </a:t>
            </a:r>
            <a:r>
              <a:rPr lang="en-US" dirty="0" err="1"/>
              <a:t>ut</a:t>
            </a:r>
            <a:r>
              <a:rPr lang="en-US" dirty="0"/>
              <a:t> </a:t>
            </a:r>
            <a:r>
              <a:rPr lang="en-US" dirty="0" err="1"/>
              <a:t>fra</a:t>
            </a:r>
            <a:r>
              <a:rPr lang="en-US" dirty="0"/>
              <a:t> </a:t>
            </a:r>
            <a:r>
              <a:rPr lang="en-US" dirty="0" err="1"/>
              <a:t>utsiden</a:t>
            </a:r>
            <a:r>
              <a:rPr lang="en-US" dirty="0"/>
              <a:t> (</a:t>
            </a:r>
            <a:r>
              <a:rPr lang="en-US" dirty="0" err="1"/>
              <a:t>forrige</a:t>
            </a:r>
            <a:r>
              <a:rPr lang="en-US" dirty="0"/>
              <a:t> slide). </a:t>
            </a:r>
            <a:r>
              <a:rPr lang="en-US" dirty="0" err="1"/>
              <a:t>Hvilke</a:t>
            </a:r>
            <a:r>
              <a:rPr lang="en-US" dirty="0"/>
              <a:t> </a:t>
            </a:r>
            <a:r>
              <a:rPr lang="en-US" dirty="0" err="1"/>
              <a:t>reaksjoner</a:t>
            </a:r>
            <a:r>
              <a:rPr lang="en-US" dirty="0"/>
              <a:t> </a:t>
            </a:r>
            <a:r>
              <a:rPr lang="en-US" dirty="0" err="1"/>
              <a:t>kjenner</a:t>
            </a:r>
            <a:r>
              <a:rPr lang="en-US" dirty="0"/>
              <a:t> du </a:t>
            </a:r>
            <a:r>
              <a:rPr lang="en-US" dirty="0" err="1"/>
              <a:t>igjen</a:t>
            </a:r>
            <a:r>
              <a:rPr lang="en-US" dirty="0"/>
              <a:t> – </a:t>
            </a:r>
            <a:r>
              <a:rPr lang="en-US" dirty="0" err="1"/>
              <a:t>enten</a:t>
            </a:r>
            <a:r>
              <a:rPr lang="en-US" dirty="0"/>
              <a:t> </a:t>
            </a:r>
            <a:r>
              <a:rPr lang="en-US" dirty="0" err="1"/>
              <a:t>fra</a:t>
            </a:r>
            <a:r>
              <a:rPr lang="en-US" dirty="0"/>
              <a:t> </a:t>
            </a:r>
            <a:r>
              <a:rPr lang="en-US" dirty="0" err="1"/>
              <a:t>noen</a:t>
            </a:r>
            <a:r>
              <a:rPr lang="en-US" dirty="0"/>
              <a:t> </a:t>
            </a:r>
            <a:r>
              <a:rPr lang="en-US" dirty="0" err="1"/>
              <a:t>nær</a:t>
            </a:r>
            <a:r>
              <a:rPr lang="en-US" dirty="0"/>
              <a:t> deg, </a:t>
            </a:r>
            <a:r>
              <a:rPr lang="en-US" dirty="0" err="1"/>
              <a:t>kollegaer</a:t>
            </a:r>
            <a:r>
              <a:rPr lang="en-US" dirty="0"/>
              <a:t> </a:t>
            </a:r>
            <a:r>
              <a:rPr lang="en-US" dirty="0" err="1"/>
              <a:t>eller</a:t>
            </a:r>
            <a:r>
              <a:rPr lang="en-US" dirty="0"/>
              <a:t> </a:t>
            </a:r>
            <a:r>
              <a:rPr lang="en-US" dirty="0" err="1"/>
              <a:t>innbyggere</a:t>
            </a:r>
            <a:r>
              <a:rPr lang="en-US" dirty="0"/>
              <a:t> du </a:t>
            </a:r>
            <a:r>
              <a:rPr lang="en-US" dirty="0" err="1"/>
              <a:t>treffer</a:t>
            </a:r>
            <a:r>
              <a:rPr lang="en-US" dirty="0"/>
              <a:t>? </a:t>
            </a:r>
          </a:p>
          <a:p>
            <a:pPr marL="171450" indent="-171450">
              <a:buFont typeface="Arial" panose="020B0604020202020204" pitchFamily="34" charset="0"/>
              <a:buChar char="•"/>
            </a:pPr>
            <a:r>
              <a:rPr lang="en-US" b="1" dirty="0"/>
              <a:t>Du </a:t>
            </a:r>
            <a:r>
              <a:rPr lang="en-US" b="1" dirty="0" err="1"/>
              <a:t>trenger</a:t>
            </a:r>
            <a:r>
              <a:rPr lang="en-US" b="1" dirty="0"/>
              <a:t> </a:t>
            </a:r>
            <a:r>
              <a:rPr lang="en-US" b="1" dirty="0" err="1"/>
              <a:t>ikke</a:t>
            </a:r>
            <a:r>
              <a:rPr lang="en-US" b="1" dirty="0"/>
              <a:t> å dele med de </a:t>
            </a:r>
            <a:r>
              <a:rPr lang="en-US" b="1" dirty="0" err="1"/>
              <a:t>andre</a:t>
            </a:r>
            <a:r>
              <a:rPr lang="en-US" b="1" dirty="0"/>
              <a:t> </a:t>
            </a:r>
            <a:r>
              <a:rPr lang="en-US" b="1" dirty="0" err="1"/>
              <a:t>hvor</a:t>
            </a:r>
            <a:r>
              <a:rPr lang="en-US" b="1" dirty="0"/>
              <a:t> det er du </a:t>
            </a:r>
            <a:r>
              <a:rPr lang="en-US" b="1" dirty="0" err="1"/>
              <a:t>kjenner</a:t>
            </a:r>
            <a:r>
              <a:rPr lang="en-US" b="1" dirty="0"/>
              <a:t> </a:t>
            </a:r>
            <a:r>
              <a:rPr lang="en-US" b="1" dirty="0" err="1"/>
              <a:t>igjen</a:t>
            </a:r>
            <a:r>
              <a:rPr lang="en-US" b="1" dirty="0"/>
              <a:t> </a:t>
            </a:r>
            <a:r>
              <a:rPr lang="en-US" b="1" dirty="0" err="1"/>
              <a:t>reaksjonene</a:t>
            </a:r>
            <a:r>
              <a:rPr lang="en-US" b="1" dirty="0"/>
              <a:t> </a:t>
            </a:r>
            <a:r>
              <a:rPr lang="en-US" b="1" dirty="0" err="1"/>
              <a:t>fra</a:t>
            </a:r>
            <a:r>
              <a:rPr lang="en-US" b="1" dirty="0"/>
              <a:t>, det er </a:t>
            </a:r>
            <a:r>
              <a:rPr lang="en-US" b="1" dirty="0" err="1"/>
              <a:t>ikke</a:t>
            </a:r>
            <a:r>
              <a:rPr lang="en-US" b="1" dirty="0"/>
              <a:t> </a:t>
            </a:r>
            <a:r>
              <a:rPr lang="en-US" b="1" dirty="0" err="1"/>
              <a:t>viktig</a:t>
            </a:r>
            <a:r>
              <a:rPr lang="en-US" b="1" dirty="0"/>
              <a:t> for </a:t>
            </a:r>
            <a:r>
              <a:rPr lang="en-US" b="1" dirty="0" err="1"/>
              <a:t>øvelsen</a:t>
            </a:r>
            <a:r>
              <a:rPr lang="en-US" b="1" dirty="0"/>
              <a:t>. </a:t>
            </a:r>
          </a:p>
          <a:p>
            <a:pPr marL="171450" indent="-171450">
              <a:buFont typeface="Arial" panose="020B0604020202020204" pitchFamily="34" charset="0"/>
              <a:buChar char="•"/>
            </a:pPr>
            <a:r>
              <a:rPr lang="en-US" dirty="0" err="1"/>
              <a:t>Velg</a:t>
            </a:r>
            <a:r>
              <a:rPr lang="en-US" dirty="0"/>
              <a:t> to av </a:t>
            </a:r>
            <a:r>
              <a:rPr lang="en-US" dirty="0" err="1"/>
              <a:t>reaksjonene</a:t>
            </a:r>
            <a:r>
              <a:rPr lang="en-US" dirty="0"/>
              <a:t> du </a:t>
            </a:r>
            <a:r>
              <a:rPr lang="en-US" dirty="0" err="1"/>
              <a:t>kjenner</a:t>
            </a:r>
            <a:r>
              <a:rPr lang="en-US" dirty="0"/>
              <a:t> </a:t>
            </a:r>
            <a:r>
              <a:rPr lang="en-US" dirty="0" err="1"/>
              <a:t>igjen</a:t>
            </a:r>
            <a:r>
              <a:rPr lang="en-US" dirty="0"/>
              <a:t>, </a:t>
            </a:r>
            <a:r>
              <a:rPr lang="en-US" dirty="0" err="1"/>
              <a:t>og</a:t>
            </a:r>
            <a:r>
              <a:rPr lang="en-US" dirty="0"/>
              <a:t> </a:t>
            </a:r>
            <a:r>
              <a:rPr lang="en-US" dirty="0" err="1"/>
              <a:t>tenk</a:t>
            </a:r>
            <a:r>
              <a:rPr lang="en-US" dirty="0"/>
              <a:t> deg </a:t>
            </a:r>
            <a:r>
              <a:rPr lang="en-US" dirty="0" err="1"/>
              <a:t>hvordan</a:t>
            </a:r>
            <a:r>
              <a:rPr lang="en-US" dirty="0"/>
              <a:t> du </a:t>
            </a:r>
            <a:r>
              <a:rPr lang="en-US" dirty="0" err="1"/>
              <a:t>kan</a:t>
            </a:r>
            <a:r>
              <a:rPr lang="en-US" dirty="0"/>
              <a:t> </a:t>
            </a:r>
            <a:r>
              <a:rPr lang="en-US" dirty="0" err="1"/>
              <a:t>være</a:t>
            </a:r>
            <a:r>
              <a:rPr lang="en-US" dirty="0"/>
              <a:t> </a:t>
            </a:r>
            <a:r>
              <a:rPr lang="en-US" dirty="0" err="1"/>
              <a:t>i</a:t>
            </a:r>
            <a:r>
              <a:rPr lang="en-US" dirty="0"/>
              <a:t> </a:t>
            </a:r>
            <a:r>
              <a:rPr lang="en-US" dirty="0" err="1"/>
              <a:t>møte</a:t>
            </a:r>
            <a:r>
              <a:rPr lang="en-US" dirty="0"/>
              <a:t> med </a:t>
            </a:r>
            <a:r>
              <a:rPr lang="en-US" dirty="0" err="1"/>
              <a:t>noen</a:t>
            </a:r>
            <a:r>
              <a:rPr lang="en-US" dirty="0"/>
              <a:t> </a:t>
            </a:r>
            <a:r>
              <a:rPr lang="en-US" dirty="0" err="1"/>
              <a:t>som</a:t>
            </a:r>
            <a:r>
              <a:rPr lang="en-US" dirty="0"/>
              <a:t> </a:t>
            </a:r>
            <a:r>
              <a:rPr lang="en-US" dirty="0" err="1"/>
              <a:t>viser</a:t>
            </a:r>
            <a:r>
              <a:rPr lang="en-US" dirty="0"/>
              <a:t> </a:t>
            </a:r>
            <a:r>
              <a:rPr lang="en-US" dirty="0" err="1"/>
              <a:t>disse</a:t>
            </a:r>
            <a:r>
              <a:rPr lang="en-US" dirty="0"/>
              <a:t> </a:t>
            </a:r>
            <a:r>
              <a:rPr lang="en-US" dirty="0" err="1"/>
              <a:t>reaksjonene</a:t>
            </a:r>
            <a:r>
              <a:rPr lang="en-US" dirty="0"/>
              <a:t> </a:t>
            </a:r>
            <a:r>
              <a:rPr lang="en-US" dirty="0" err="1"/>
              <a:t>på</a:t>
            </a:r>
            <a:r>
              <a:rPr lang="en-US" dirty="0"/>
              <a:t> </a:t>
            </a:r>
            <a:r>
              <a:rPr lang="en-US" dirty="0" err="1"/>
              <a:t>en</a:t>
            </a:r>
            <a:r>
              <a:rPr lang="en-US" dirty="0"/>
              <a:t> </a:t>
            </a:r>
            <a:r>
              <a:rPr lang="en-US" dirty="0" err="1"/>
              <a:t>måte</a:t>
            </a:r>
            <a:r>
              <a:rPr lang="en-US" dirty="0"/>
              <a:t> </a:t>
            </a:r>
            <a:r>
              <a:rPr lang="en-US" dirty="0" err="1"/>
              <a:t>som</a:t>
            </a:r>
            <a:r>
              <a:rPr lang="en-US" dirty="0"/>
              <a:t> </a:t>
            </a:r>
            <a:r>
              <a:rPr lang="en-US" dirty="0" err="1"/>
              <a:t>får</a:t>
            </a:r>
            <a:r>
              <a:rPr lang="en-US" dirty="0"/>
              <a:t> </a:t>
            </a:r>
            <a:r>
              <a:rPr lang="en-US" dirty="0" err="1"/>
              <a:t>personen</a:t>
            </a:r>
            <a:r>
              <a:rPr lang="en-US" dirty="0"/>
              <a:t> til å </a:t>
            </a:r>
            <a:r>
              <a:rPr lang="en-US" dirty="0" err="1"/>
              <a:t>føle</a:t>
            </a:r>
            <a:r>
              <a:rPr lang="en-US" dirty="0"/>
              <a:t> seg </a:t>
            </a:r>
            <a:r>
              <a:rPr lang="en-US" dirty="0" err="1"/>
              <a:t>trygg</a:t>
            </a:r>
            <a:r>
              <a:rPr lang="en-US" dirty="0"/>
              <a:t>.</a:t>
            </a:r>
          </a:p>
          <a:p>
            <a:pPr marL="171450" indent="-171450">
              <a:buFont typeface="Arial" panose="020B0604020202020204" pitchFamily="34" charset="0"/>
              <a:buChar char="•"/>
            </a:pPr>
            <a:r>
              <a:rPr lang="en-US" dirty="0" err="1"/>
              <a:t>Skriv</a:t>
            </a:r>
            <a:r>
              <a:rPr lang="en-US" dirty="0"/>
              <a:t> </a:t>
            </a:r>
            <a:r>
              <a:rPr lang="en-US" dirty="0" err="1"/>
              <a:t>ned</a:t>
            </a:r>
            <a:r>
              <a:rPr lang="en-US" dirty="0"/>
              <a:t> </a:t>
            </a:r>
            <a:r>
              <a:rPr lang="en-US" dirty="0" err="1"/>
              <a:t>tre</a:t>
            </a:r>
            <a:r>
              <a:rPr lang="en-US" dirty="0"/>
              <a:t> </a:t>
            </a:r>
            <a:r>
              <a:rPr lang="en-US" dirty="0" err="1"/>
              <a:t>eksempler</a:t>
            </a:r>
            <a:r>
              <a:rPr lang="en-US" dirty="0"/>
              <a:t> </a:t>
            </a:r>
            <a:r>
              <a:rPr lang="en-US" dirty="0" err="1"/>
              <a:t>på</a:t>
            </a:r>
            <a:r>
              <a:rPr lang="en-US" dirty="0"/>
              <a:t> ting du </a:t>
            </a:r>
            <a:r>
              <a:rPr lang="en-US" dirty="0" err="1"/>
              <a:t>kan</a:t>
            </a:r>
            <a:r>
              <a:rPr lang="en-US" dirty="0"/>
              <a:t> </a:t>
            </a:r>
            <a:r>
              <a:rPr lang="en-US" dirty="0" err="1"/>
              <a:t>si</a:t>
            </a:r>
            <a:r>
              <a:rPr lang="en-US" dirty="0"/>
              <a:t> </a:t>
            </a:r>
            <a:r>
              <a:rPr lang="en-US" dirty="0" err="1"/>
              <a:t>eller</a:t>
            </a:r>
            <a:r>
              <a:rPr lang="en-US" dirty="0"/>
              <a:t> </a:t>
            </a:r>
            <a:r>
              <a:rPr lang="en-US" dirty="0" err="1"/>
              <a:t>gjøre</a:t>
            </a:r>
            <a:r>
              <a:rPr lang="en-US" dirty="0"/>
              <a:t> med </a:t>
            </a:r>
            <a:r>
              <a:rPr lang="en-US" dirty="0" err="1"/>
              <a:t>kroppen</a:t>
            </a:r>
            <a:r>
              <a:rPr lang="en-US" dirty="0"/>
              <a:t> </a:t>
            </a:r>
            <a:r>
              <a:rPr lang="en-US" dirty="0" err="1"/>
              <a:t>som</a:t>
            </a:r>
            <a:r>
              <a:rPr lang="en-US" dirty="0"/>
              <a:t> </a:t>
            </a:r>
            <a:r>
              <a:rPr lang="en-US" dirty="0" err="1"/>
              <a:t>kan</a:t>
            </a:r>
            <a:r>
              <a:rPr lang="en-US" dirty="0"/>
              <a:t> </a:t>
            </a:r>
            <a:r>
              <a:rPr lang="en-US" dirty="0" err="1"/>
              <a:t>være</a:t>
            </a:r>
            <a:r>
              <a:rPr lang="en-US" dirty="0"/>
              <a:t> til </a:t>
            </a:r>
            <a:r>
              <a:rPr lang="en-US" dirty="0" err="1"/>
              <a:t>hjelp</a:t>
            </a:r>
            <a:r>
              <a:rPr lang="en-US" dirty="0"/>
              <a:t> </a:t>
            </a:r>
            <a:r>
              <a:rPr lang="en-US" dirty="0" err="1"/>
              <a:t>i</a:t>
            </a:r>
            <a:r>
              <a:rPr lang="en-US" dirty="0"/>
              <a:t> </a:t>
            </a:r>
            <a:r>
              <a:rPr lang="en-US" dirty="0" err="1"/>
              <a:t>møte</a:t>
            </a:r>
            <a:r>
              <a:rPr lang="en-US" dirty="0"/>
              <a:t> med </a:t>
            </a:r>
            <a:r>
              <a:rPr lang="en-US" dirty="0" err="1"/>
              <a:t>disse</a:t>
            </a:r>
            <a:r>
              <a:rPr lang="en-US" dirty="0"/>
              <a:t> </a:t>
            </a:r>
            <a:r>
              <a:rPr lang="en-US" dirty="0" err="1"/>
              <a:t>reaksjonene</a:t>
            </a:r>
            <a:r>
              <a:rPr lang="en-US" dirty="0"/>
              <a:t>. </a:t>
            </a:r>
          </a:p>
          <a:p>
            <a:endParaRPr lang="nb-NO" b="0" i="0" dirty="0">
              <a:solidFill>
                <a:srgbClr val="000000"/>
              </a:solidFill>
              <a:effectLst/>
              <a:latin typeface="Times New Roman" panose="02020603050405020304" pitchFamily="18" charset="0"/>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511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og så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en-US" dirty="0" err="1"/>
              <a:t>Traumer</a:t>
            </a:r>
            <a:r>
              <a:rPr lang="en-US" dirty="0"/>
              <a:t> </a:t>
            </a:r>
            <a:r>
              <a:rPr lang="en-US" dirty="0" err="1"/>
              <a:t>kan</a:t>
            </a:r>
            <a:r>
              <a:rPr lang="en-US" dirty="0"/>
              <a:t> </a:t>
            </a:r>
            <a:r>
              <a:rPr lang="en-US" dirty="0" err="1"/>
              <a:t>påvirke</a:t>
            </a:r>
            <a:r>
              <a:rPr lang="en-US" dirty="0"/>
              <a:t> </a:t>
            </a:r>
            <a:r>
              <a:rPr lang="en-US" dirty="0" err="1"/>
              <a:t>oss</a:t>
            </a:r>
            <a:r>
              <a:rPr lang="en-US" dirty="0"/>
              <a:t> </a:t>
            </a:r>
            <a:r>
              <a:rPr lang="en-US" dirty="0" err="1"/>
              <a:t>på</a:t>
            </a:r>
            <a:r>
              <a:rPr lang="en-US" dirty="0"/>
              <a:t> mange </a:t>
            </a:r>
            <a:r>
              <a:rPr lang="en-US" dirty="0" err="1"/>
              <a:t>ulike</a:t>
            </a:r>
            <a:r>
              <a:rPr lang="en-US" dirty="0"/>
              <a:t> vis, </a:t>
            </a:r>
            <a:r>
              <a:rPr lang="en-US" dirty="0" err="1"/>
              <a:t>og</a:t>
            </a:r>
            <a:r>
              <a:rPr lang="en-US" dirty="0"/>
              <a:t> det er mange av de </a:t>
            </a:r>
            <a:r>
              <a:rPr lang="en-US" dirty="0" err="1"/>
              <a:t>som</a:t>
            </a:r>
            <a:r>
              <a:rPr lang="en-US" dirty="0"/>
              <a:t> </a:t>
            </a:r>
            <a:r>
              <a:rPr lang="en-US" dirty="0" err="1"/>
              <a:t>ikke</a:t>
            </a:r>
            <a:r>
              <a:rPr lang="en-US" dirty="0"/>
              <a:t> </a:t>
            </a:r>
            <a:r>
              <a:rPr lang="en-US" dirty="0" err="1"/>
              <a:t>nødvendigvis</a:t>
            </a:r>
            <a:r>
              <a:rPr lang="en-US" dirty="0"/>
              <a:t> er </a:t>
            </a:r>
            <a:r>
              <a:rPr lang="en-US" dirty="0" err="1"/>
              <a:t>synlige</a:t>
            </a:r>
            <a:r>
              <a:rPr lang="en-US" dirty="0"/>
              <a:t> for de </a:t>
            </a:r>
            <a:r>
              <a:rPr lang="en-US" dirty="0" err="1"/>
              <a:t>rundt</a:t>
            </a:r>
            <a:r>
              <a:rPr lang="en-US" dirty="0"/>
              <a:t> </a:t>
            </a:r>
            <a:r>
              <a:rPr lang="en-US" dirty="0" err="1"/>
              <a:t>oss</a:t>
            </a:r>
            <a:r>
              <a:rPr lang="en-US" dirty="0"/>
              <a:t>.</a:t>
            </a:r>
          </a:p>
          <a:p>
            <a:pPr marL="171450" indent="-171450">
              <a:buFont typeface="Arial" panose="020B0604020202020204" pitchFamily="34" charset="0"/>
              <a:buChar char="•"/>
            </a:pPr>
            <a:r>
              <a:rPr lang="en-US" dirty="0" err="1"/>
              <a:t>Gjennom</a:t>
            </a:r>
            <a:r>
              <a:rPr lang="en-US" dirty="0"/>
              <a:t> å </a:t>
            </a:r>
            <a:r>
              <a:rPr lang="en-US" dirty="0" err="1"/>
              <a:t>møte</a:t>
            </a:r>
            <a:r>
              <a:rPr lang="en-US" dirty="0"/>
              <a:t> </a:t>
            </a:r>
            <a:r>
              <a:rPr lang="en-US" dirty="0" err="1"/>
              <a:t>andre</a:t>
            </a:r>
            <a:r>
              <a:rPr lang="en-US" dirty="0"/>
              <a:t> </a:t>
            </a:r>
            <a:r>
              <a:rPr lang="en-US" dirty="0" err="1"/>
              <a:t>på</a:t>
            </a:r>
            <a:r>
              <a:rPr lang="en-US" dirty="0"/>
              <a:t> </a:t>
            </a:r>
            <a:r>
              <a:rPr lang="en-US" dirty="0" err="1"/>
              <a:t>en</a:t>
            </a:r>
            <a:r>
              <a:rPr lang="en-US" dirty="0"/>
              <a:t> </a:t>
            </a:r>
            <a:r>
              <a:rPr lang="en-US" dirty="0" err="1"/>
              <a:t>måte</a:t>
            </a:r>
            <a:r>
              <a:rPr lang="en-US" dirty="0"/>
              <a:t> </a:t>
            </a:r>
            <a:r>
              <a:rPr lang="en-US" dirty="0" err="1"/>
              <a:t>som</a:t>
            </a:r>
            <a:r>
              <a:rPr lang="en-US" dirty="0"/>
              <a:t> </a:t>
            </a:r>
            <a:r>
              <a:rPr lang="en-US" dirty="0" err="1"/>
              <a:t>får</a:t>
            </a:r>
            <a:r>
              <a:rPr lang="en-US" dirty="0"/>
              <a:t> de </a:t>
            </a:r>
            <a:r>
              <a:rPr lang="en-US" dirty="0" err="1"/>
              <a:t>til</a:t>
            </a:r>
            <a:r>
              <a:rPr lang="en-US" dirty="0"/>
              <a:t> å </a:t>
            </a:r>
            <a:r>
              <a:rPr lang="en-US" dirty="0" err="1"/>
              <a:t>føle</a:t>
            </a:r>
            <a:r>
              <a:rPr lang="en-US" dirty="0"/>
              <a:t> seg </a:t>
            </a:r>
            <a:r>
              <a:rPr lang="en-US" dirty="0" err="1"/>
              <a:t>mest</a:t>
            </a:r>
            <a:r>
              <a:rPr lang="en-US" dirty="0"/>
              <a:t> </a:t>
            </a:r>
            <a:r>
              <a:rPr lang="en-US" dirty="0" err="1"/>
              <a:t>mulig</a:t>
            </a:r>
            <a:r>
              <a:rPr lang="en-US" dirty="0"/>
              <a:t> </a:t>
            </a:r>
            <a:r>
              <a:rPr lang="en-US" dirty="0" err="1"/>
              <a:t>trygge</a:t>
            </a:r>
            <a:r>
              <a:rPr lang="en-US" dirty="0"/>
              <a:t>, </a:t>
            </a:r>
            <a:r>
              <a:rPr lang="en-US" dirty="0" err="1"/>
              <a:t>kan</a:t>
            </a:r>
            <a:r>
              <a:rPr lang="en-US" dirty="0"/>
              <a:t> de </a:t>
            </a:r>
            <a:r>
              <a:rPr lang="en-US" dirty="0" err="1"/>
              <a:t>som</a:t>
            </a:r>
            <a:r>
              <a:rPr lang="en-US" dirty="0"/>
              <a:t> </a:t>
            </a:r>
            <a:r>
              <a:rPr lang="en-US" dirty="0" err="1"/>
              <a:t>opplever</a:t>
            </a:r>
            <a:r>
              <a:rPr lang="en-US" dirty="0"/>
              <a:t> </a:t>
            </a:r>
            <a:r>
              <a:rPr lang="en-US" dirty="0" err="1"/>
              <a:t>konsekvensene</a:t>
            </a:r>
            <a:r>
              <a:rPr lang="en-US" dirty="0"/>
              <a:t> </a:t>
            </a:r>
            <a:r>
              <a:rPr lang="en-US" dirty="0" err="1"/>
              <a:t>føle</a:t>
            </a:r>
            <a:r>
              <a:rPr lang="en-US" dirty="0"/>
              <a:t> seg </a:t>
            </a:r>
            <a:r>
              <a:rPr lang="en-US" dirty="0" err="1"/>
              <a:t>mindre</a:t>
            </a:r>
            <a:r>
              <a:rPr lang="en-US" dirty="0"/>
              <a:t> </a:t>
            </a:r>
            <a:r>
              <a:rPr lang="en-US" dirty="0" err="1"/>
              <a:t>alene</a:t>
            </a:r>
            <a:r>
              <a:rPr lang="en-US" dirty="0"/>
              <a:t> </a:t>
            </a:r>
            <a:r>
              <a:rPr lang="en-US" dirty="0" err="1"/>
              <a:t>og</a:t>
            </a:r>
            <a:r>
              <a:rPr lang="en-US" dirty="0"/>
              <a:t> </a:t>
            </a:r>
            <a:r>
              <a:rPr lang="en-US" dirty="0" err="1"/>
              <a:t>føre</a:t>
            </a:r>
            <a:r>
              <a:rPr lang="en-US" dirty="0"/>
              <a:t> </a:t>
            </a:r>
            <a:r>
              <a:rPr lang="en-US" dirty="0" err="1"/>
              <a:t>til</a:t>
            </a:r>
            <a:r>
              <a:rPr lang="en-US" dirty="0"/>
              <a:t> at </a:t>
            </a:r>
            <a:r>
              <a:rPr lang="en-US" dirty="0" err="1"/>
              <a:t>livet</a:t>
            </a:r>
            <a:r>
              <a:rPr lang="en-US" dirty="0"/>
              <a:t> </a:t>
            </a:r>
            <a:r>
              <a:rPr lang="en-US" dirty="0" err="1"/>
              <a:t>blir</a:t>
            </a:r>
            <a:r>
              <a:rPr lang="en-US" dirty="0"/>
              <a:t> </a:t>
            </a:r>
            <a:r>
              <a:rPr lang="en-US" dirty="0" err="1"/>
              <a:t>lettere</a:t>
            </a:r>
            <a:r>
              <a:rPr lang="en-US" dirty="0"/>
              <a:t> å </a:t>
            </a:r>
            <a:r>
              <a:rPr lang="en-US" dirty="0" err="1"/>
              <a:t>bære</a:t>
            </a:r>
            <a:r>
              <a:rPr lang="en-US" dirty="0"/>
              <a:t> – </a:t>
            </a:r>
            <a:r>
              <a:rPr lang="en-US" dirty="0" err="1"/>
              <a:t>uten</a:t>
            </a:r>
            <a:r>
              <a:rPr lang="en-US" dirty="0"/>
              <a:t> at vi </a:t>
            </a:r>
            <a:r>
              <a:rPr lang="en-US" dirty="0" err="1"/>
              <a:t>nødvendigvis</a:t>
            </a:r>
            <a:r>
              <a:rPr lang="en-US" dirty="0"/>
              <a:t> vet </a:t>
            </a:r>
            <a:r>
              <a:rPr lang="en-US" dirty="0" err="1"/>
              <a:t>akkurat</a:t>
            </a:r>
            <a:r>
              <a:rPr lang="en-US" dirty="0"/>
              <a:t> </a:t>
            </a:r>
            <a:r>
              <a:rPr lang="en-US" dirty="0" err="1"/>
              <a:t>hva</a:t>
            </a:r>
            <a:r>
              <a:rPr lang="en-US" dirty="0"/>
              <a:t> de </a:t>
            </a:r>
            <a:r>
              <a:rPr lang="en-US" dirty="0" err="1"/>
              <a:t>har</a:t>
            </a:r>
            <a:r>
              <a:rPr lang="en-US" dirty="0"/>
              <a:t> </a:t>
            </a:r>
            <a:r>
              <a:rPr lang="en-US" dirty="0" err="1"/>
              <a:t>opplevd</a:t>
            </a:r>
            <a:r>
              <a:rPr lang="en-US" dirty="0"/>
              <a:t> </a:t>
            </a:r>
            <a:r>
              <a:rPr lang="en-US" dirty="0" err="1"/>
              <a:t>i</a:t>
            </a:r>
            <a:r>
              <a:rPr lang="en-US" dirty="0"/>
              <a:t> sine liv. </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Modellen er tilpasset fra Practical guide to </a:t>
            </a:r>
            <a:r>
              <a:rPr lang="nb-NO" dirty="0" err="1"/>
              <a:t>implementing</a:t>
            </a:r>
            <a:r>
              <a:rPr lang="nb-NO" dirty="0"/>
              <a:t> a trauma-</a:t>
            </a:r>
            <a:r>
              <a:rPr lang="nb-NO" dirty="0" err="1"/>
              <a:t>informed</a:t>
            </a:r>
            <a:r>
              <a:rPr lang="nb-NO" dirty="0"/>
              <a:t> </a:t>
            </a:r>
            <a:r>
              <a:rPr lang="nb-NO" dirty="0" err="1"/>
              <a:t>apporach</a:t>
            </a:r>
            <a:r>
              <a:rPr lang="nb-NO" dirty="0"/>
              <a:t>, s. 4, SAMSHA (2023). Hentet fra: https://store.samhsa.gov/sites/default/files/pep23-06-05-005.pdfA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21</a:t>
            </a:fld>
            <a:endParaRPr lang="nb-NO"/>
          </a:p>
        </p:txBody>
      </p:sp>
    </p:spTree>
    <p:extLst>
      <p:ext uri="{BB962C8B-B14F-4D97-AF65-F5344CB8AC3E}">
        <p14:creationId xmlns:p14="http://schemas.microsoft.com/office/powerpoint/2010/main" val="846844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buFont typeface="Arial,Sans-Serif"/>
              <a:buNone/>
            </a:pPr>
            <a:r>
              <a:rPr lang="nb-NO" b="0" i="1" dirty="0"/>
              <a:t>Vis filmen ved å klikke på lenken i siden. Gjør den klar i nettleser på forhånd slik at du unngår å vise reklame først. </a:t>
            </a:r>
          </a:p>
          <a:p>
            <a:pPr marL="0" lvl="1" indent="0">
              <a:buFont typeface="Arial,Sans-Serif"/>
              <a:buNone/>
            </a:pPr>
            <a:endParaRPr lang="nb-NO" b="1"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en-US" dirty="0"/>
              <a:t>Vi </a:t>
            </a:r>
            <a:r>
              <a:rPr lang="en-US" dirty="0" err="1"/>
              <a:t>skal</a:t>
            </a:r>
            <a:r>
              <a:rPr lang="en-US" dirty="0"/>
              <a:t> </a:t>
            </a:r>
            <a:r>
              <a:rPr lang="en-US" dirty="0" err="1"/>
              <a:t>nå</a:t>
            </a:r>
            <a:r>
              <a:rPr lang="en-US" dirty="0"/>
              <a:t> se </a:t>
            </a:r>
            <a:r>
              <a:rPr lang="en-US" dirty="0" err="1"/>
              <a:t>en</a:t>
            </a:r>
            <a:r>
              <a:rPr lang="en-US" dirty="0"/>
              <a:t> </a:t>
            </a:r>
            <a:r>
              <a:rPr lang="en-US" dirty="0" err="1"/>
              <a:t>oppsummert</a:t>
            </a:r>
            <a:r>
              <a:rPr lang="en-US" dirty="0"/>
              <a:t> </a:t>
            </a:r>
            <a:r>
              <a:rPr lang="en-US" dirty="0" err="1"/>
              <a:t>forklaring</a:t>
            </a:r>
            <a:r>
              <a:rPr lang="en-US" dirty="0"/>
              <a:t> av </a:t>
            </a:r>
            <a:r>
              <a:rPr lang="en-US" dirty="0" err="1"/>
              <a:t>hva</a:t>
            </a:r>
            <a:r>
              <a:rPr lang="en-US" dirty="0"/>
              <a:t> </a:t>
            </a:r>
            <a:r>
              <a:rPr lang="en-US" dirty="0" err="1"/>
              <a:t>traumer</a:t>
            </a:r>
            <a:r>
              <a:rPr lang="en-US" dirty="0"/>
              <a:t> er </a:t>
            </a:r>
            <a:r>
              <a:rPr lang="en-US" dirty="0" err="1"/>
              <a:t>og</a:t>
            </a:r>
            <a:r>
              <a:rPr lang="en-US" dirty="0"/>
              <a:t> </a:t>
            </a:r>
            <a:r>
              <a:rPr lang="en-US" dirty="0" err="1"/>
              <a:t>hvorfor</a:t>
            </a:r>
            <a:r>
              <a:rPr lang="en-US" dirty="0"/>
              <a:t> </a:t>
            </a:r>
            <a:r>
              <a:rPr lang="en-US" dirty="0" err="1"/>
              <a:t>forståelsen</a:t>
            </a:r>
            <a:r>
              <a:rPr lang="en-US" dirty="0"/>
              <a:t> av </a:t>
            </a:r>
            <a:r>
              <a:rPr lang="en-US" dirty="0" err="1"/>
              <a:t>traumer</a:t>
            </a:r>
            <a:r>
              <a:rPr lang="en-US" dirty="0"/>
              <a:t> </a:t>
            </a:r>
            <a:r>
              <a:rPr lang="en-US" dirty="0" err="1"/>
              <a:t>også</a:t>
            </a:r>
            <a:r>
              <a:rPr lang="en-US" dirty="0"/>
              <a:t> er </a:t>
            </a:r>
            <a:r>
              <a:rPr lang="en-US" dirty="0" err="1"/>
              <a:t>viktig</a:t>
            </a:r>
            <a:r>
              <a:rPr lang="en-US" dirty="0"/>
              <a:t> </a:t>
            </a:r>
            <a:r>
              <a:rPr lang="en-US" dirty="0" err="1"/>
              <a:t>i</a:t>
            </a:r>
            <a:r>
              <a:rPr lang="en-US" dirty="0"/>
              <a:t> et </a:t>
            </a:r>
            <a:r>
              <a:rPr lang="en-US" dirty="0" err="1"/>
              <a:t>samfunnsperspektiv</a:t>
            </a:r>
            <a:r>
              <a:rPr lang="en-US" dirty="0"/>
              <a:t>.</a:t>
            </a:r>
            <a:endParaRPr lang="en-US" sz="1200" b="0" i="0" kern="1200" dirty="0">
              <a:solidFill>
                <a:schemeClr val="tx1"/>
              </a:solidFill>
              <a:latin typeface="Oslo Sans Office" panose="02000000000000000000" pitchFamily="2" charset="77"/>
              <a:ea typeface="+mn-ea"/>
              <a:cs typeface="+mn-cs"/>
              <a:hlinkClick r:id="rId3">
                <a:extLst>
                  <a:ext uri="{A12FA001-AC4F-418D-AE19-62706E023703}">
                    <ahyp:hlinkClr xmlns:ahyp="http://schemas.microsoft.com/office/drawing/2018/hyperlinkcolor" val="tx"/>
                  </a:ext>
                </a:extLst>
              </a:hlinkClick>
            </a:endParaRPr>
          </a:p>
          <a:p>
            <a:endParaRPr lang="nb-NO" dirty="0"/>
          </a:p>
          <a:p>
            <a:r>
              <a:rPr lang="nb-NO" b="1" dirty="0"/>
              <a:t>Kilder:</a:t>
            </a:r>
          </a:p>
          <a:p>
            <a:pPr marL="0" indent="0">
              <a:buFont typeface="Arial" panose="020B0604020202020204" pitchFamily="34" charset="0"/>
              <a:buNone/>
            </a:pPr>
            <a:r>
              <a:rPr lang="en-US" b="0" i="0" u="none" baseline="0" dirty="0"/>
              <a:t>Big Think. (2021, 17. </a:t>
            </a:r>
            <a:r>
              <a:rPr lang="en-US" b="0" i="0" u="none" baseline="0" dirty="0" err="1"/>
              <a:t>september</a:t>
            </a:r>
            <a:r>
              <a:rPr lang="en-US" b="0" i="0" u="none" baseline="0" dirty="0"/>
              <a:t>). </a:t>
            </a:r>
            <a:r>
              <a:rPr lang="en-US" b="0" i="1" u="none" baseline="0" dirty="0"/>
              <a:t>What is trauma? The author of “The Body Keeps the Score” explains | Bessel van der Kolk </a:t>
            </a:r>
          </a:p>
          <a:p>
            <a:pPr marL="457200" lvl="1" indent="0">
              <a:buFont typeface="Arial" panose="020B0604020202020204" pitchFamily="34" charset="0"/>
              <a:buNone/>
            </a:pPr>
            <a:r>
              <a:rPr lang="en-US" b="0" i="1" u="none" baseline="0" dirty="0"/>
              <a:t>[Film].</a:t>
            </a:r>
            <a:r>
              <a:rPr lang="en-US" b="0" i="0" u="none" baseline="0" dirty="0"/>
              <a:t> YouTube. </a:t>
            </a:r>
            <a:r>
              <a:rPr lang="en-US" b="0" i="0" u="none" baseline="0" dirty="0" err="1"/>
              <a:t>Tilgjengelig</a:t>
            </a:r>
            <a:r>
              <a:rPr lang="en-US" b="0" i="0" u="none" baseline="0" dirty="0"/>
              <a:t> </a:t>
            </a:r>
            <a:r>
              <a:rPr lang="en-US" b="0" i="0" u="none" baseline="0" dirty="0" err="1"/>
              <a:t>fra</a:t>
            </a:r>
            <a:r>
              <a:rPr lang="en-US" b="0" i="0" u="none" baseline="0" dirty="0"/>
              <a:t>: https://www.youtube.com/watch?v=BJfmfkDQb14</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22</a:t>
            </a:fld>
            <a:endParaRPr lang="nb-NO"/>
          </a:p>
        </p:txBody>
      </p:sp>
    </p:spTree>
    <p:extLst>
      <p:ext uri="{BB962C8B-B14F-4D97-AF65-F5344CB8AC3E}">
        <p14:creationId xmlns:p14="http://schemas.microsoft.com/office/powerpoint/2010/main" val="3144901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Vi skal nå se nærmere på toksisk stress og barndomsbelastninger, og hvilken påvirkning dette kan ha på oss.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661516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trenger et fleksibelt nervesystem som tilpasser seg situasjonen her og nå.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hjelper oss å mobilisere og håndtere utfordringer, og hjelper kroppen å roe seg ned igjen etterpå.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Denne variasjonen er bra for oss.</a:t>
            </a:r>
          </a:p>
          <a:p>
            <a:pPr marL="171450" indent="-171450">
              <a:buFont typeface="Arial" panose="020B0604020202020204" pitchFamily="34" charset="0"/>
              <a:buChar char="•"/>
            </a:pPr>
            <a:r>
              <a:rPr lang="nb-NO" b="0" dirty="0"/>
              <a:t>Hva skjer når kroppens forsvar mot fare opprettholdes over lang tid?</a:t>
            </a:r>
          </a:p>
          <a:p>
            <a:pPr marL="628650" lvl="1" indent="-171450">
              <a:buFont typeface="Arial" panose="020B0604020202020204" pitchFamily="34" charset="0"/>
              <a:buChar char="•"/>
            </a:pPr>
            <a:r>
              <a:rPr lang="nb-NO" b="0" dirty="0"/>
              <a:t>Det å leve med vedvarende høye nivåer av stresshormoner, slik som kortisol og adrenalin, har påvirkning på kroppens og hjernens fungering.</a:t>
            </a:r>
          </a:p>
          <a:p>
            <a:pPr marL="628650" lvl="1" indent="-171450">
              <a:buFont typeface="Arial" panose="020B0604020202020204" pitchFamily="34" charset="0"/>
              <a:buChar char="•"/>
            </a:pPr>
            <a:r>
              <a:rPr lang="nb-NO" b="0" dirty="0"/>
              <a:t>Når kroppen og hjernen prioriterer overlevelse, nedprioriterer den samtidig andre funksjoner, som fordøyelse og immunforsvar.</a:t>
            </a:r>
          </a:p>
          <a:p>
            <a:pPr marL="628650" lvl="1" indent="-171450">
              <a:buFont typeface="Arial" panose="020B0604020202020204" pitchFamily="34" charset="0"/>
              <a:buChar char="•"/>
            </a:pPr>
            <a:r>
              <a:rPr lang="nb-NO" b="0" dirty="0"/>
              <a:t>Over tid har dette konsekvenser for vår fysiske og psykiske helse, blant annet ved at det påvirker hukommelse og oppmerksomhet, og vår mulighet til å bekjempe sykdom. </a:t>
            </a:r>
          </a:p>
          <a:p>
            <a:pPr marL="628650" lvl="1" indent="-171450">
              <a:buFont typeface="Arial" panose="020B0604020202020204" pitchFamily="34" charset="0"/>
              <a:buChar char="•"/>
            </a:pPr>
            <a:r>
              <a:rPr lang="nb-NO" b="0" dirty="0"/>
              <a:t>Når stress har denne effekten, kalles det toksisk stress.</a:t>
            </a:r>
          </a:p>
          <a:p>
            <a:pPr marL="171450" lvl="0" indent="-171450">
              <a:buFont typeface="Arial" panose="020B0604020202020204" pitchFamily="34" charset="0"/>
              <a:buChar char="•"/>
            </a:pPr>
            <a:r>
              <a:rPr lang="nb-NO" b="0" dirty="0"/>
              <a:t>Kan dere kjenne igjen situasjoner hvor det er bra å være litt stresset? Og har dere opplevd situasjoner hvor det har vært for høyt stressnivå over tid? Hvordan merker dere det?</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err="1"/>
              <a:t>Kilder</a:t>
            </a:r>
            <a:r>
              <a:rPr lang="en-US" b="1" dirty="0"/>
              <a:t>:</a:t>
            </a:r>
          </a:p>
          <a:p>
            <a:pPr marL="0" indent="0">
              <a:buFont typeface="Arial" panose="020B0604020202020204" pitchFamily="34" charset="0"/>
              <a:buNone/>
            </a:pPr>
            <a:r>
              <a:rPr lang="en-US" b="0" i="0" u="none" baseline="0" dirty="0" err="1"/>
              <a:t>Felitti</a:t>
            </a:r>
            <a:r>
              <a:rPr lang="en-US" b="0" i="0" u="none" baseline="0" dirty="0"/>
              <a:t>, V. J. (2002). The relation between adverse childhood experiences and adult health: Turning gold into lead. </a:t>
            </a:r>
            <a:r>
              <a:rPr lang="en-US" b="0" i="1" u="none" baseline="0" dirty="0"/>
              <a:t>The </a:t>
            </a:r>
          </a:p>
          <a:p>
            <a:pPr marL="457200" lvl="1" indent="0">
              <a:buFont typeface="Arial" panose="020B0604020202020204" pitchFamily="34" charset="0"/>
              <a:buNone/>
            </a:pPr>
            <a:r>
              <a:rPr lang="en-US" b="0" i="1" u="none" baseline="0" dirty="0"/>
              <a:t>Permanente Journal</a:t>
            </a:r>
            <a:r>
              <a:rPr lang="en-US" b="0" i="0" u="none" baseline="0" dirty="0"/>
              <a:t>,</a:t>
            </a:r>
            <a:r>
              <a:rPr lang="en-US" b="0" i="1" u="none" baseline="0" dirty="0"/>
              <a:t> 6</a:t>
            </a:r>
            <a:r>
              <a:rPr lang="en-US" b="0" i="0" u="none" baseline="0" dirty="0"/>
              <a:t>(1), 44-47. </a:t>
            </a:r>
          </a:p>
          <a:p>
            <a:pPr marL="0" indent="0">
              <a:buFont typeface="Arial" panose="020B0604020202020204" pitchFamily="34" charset="0"/>
              <a:buNone/>
            </a:pPr>
            <a:endParaRPr lang="en-US" b="0" i="0" u="none" baseline="0" dirty="0"/>
          </a:p>
          <a:p>
            <a:pPr marL="0" indent="0">
              <a:buFont typeface="Arial" panose="020B0604020202020204" pitchFamily="34" charset="0"/>
              <a:buNone/>
            </a:pPr>
            <a:r>
              <a:rPr lang="en-US" b="0" i="0" u="none" baseline="0" dirty="0"/>
              <a:t>Mark A. Bellis, M. A., Wood, S., Hughes, K., Quigg, Z., &amp; Butler, N. (2023). </a:t>
            </a:r>
            <a:r>
              <a:rPr lang="en-US" b="0" i="1" u="none" baseline="0" dirty="0"/>
              <a:t>Tackling adverse childhood experiences (ACEs): State of </a:t>
            </a:r>
          </a:p>
          <a:p>
            <a:pPr marL="457200" lvl="1" indent="0">
              <a:buFont typeface="Arial" panose="020B0604020202020204" pitchFamily="34" charset="0"/>
              <a:buNone/>
            </a:pPr>
            <a:r>
              <a:rPr lang="en-US" b="0" i="1" u="none" baseline="0" dirty="0"/>
              <a:t>the art and options for action</a:t>
            </a:r>
            <a:r>
              <a:rPr lang="en-US" b="0" i="0" u="none" baseline="0" dirty="0"/>
              <a:t>. P. H. W. N. Trust. </a:t>
            </a:r>
            <a:r>
              <a:rPr lang="en-US" b="0" i="0" u="none" baseline="0" dirty="0" err="1"/>
              <a:t>Tilgjengelig</a:t>
            </a:r>
            <a:r>
              <a:rPr lang="en-US" b="0" i="0" u="none" baseline="0" dirty="0"/>
              <a:t> </a:t>
            </a:r>
            <a:r>
              <a:rPr lang="en-US" b="0" i="0" u="none" baseline="0" dirty="0" err="1"/>
              <a:t>fra</a:t>
            </a:r>
            <a:r>
              <a:rPr lang="en-US" b="0" i="0" u="none" baseline="0" dirty="0"/>
              <a:t>: https://www.ljmu.ac.uk/-/media/phi-reports/pdf/2023-01-state-of-the-art-report-eng.pdf</a:t>
            </a:r>
            <a:endParaRPr lang="pt-BR" b="0" i="1" u="none" baseline="0" dirty="0"/>
          </a:p>
          <a:p>
            <a:pPr marL="0" indent="0">
              <a:buFont typeface="Arial" panose="020B0604020202020204" pitchFamily="34" charset="0"/>
              <a:buNone/>
            </a:pPr>
            <a:endParaRPr lang="pt-BR" b="0" i="0" u="none" baseline="0" dirty="0"/>
          </a:p>
          <a:p>
            <a:pPr marL="0" indent="0">
              <a:buFont typeface="Arial" panose="020B0604020202020204" pitchFamily="34" charset="0"/>
              <a:buNone/>
            </a:pPr>
            <a:r>
              <a:rPr lang="pt-BR" b="0" i="0" u="none" baseline="0" dirty="0"/>
              <a:t>Maté, G., &amp; Maté, D. (2022). </a:t>
            </a:r>
            <a:r>
              <a:rPr lang="en-US" b="0" i="1" u="none" baseline="0" dirty="0"/>
              <a:t>The Myth of normal: Trauma, illness and healing in a toxic culture</a:t>
            </a:r>
            <a:r>
              <a:rPr lang="en-US" b="0" i="0" u="none" baseline="0" dirty="0"/>
              <a:t>. Vermilion. </a:t>
            </a:r>
          </a:p>
          <a:p>
            <a:pPr marL="0" indent="0">
              <a:buFont typeface="Arial" panose="020B0604020202020204" pitchFamily="34" charset="0"/>
              <a:buNone/>
            </a:pPr>
            <a:endParaRPr lang="en-US" b="0" i="0" u="none" baseline="0" dirty="0"/>
          </a:p>
          <a:p>
            <a:pPr marL="0" indent="0">
              <a:buFont typeface="Arial" panose="020B0604020202020204" pitchFamily="34" charset="0"/>
              <a:buNone/>
            </a:pPr>
            <a:r>
              <a:rPr lang="en-US" b="0" i="0" u="none" baseline="0" dirty="0"/>
              <a:t>Center of Disease Control and Prevention. (2019). </a:t>
            </a:r>
            <a:r>
              <a:rPr lang="en-US" b="0" i="1" u="none" baseline="0" dirty="0"/>
              <a:t>Adverse Childhood Experiences (ACEs) Preventing early trauma to improve </a:t>
            </a:r>
          </a:p>
          <a:p>
            <a:pPr marL="457200" lvl="1" indent="0">
              <a:buFont typeface="Arial" panose="020B0604020202020204" pitchFamily="34" charset="0"/>
              <a:buNone/>
            </a:pPr>
            <a:r>
              <a:rPr lang="en-US" b="0" i="1" u="none" baseline="0" dirty="0"/>
              <a:t>adult health</a:t>
            </a:r>
            <a:r>
              <a:rPr lang="pl-PL" b="0" i="0" u="none" baseline="0" dirty="0"/>
              <a:t>. CDC. </a:t>
            </a:r>
            <a:r>
              <a:rPr lang="nb-NO" b="0" i="0" u="none" baseline="0" dirty="0"/>
              <a:t>Tilgjengelig fra: </a:t>
            </a:r>
            <a:r>
              <a:rPr lang="pl-PL" b="0" i="0" u="none" baseline="0" dirty="0"/>
              <a:t>https://www.cdc.gov/vitalsigns/aces/pdf/vs-1105-aces-H.pdf</a:t>
            </a:r>
          </a:p>
          <a:p>
            <a:pPr marL="0" indent="0">
              <a:buFont typeface="Arial" panose="020B0604020202020204" pitchFamily="34" charset="0"/>
              <a:buNone/>
            </a:pPr>
            <a:endParaRPr lang="en-US"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24</a:t>
            </a:fld>
            <a:endParaRPr lang="nb-NO"/>
          </a:p>
        </p:txBody>
      </p:sp>
    </p:spTree>
    <p:extLst>
      <p:ext uri="{BB962C8B-B14F-4D97-AF65-F5344CB8AC3E}">
        <p14:creationId xmlns:p14="http://schemas.microsoft.com/office/powerpoint/2010/main" val="2841370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Å oppleve høy og vedvarende belastning er særlig skadelig for barn, fordi hjernen er under utvikling.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Toksisk stress i barndommen fører til at stressresponsen blir ekstra sensitiv, og aktiveres lett.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kan sammenliknes med en røykvarsler som aktiveres av en fyrstikk i rommet ved siden 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oppstår fordi barnet tilpasser seg omgivelser eller personer som oppleves utrygge.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har derfor vært nødvendig og hensiktsmessig å ha et sensitivt nervesystem.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Problemet oppstår når dette ikke tilpasses nye situasjoner hvor man egentlig er trygg, og nervesystemets aktivering blir for lite fleksibelt.</a:t>
            </a:r>
          </a:p>
          <a:p>
            <a:pPr marL="171450" indent="-171450">
              <a:buFont typeface="Arial" panose="020B0604020202020204" pitchFamily="34" charset="0"/>
              <a:buChar char="•"/>
            </a:pPr>
            <a:r>
              <a:rPr lang="nb-NO" b="0" dirty="0"/>
              <a:t>Her er eksempler på toksisk stress og barndomsbelastninger </a:t>
            </a:r>
            <a:r>
              <a:rPr lang="nb-NO" b="0" i="1" dirty="0"/>
              <a:t>(les opp 3-4 eksempler fra listen</a:t>
            </a:r>
            <a:r>
              <a:rPr lang="nb-NO" b="0" dirty="0"/>
              <a:t>):</a:t>
            </a:r>
          </a:p>
          <a:p>
            <a:pPr marL="628650" lvl="1" indent="-171450">
              <a:buFont typeface="Arial" panose="020B0604020202020204" pitchFamily="34" charset="0"/>
              <a:buChar char="•"/>
            </a:pPr>
            <a:r>
              <a:rPr lang="nb-NO" b="0" dirty="0"/>
              <a:t>utsatt for eller være vitne til vold og mishandling </a:t>
            </a:r>
          </a:p>
          <a:p>
            <a:pPr marL="628650" lvl="1" indent="-171450">
              <a:buFont typeface="Arial" panose="020B0604020202020204" pitchFamily="34" charset="0"/>
              <a:buChar char="•"/>
            </a:pPr>
            <a:r>
              <a:rPr lang="nb-NO" b="0" dirty="0"/>
              <a:t>omsorgssvikt og fravær av trygge voksne</a:t>
            </a:r>
          </a:p>
          <a:p>
            <a:pPr marL="628650" lvl="1" indent="-171450">
              <a:buFont typeface="Arial" panose="020B0604020202020204" pitchFamily="34" charset="0"/>
              <a:buChar char="•"/>
            </a:pPr>
            <a:r>
              <a:rPr lang="nb-NO" b="0" dirty="0"/>
              <a:t>seksuelle overgrep</a:t>
            </a:r>
          </a:p>
          <a:p>
            <a:pPr marL="628650" lvl="1" indent="-171450">
              <a:buFont typeface="Arial" panose="020B0604020202020204" pitchFamily="34" charset="0"/>
              <a:buChar char="•"/>
            </a:pPr>
            <a:r>
              <a:rPr lang="nb-NO" b="0" dirty="0"/>
              <a:t>selvmord i nær familie</a:t>
            </a:r>
          </a:p>
          <a:p>
            <a:pPr marL="628650" lvl="1" indent="-171450">
              <a:buFont typeface="Arial" panose="020B0604020202020204" pitchFamily="34" charset="0"/>
              <a:buChar char="•"/>
            </a:pPr>
            <a:r>
              <a:rPr lang="nb-NO" b="0" dirty="0"/>
              <a:t>foreldre med psykiske lidelser og/eller rusmisbruk</a:t>
            </a:r>
          </a:p>
          <a:p>
            <a:pPr marL="628650" lvl="1" indent="-171450">
              <a:buFont typeface="Arial" panose="020B0604020202020204" pitchFamily="34" charset="0"/>
              <a:buChar char="•"/>
            </a:pPr>
            <a:r>
              <a:rPr lang="nb-NO" b="0" dirty="0"/>
              <a:t>høyt konfliktnivå i familien</a:t>
            </a:r>
          </a:p>
          <a:p>
            <a:pPr marL="628650" lvl="1" indent="-171450">
              <a:buFont typeface="Arial" panose="020B0604020202020204" pitchFamily="34" charset="0"/>
              <a:buChar char="•"/>
            </a:pPr>
            <a:r>
              <a:rPr lang="nb-NO" b="0" dirty="0"/>
              <a:t>fattigdom</a:t>
            </a:r>
          </a:p>
          <a:p>
            <a:pPr marL="628650" lvl="1" indent="-171450">
              <a:buFont typeface="Arial" panose="020B0604020202020204" pitchFamily="34" charset="0"/>
              <a:buChar char="•"/>
            </a:pPr>
            <a:r>
              <a:rPr lang="nb-NO" b="0" dirty="0"/>
              <a:t>forelder i fengsel</a:t>
            </a:r>
          </a:p>
          <a:p>
            <a:pPr marL="628650" lvl="1" indent="-171450">
              <a:buFont typeface="Arial" panose="020B0604020202020204" pitchFamily="34" charset="0"/>
              <a:buChar char="•"/>
            </a:pPr>
            <a:r>
              <a:rPr lang="nb-NO" b="0" dirty="0"/>
              <a:t>mobbing</a:t>
            </a:r>
          </a:p>
          <a:p>
            <a:pPr marL="628650" lvl="1" indent="-171450">
              <a:buFont typeface="Arial" panose="020B0604020202020204" pitchFamily="34" charset="0"/>
              <a:buChar char="•"/>
            </a:pPr>
            <a:r>
              <a:rPr lang="nb-NO" b="0" dirty="0"/>
              <a:t>negativ sosial kontroll</a:t>
            </a:r>
          </a:p>
          <a:p>
            <a:pPr marL="628650" lvl="1" indent="-171450">
              <a:buFont typeface="Arial" panose="020B0604020202020204" pitchFamily="34" charset="0"/>
              <a:buChar char="•"/>
            </a:pPr>
            <a:r>
              <a:rPr lang="nb-NO" b="0" dirty="0"/>
              <a:t>krigstraumer og flukt</a:t>
            </a:r>
          </a:p>
          <a:p>
            <a:pPr marL="914400" lvl="2" indent="0">
              <a:buFont typeface="Arial" panose="020B0604020202020204" pitchFamily="34" charset="0"/>
              <a:buNone/>
            </a:pPr>
            <a:endParaRPr lang="en-US" b="0" dirty="0"/>
          </a:p>
          <a:p>
            <a:pPr marL="171450" indent="-171450">
              <a:buFont typeface="Arial" panose="020B0604020202020204" pitchFamily="34" charset="0"/>
              <a:buChar char="•"/>
            </a:pPr>
            <a:r>
              <a:rPr lang="nb-NO" dirty="0"/>
              <a:t>I et livsløpsperspektiv regnes barndomsbelastninger som den viktigste årsaken til negativ helseadferd, psykisk u-helse, psykososiale vansker, fysisk sykdom, funksjonsnedsettelse og tidlig død.</a:t>
            </a:r>
          </a:p>
          <a:p>
            <a:pPr marL="171450" indent="-171450">
              <a:buFont typeface="Arial" panose="020B0604020202020204" pitchFamily="34" charset="0"/>
              <a:buChar char="•"/>
            </a:pPr>
            <a:r>
              <a:rPr lang="nb-NO" dirty="0"/>
              <a:t>I Oslo ser vi for eksempel at seksuelle overgrep i barndommen er blant de ti største risikofaktorene for redusert helse. Partnervold og mobbing kommer også høyt på listen.</a:t>
            </a:r>
            <a:endParaRPr lang="en-US" b="0" dirty="0"/>
          </a:p>
          <a:p>
            <a:endParaRPr lang="nb-NO" b="1" dirty="0"/>
          </a:p>
          <a:p>
            <a:r>
              <a:rPr lang="nb-NO" b="1" dirty="0"/>
              <a:t>Kilder:</a:t>
            </a:r>
            <a:endParaRPr lang="nb-NO" sz="1200" b="1" i="0" u="none" baseline="0" dirty="0"/>
          </a:p>
          <a:p>
            <a:pPr marL="360000" indent="-457200">
              <a:spcBef>
                <a:spcPts val="0"/>
              </a:spcBef>
              <a:spcAft>
                <a:spcPts val="0"/>
              </a:spcAft>
            </a:pPr>
            <a:r>
              <a:rPr lang="en-US" sz="1200" b="0" i="0" u="none" baseline="0" dirty="0"/>
              <a:t>Center on the Developing Child. (2011). </a:t>
            </a:r>
            <a:r>
              <a:rPr lang="en-US" sz="1200" b="0" i="1" u="none" baseline="0" dirty="0"/>
              <a:t>Toxic stress derails healthy development [Film]. YouTube.</a:t>
            </a:r>
            <a:r>
              <a:rPr lang="en-US" sz="1200" b="0" i="0" u="none" baseline="0" dirty="0"/>
              <a:t> </a:t>
            </a:r>
            <a:r>
              <a:rPr lang="en-US" sz="1200" b="0" i="0" u="none" baseline="0" dirty="0" err="1">
                <a:solidFill>
                  <a:srgbClr val="FF0000"/>
                </a:solidFill>
              </a:rPr>
              <a:t>Tilgjengelig</a:t>
            </a:r>
            <a:r>
              <a:rPr lang="en-US" sz="1200" b="0" i="0" u="none" baseline="0" dirty="0">
                <a:solidFill>
                  <a:srgbClr val="FF0000"/>
                </a:solidFill>
              </a:rPr>
              <a:t> </a:t>
            </a:r>
            <a:r>
              <a:rPr lang="en-US" sz="1200" b="0" i="0" u="none" baseline="0" dirty="0" err="1">
                <a:solidFill>
                  <a:srgbClr val="FF0000"/>
                </a:solidFill>
              </a:rPr>
              <a:t>fra</a:t>
            </a:r>
            <a:r>
              <a:rPr lang="en-US" sz="1200" b="0" i="0" u="none" baseline="0" dirty="0">
                <a:solidFill>
                  <a:srgbClr val="FF0000"/>
                </a:solidFill>
              </a:rPr>
              <a:t>: https://www.youtube.com/watch?v=rVwFkcOZHJw</a:t>
            </a:r>
            <a:endParaRPr lang="en-US" sz="1200" b="0" i="1" u="none" baseline="0" dirty="0">
              <a:solidFill>
                <a:srgbClr val="FF0000"/>
              </a:solidFill>
            </a:endParaRPr>
          </a:p>
          <a:p>
            <a:pPr marL="36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baseline="0" dirty="0"/>
          </a:p>
          <a:p>
            <a:pPr marL="36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a:t>Center on the Developing Child. (</a:t>
            </a:r>
            <a:r>
              <a:rPr lang="en-US" sz="1200" b="0" i="0" u="none" baseline="0" dirty="0" err="1"/>
              <a:t>i.d.</a:t>
            </a:r>
            <a:r>
              <a:rPr lang="en-US" sz="1200" b="0" i="0" u="none" baseline="0" dirty="0"/>
              <a:t>). </a:t>
            </a:r>
            <a:r>
              <a:rPr lang="en-US" sz="1200" b="0" i="1" u="none" baseline="0" dirty="0"/>
              <a:t>Toxic stress</a:t>
            </a:r>
            <a:r>
              <a:rPr lang="en-US" sz="1200" b="0" i="0" u="none" baseline="0" dirty="0"/>
              <a:t>. Harvard University. </a:t>
            </a:r>
            <a:r>
              <a:rPr lang="en-US" sz="1200" b="0" i="0" u="none" baseline="0" dirty="0" err="1"/>
              <a:t>Tilgjengelig</a:t>
            </a:r>
            <a:r>
              <a:rPr lang="en-US" sz="1200" b="0" i="0" u="none" baseline="0" dirty="0"/>
              <a:t> </a:t>
            </a:r>
            <a:r>
              <a:rPr lang="en-US" sz="1200" b="0" i="0" u="none" baseline="0" dirty="0" err="1"/>
              <a:t>fra</a:t>
            </a:r>
            <a:r>
              <a:rPr lang="en-US" sz="1200" b="0" i="0" u="none" baseline="0" dirty="0"/>
              <a:t>: https://developingchild.harvard.edu/key-concept/toxic-stress/</a:t>
            </a:r>
            <a:endParaRPr lang="en-US" sz="1200" b="0" i="1" u="none" baseline="0" dirty="0"/>
          </a:p>
          <a:p>
            <a:pPr marL="36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baseline="0" dirty="0"/>
          </a:p>
          <a:p>
            <a:pPr marL="36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baseline="0" dirty="0"/>
              <a:t>Mark A. Bellis, M. A., Wood, S., Hughes, K., Quigg, Z., &amp; Butler, N. (2023). </a:t>
            </a:r>
            <a:r>
              <a:rPr lang="en-US" sz="1200" b="0" i="1" u="none" baseline="0" dirty="0"/>
              <a:t>Tackling adverse childhood experiences (ACEs): State of the art and options for action</a:t>
            </a:r>
            <a:r>
              <a:rPr lang="en-US" sz="1200" b="0" i="0" u="none" baseline="0" dirty="0"/>
              <a:t>. Public Health Wales NHS Trust. </a:t>
            </a:r>
            <a:r>
              <a:rPr lang="en-US" sz="1200" b="0" i="0" u="none" baseline="0" dirty="0" err="1"/>
              <a:t>Tilgjengelig</a:t>
            </a:r>
            <a:r>
              <a:rPr lang="en-US" sz="1200" b="0" i="0" u="none" baseline="0" dirty="0"/>
              <a:t> </a:t>
            </a:r>
            <a:r>
              <a:rPr lang="en-US" sz="1200" b="0" i="0" u="none" baseline="0" dirty="0" err="1"/>
              <a:t>fra</a:t>
            </a:r>
            <a:r>
              <a:rPr lang="en-US" sz="1200" b="0" i="0" u="none" baseline="0" dirty="0"/>
              <a:t>: https://www.ljmu.ac.uk/-/media/phi-reports/pdf/2023-01-state-of-the-art-report-eng.pdf</a:t>
            </a:r>
          </a:p>
          <a:p>
            <a:pPr marL="360000" indent="-457200">
              <a:spcBef>
                <a:spcPts val="0"/>
              </a:spcBef>
              <a:spcAft>
                <a:spcPts val="0"/>
              </a:spcAft>
              <a:buFont typeface="Arial" panose="020B0604020202020204" pitchFamily="34" charset="0"/>
              <a:buNone/>
            </a:pPr>
            <a:endParaRPr lang="nb-NO" b="0" i="0" u="none" baseline="0" dirty="0"/>
          </a:p>
          <a:p>
            <a:pPr marL="360000" indent="-457200">
              <a:spcBef>
                <a:spcPts val="0"/>
              </a:spcBef>
              <a:spcAft>
                <a:spcPts val="0"/>
              </a:spcAft>
              <a:buFont typeface="Arial" panose="020B0604020202020204" pitchFamily="34" charset="0"/>
              <a:buNone/>
            </a:pPr>
            <a:r>
              <a:rPr lang="nb-NO" b="0" i="0" u="none" baseline="0" dirty="0"/>
              <a:t>Oslo kommune. (</a:t>
            </a:r>
            <a:r>
              <a:rPr lang="nb-NO" b="0" i="0" u="none" baseline="0" dirty="0" err="1"/>
              <a:t>i.d</a:t>
            </a:r>
            <a:r>
              <a:rPr lang="nb-NO" b="0" i="0" u="none" baseline="0" dirty="0"/>
              <a:t>.). </a:t>
            </a:r>
            <a:r>
              <a:rPr lang="nb-NO" b="0" i="1" u="none" baseline="0" dirty="0"/>
              <a:t>Hjernens fungering og utvikling</a:t>
            </a:r>
            <a:r>
              <a:rPr lang="nn-NO" b="0" i="0" u="none" baseline="0" dirty="0"/>
              <a:t>. Oslo kommune. </a:t>
            </a:r>
            <a:r>
              <a:rPr lang="nn-NO" b="0" i="0" u="none" baseline="0" dirty="0" err="1"/>
              <a:t>Tilgjengelig</a:t>
            </a:r>
            <a:r>
              <a:rPr lang="nn-NO" b="0" i="0" u="none" baseline="0" dirty="0"/>
              <a:t> </a:t>
            </a:r>
            <a:r>
              <a:rPr lang="nn-NO" b="0" i="0" u="none" baseline="0" dirty="0" err="1"/>
              <a:t>fra</a:t>
            </a:r>
            <a:r>
              <a:rPr lang="nn-NO" b="0" i="0" u="none" baseline="0" dirty="0"/>
              <a:t>: https://barnehjernevernet.korusoslo.no/vare-opplaringsprogram/hjernens-fungering-og-utvikling</a:t>
            </a:r>
          </a:p>
          <a:p>
            <a:pPr marL="360000" indent="-457200">
              <a:spcBef>
                <a:spcPts val="0"/>
              </a:spcBef>
              <a:spcAft>
                <a:spcPts val="0"/>
              </a:spcAft>
              <a:buFont typeface="Arial" panose="020B0604020202020204" pitchFamily="34" charset="0"/>
              <a:buNone/>
            </a:pPr>
            <a:endParaRPr lang="nb-NO" b="0" i="0" u="none" baseline="0" dirty="0"/>
          </a:p>
          <a:p>
            <a:pPr marL="360000" indent="-457200">
              <a:spcBef>
                <a:spcPts val="0"/>
              </a:spcBef>
              <a:spcAft>
                <a:spcPts val="0"/>
              </a:spcAft>
              <a:buFont typeface="Arial" panose="020B0604020202020204" pitchFamily="34" charset="0"/>
              <a:buNone/>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Foundations of trauma informed care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https://traumainformedoregon.org/wp-content/uploads/2017/07/Foundations-of-Trauma-Informed-Care.pdf</a:t>
            </a:r>
          </a:p>
          <a:p>
            <a:pPr marL="360000" indent="-457200">
              <a:spcBef>
                <a:spcPts val="0"/>
              </a:spcBef>
              <a:spcAft>
                <a:spcPts val="0"/>
              </a:spcAft>
              <a:buFont typeface="Arial" panose="020B0604020202020204" pitchFamily="34" charset="0"/>
              <a:buNone/>
            </a:pPr>
            <a:endParaRPr lang="nb-NO" b="0" i="0" u="none" baseline="0" dirty="0"/>
          </a:p>
          <a:p>
            <a:pPr marL="360000" indent="-457200">
              <a:spcBef>
                <a:spcPts val="0"/>
              </a:spcBef>
              <a:spcAft>
                <a:spcPts val="0"/>
              </a:spcAft>
              <a:buFont typeface="Arial" panose="020B0604020202020204" pitchFamily="34" charset="0"/>
              <a:buNone/>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nb-NO" b="0" i="1" u="none" baseline="0" dirty="0"/>
              <a:t>Trauma and </a:t>
            </a:r>
            <a:r>
              <a:rPr lang="nb-NO" b="0" i="1" u="none" baseline="0" dirty="0" err="1"/>
              <a:t>the</a:t>
            </a:r>
            <a:r>
              <a:rPr lang="nb-NO" b="0" i="1" u="none" baseline="0" dirty="0"/>
              <a:t> Brain [Power </a:t>
            </a:r>
            <a:r>
              <a:rPr lang="nb-NO" b="0" i="1" u="none" baseline="0" dirty="0" err="1"/>
              <a:t>point</a:t>
            </a:r>
            <a:r>
              <a:rPr lang="nb-NO" b="0" i="1" u="none" baseline="0" dirty="0"/>
              <a:t>].</a:t>
            </a:r>
            <a:r>
              <a:rPr lang="nb-NO" b="0" i="0" u="none" baseline="0" dirty="0"/>
              <a:t> Trauma </a:t>
            </a:r>
            <a:r>
              <a:rPr lang="nb-NO" b="0" i="0" u="none" baseline="0" dirty="0" err="1"/>
              <a:t>Informed</a:t>
            </a:r>
            <a:r>
              <a:rPr lang="nb-NO" b="0" i="0" u="none" baseline="0" dirty="0"/>
              <a:t> Oregon. Tilgjengelig fra: https://traumainformedoregon.org/wp-content/uploads/2017/07/Neurobiology-of-Stress-and-Trauma.pdf</a:t>
            </a: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25</a:t>
            </a:fld>
            <a:endParaRPr lang="nb-NO"/>
          </a:p>
        </p:txBody>
      </p:sp>
    </p:spTree>
    <p:extLst>
      <p:ext uri="{BB962C8B-B14F-4D97-AF65-F5344CB8AC3E}">
        <p14:creationId xmlns:p14="http://schemas.microsoft.com/office/powerpoint/2010/main" val="170694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ACE-studien var en stor studie som ble gjennomført i USA på 1990-tallet.</a:t>
            </a:r>
          </a:p>
          <a:p>
            <a:pPr marL="171450" indent="-171450">
              <a:buFont typeface="Arial" panose="020B0604020202020204" pitchFamily="34" charset="0"/>
              <a:buChar char="•"/>
            </a:pPr>
            <a:r>
              <a:rPr lang="nb-NO" b="0" dirty="0"/>
              <a:t>De fant at det er en direkte sammenheng mellom barndomsbelastninger og utvikling av kroniske sykdommer, kriminalitet og utfordringer med sysselsetting i voksen alder. </a:t>
            </a:r>
          </a:p>
          <a:p>
            <a:pPr marL="171450" indent="-171450">
              <a:buFont typeface="Arial" panose="020B0604020202020204" pitchFamily="34" charset="0"/>
              <a:buChar char="•"/>
            </a:pPr>
            <a:r>
              <a:rPr lang="nb-NO" b="0" dirty="0"/>
              <a:t>Jo høyere antall barndomsbelastninger, desto større er forekomsten av negative konsekvenser, som illustrert i ACE-pyramiden.</a:t>
            </a:r>
          </a:p>
          <a:p>
            <a:endParaRPr lang="nb-NO" b="1" dirty="0"/>
          </a:p>
          <a:p>
            <a:r>
              <a:rPr lang="nb-NO" b="1" dirty="0"/>
              <a:t>Kilder:</a:t>
            </a:r>
          </a:p>
          <a:p>
            <a:pPr marL="0" indent="0">
              <a:buFont typeface="Arial" panose="020B0604020202020204" pitchFamily="34" charset="0"/>
              <a:buNone/>
            </a:pPr>
            <a:r>
              <a:rPr lang="en-US" dirty="0"/>
              <a:t>Felitti, V. J., Anda, R. F., Nordenberg, D., Williamson, D. F., Spitz, A. M., Edwards, V., … &amp; Marks, J. S. (1998). Relationship of childhood abuse and household dysfunction to many of the leading 	</a:t>
            </a:r>
          </a:p>
          <a:p>
            <a:pPr marL="457200" lvl="1" indent="0">
              <a:buFont typeface="Arial" panose="020B0604020202020204" pitchFamily="34" charset="0"/>
              <a:buNone/>
            </a:pPr>
            <a:r>
              <a:rPr lang="en-US" dirty="0"/>
              <a:t>causes of death in adults: The Adverse Childhood Experiences (ACE) Study. </a:t>
            </a:r>
            <a:r>
              <a:rPr lang="en-US" i="1" dirty="0"/>
              <a:t>American Journal of Preventive Medicine, 14</a:t>
            </a:r>
            <a:r>
              <a:rPr lang="en-US" dirty="0"/>
              <a:t>(4), 245-258</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807562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Vi skal nå gjennomgå en case om barndomsbelastninger og traumebevisst praksis.</a:t>
            </a:r>
          </a:p>
          <a:p>
            <a:pPr marL="171450" indent="-171450">
              <a:buFont typeface="Arial" panose="020B0604020202020204" pitchFamily="34" charset="0"/>
              <a:buChar char="•"/>
            </a:pPr>
            <a:r>
              <a:rPr lang="nb-NO" b="0" dirty="0"/>
              <a:t>Jeg skal lese opp casen for dere:</a:t>
            </a:r>
          </a:p>
          <a:p>
            <a:pPr marL="628650" lvl="1" indent="-171450">
              <a:buFont typeface="Arial" panose="020B0604020202020204" pitchFamily="34" charset="0"/>
              <a:buChar char="•"/>
            </a:pPr>
            <a:r>
              <a:rPr lang="nb-NO" dirty="0"/>
              <a:t>Jamal blir født i Oslo i 2030. Foreldrene hans, Amina og Lars, har ulik bakgrunn og livserfaring. Amina kom til Norge som ung voksen etter å ha flyktet fra krig i Sudan. Hun bærer med seg erfaringer fra en barndom preget av usikkerhet, tap og fordrivelse. Lars er norsk og har strevd med rusavhengighet i flere år, men har nylig begynt i behandling.</a:t>
            </a:r>
          </a:p>
          <a:p>
            <a:pPr marL="628650" lvl="1" indent="-171450">
              <a:buFont typeface="Arial" panose="020B0604020202020204" pitchFamily="34" charset="0"/>
              <a:buChar char="•"/>
            </a:pPr>
            <a:r>
              <a:rPr lang="nb-NO" dirty="0"/>
              <a:t>I starten av svangerskapet strever Amina med bekymringer om hvordan hun skal klare å gi sønnen en trygg oppvekst. Hun har ingen familie i Norge og føler seg ofte alene. Samtidig er hun bekymret for hvordan Lars’ rusproblemer vil påvirke barnet deres. Helsesykepleieren som følger henne opp møter henne med varme og forståelse, og bygger gradvis en trygg relasjon til henne. Etter hvert tør Amina å dele sin frykt for fremtiden og sine erfaringer med traumer fra flukten.</a:t>
            </a:r>
          </a:p>
          <a:p>
            <a:pPr marL="628650" lvl="1" indent="-171450">
              <a:buFont typeface="Arial" panose="020B0604020202020204" pitchFamily="34" charset="0"/>
              <a:buChar char="•"/>
            </a:pPr>
            <a:r>
              <a:rPr lang="nb-NO" dirty="0"/>
              <a:t>Gjennom traumebevisst praksis fra ulike deler av hjelpeapparatet får både Amina og Lars den støtten de trenger for å håndtere sine egne livserfaringer, slik at de kan gi Jamal en trygg oppvekst. Lars får hjelp til å stabilisere seg gjennom et skreddersydd rehabiliteringsprogram, og får støtte til å bygge en trygg relasjon til sønnen sin. Amina får hjelp til å gjenoppta videregående skole, og en rådgiver på skolen hjelper henne med å balansere foreldrerollen og utdanningen.</a:t>
            </a:r>
          </a:p>
          <a:p>
            <a:pPr marL="628650" lvl="1" indent="-171450">
              <a:buFont typeface="Arial" panose="020B0604020202020204" pitchFamily="34" charset="0"/>
              <a:buChar char="•"/>
            </a:pPr>
            <a:r>
              <a:rPr lang="nb-NO" dirty="0"/>
              <a:t>Familien bor i et nabolag preget av fellesskap, hvor naboene kjenner hverandre og hjelper til når det trengs. Lokalsamfunnet har tiltak for småbarnsfamilier, og både Amina og Lars blir en del av en foreldregruppe hvor de møter andre i lignende situasjoner. Barnehagen Jamal begynner i er kjent for sin inkluderende og trygge atmosfære, hvor personalet er trent i traumebevisst praksis. De forstår hvordan foreldrenes erfaringer kan prege barnet, og møter familien med varme og støtte.</a:t>
            </a:r>
          </a:p>
          <a:p>
            <a:pPr marL="628650" lvl="1" indent="-171450">
              <a:buFont typeface="Arial" panose="020B0604020202020204" pitchFamily="34" charset="0"/>
              <a:buChar char="•"/>
            </a:pPr>
            <a:r>
              <a:rPr lang="nb-NO" dirty="0"/>
              <a:t>Gjennom denne helhetlige innsatsen får Jamal en trygg og god start på livet. Han får leke, utforske og utvikle seg i trygge omgivelser, omgitt av voksne som ser og anerkjenner ham. Amina og Lars kjenner seg ikke alene i foreldrerollen – de har funnet et nettverk av støtte og tilhørighet. </a:t>
            </a:r>
          </a:p>
          <a:p>
            <a:pPr marL="628650" lvl="1" indent="-171450">
              <a:buFont typeface="Arial" panose="020B0604020202020204" pitchFamily="34" charset="0"/>
              <a:buChar char="•"/>
            </a:pPr>
            <a:endParaRPr lang="nb-NO" dirty="0"/>
          </a:p>
          <a:p>
            <a:pPr marL="0" indent="0">
              <a:buFont typeface="Arial" panose="020B0604020202020204" pitchFamily="34" charset="0"/>
              <a:buNone/>
            </a:pPr>
            <a:r>
              <a:rPr lang="nb-NO" dirty="0"/>
              <a:t>Refleksjonsspørsmål:</a:t>
            </a:r>
          </a:p>
          <a:p>
            <a:pPr marL="171450" indent="-171450">
              <a:buFont typeface="Arial" panose="020B0604020202020204" pitchFamily="34" charset="0"/>
              <a:buChar char="•"/>
            </a:pPr>
            <a:r>
              <a:rPr lang="nb-NO" dirty="0"/>
              <a:t>Hva kan vi lære av denne casen? </a:t>
            </a:r>
            <a:r>
              <a:rPr lang="nb-NO" i="1" dirty="0"/>
              <a:t>(gi deltakerne muligheten til å komme med 2-3 innspill)</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Oppsummering:</a:t>
            </a:r>
          </a:p>
          <a:p>
            <a:pPr marL="171450" indent="-171450">
              <a:buFont typeface="Arial" panose="020B0604020202020204" pitchFamily="34" charset="0"/>
              <a:buChar char="•"/>
            </a:pPr>
            <a:r>
              <a:rPr lang="nb-NO" dirty="0"/>
              <a:t>Denne casen viser hvordan traumebevisst praksis kan ha stor betydning for familier som har opplevd barndomsbelastninger.</a:t>
            </a:r>
          </a:p>
          <a:p>
            <a:pPr marL="171450" indent="-171450">
              <a:buFont typeface="Arial" panose="020B0604020202020204" pitchFamily="34" charset="0"/>
              <a:buChar char="•"/>
            </a:pPr>
            <a:r>
              <a:rPr lang="nb-NO" dirty="0"/>
              <a:t>Jamal får en helt annen start på sitt liv enn moren sin.</a:t>
            </a:r>
          </a:p>
          <a:p>
            <a:pPr marL="171450" indent="-171450">
              <a:buFont typeface="Arial" panose="020B0604020202020204" pitchFamily="34" charset="0"/>
              <a:buChar char="•"/>
            </a:pPr>
            <a:r>
              <a:rPr lang="nb-NO" dirty="0"/>
              <a:t>Dette illustrerer viktigheten av å få hjelp til å bearbeide egne traumer, men også viktigheten av et trygt lokalsamfunn hvor vi føler oss inkludert og ivaretatt. </a:t>
            </a:r>
          </a:p>
          <a:p>
            <a:pPr marL="171450" indent="-171450">
              <a:buFont typeface="Arial" panose="020B0604020202020204" pitchFamily="34" charset="0"/>
              <a:buChar char="•"/>
            </a:pPr>
            <a:r>
              <a:rPr lang="nb-NO" dirty="0"/>
              <a:t>Vi vet at de negative effektene av barndomsbelastninger kan reduseres og i kjernekompetanse 3 vil dere få lære mer om </a:t>
            </a:r>
            <a:r>
              <a:rPr lang="nb-NO" dirty="0" err="1"/>
              <a:t>resiliens</a:t>
            </a:r>
            <a:r>
              <a:rPr lang="nb-NO" dirty="0"/>
              <a:t>, som handler nettopp om hvordan vi kan skape motstandskraft både hos hver enkelt og på samfunnsnivå.</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27</a:t>
            </a:fld>
            <a:endParaRPr lang="nb-NO"/>
          </a:p>
        </p:txBody>
      </p:sp>
    </p:spTree>
    <p:extLst>
      <p:ext uri="{BB962C8B-B14F-4D97-AF65-F5344CB8AC3E}">
        <p14:creationId xmlns:p14="http://schemas.microsoft.com/office/powerpoint/2010/main" val="3841125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Vi skal nå se på sammenhengen mellom hendelsen, opplevelsen og effekten for den enkelte i etterkant.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32798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For å forstå hva det er som skaper varige skader etter en alvorlig hendelse, må vi forstå hvilke faktorer som kan påvirke hvordan vi opplever det som skjer.</a:t>
            </a:r>
          </a:p>
          <a:p>
            <a:pPr marL="171450" indent="-171450">
              <a:buFont typeface="Arial" panose="020B0604020202020204" pitchFamily="34" charset="0"/>
              <a:buChar char="•"/>
            </a:pPr>
            <a:r>
              <a:rPr lang="nb-NO" b="0" dirty="0"/>
              <a:t>Dette kan for eksempel være i hvilken grad vi opplever kontroll, vår mulighet til å mestre det som skjer eller opplevelsen av sosial støtte under og etter hendelsen. </a:t>
            </a:r>
          </a:p>
          <a:p>
            <a:pPr marL="171450" indent="-171450">
              <a:buFont typeface="Arial" panose="020B0604020202020204" pitchFamily="34" charset="0"/>
              <a:buChar char="•"/>
            </a:pPr>
            <a:r>
              <a:rPr lang="nb-NO" b="0" dirty="0"/>
              <a:t>Det er ikke alle livshendelser vi kan forebygge, men kunnskap om hvilke faktorer som påvirker opplevelsen vår, kan hjelpe oss å forebygge hvor skadelig det blir for den enkelte i etterkant. </a:t>
            </a:r>
          </a:p>
          <a:p>
            <a:pPr marL="171450" indent="-171450">
              <a:buFont typeface="Arial" panose="020B0604020202020204" pitchFamily="34" charset="0"/>
              <a:buChar char="•"/>
            </a:pPr>
            <a:endParaRPr lang="nb-NO"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Internasjonalt kalles dette de tre E-ene (</a:t>
            </a:r>
            <a:r>
              <a:rPr lang="nb-NO" b="0" i="1" dirty="0" err="1"/>
              <a:t>Event</a:t>
            </a:r>
            <a:r>
              <a:rPr lang="nb-NO" b="0" i="1" dirty="0"/>
              <a:t>, </a:t>
            </a:r>
            <a:r>
              <a:rPr lang="nb-NO" b="0" i="1" dirty="0" err="1"/>
              <a:t>Experience</a:t>
            </a:r>
            <a:r>
              <a:rPr lang="nb-NO" b="0" i="1" dirty="0"/>
              <a:t>, </a:t>
            </a:r>
            <a:r>
              <a:rPr lang="nb-NO" b="0" i="1" dirty="0" err="1"/>
              <a:t>Effect</a:t>
            </a:r>
            <a:r>
              <a:rPr lang="nb-NO" b="0" i="1" dirty="0"/>
              <a:t>)</a:t>
            </a:r>
          </a:p>
          <a:p>
            <a:endParaRPr lang="nb-NO" dirty="0"/>
          </a:p>
          <a:p>
            <a:r>
              <a:rPr lang="nb-NO" b="1" dirty="0"/>
              <a:t>Kilder:</a:t>
            </a:r>
          </a:p>
          <a:p>
            <a:pPr marL="0" indent="0">
              <a:buFont typeface="Arial" panose="020B0604020202020204" pitchFamily="34" charset="0"/>
              <a:buNone/>
            </a:pPr>
            <a:r>
              <a:rPr lang="en-US" b="0" i="0" u="none" baseline="0" dirty="0">
                <a:highlight>
                  <a:srgbClr val="FFFF00"/>
                </a:highlight>
              </a:rPr>
              <a:t>Heir, T., Bonsaksen, T., </a:t>
            </a:r>
            <a:r>
              <a:rPr lang="en-US" b="0" i="0" u="none" baseline="0" dirty="0" err="1">
                <a:highlight>
                  <a:srgbClr val="FFFF00"/>
                </a:highlight>
              </a:rPr>
              <a:t>Grimholt</a:t>
            </a:r>
            <a:r>
              <a:rPr lang="en-US" b="0" i="0" u="none" baseline="0" dirty="0">
                <a:highlight>
                  <a:srgbClr val="FFFF00"/>
                </a:highlight>
              </a:rPr>
              <a:t>, T., </a:t>
            </a:r>
            <a:r>
              <a:rPr lang="en-US" b="0" i="0" u="none" baseline="0" dirty="0" err="1">
                <a:highlight>
                  <a:srgbClr val="FFFF00"/>
                </a:highlight>
              </a:rPr>
              <a:t>Ekeberg</a:t>
            </a:r>
            <a:r>
              <a:rPr lang="en-US" b="0" i="0" u="none" baseline="0" dirty="0">
                <a:highlight>
                  <a:srgbClr val="FFFF00"/>
                </a:highlight>
              </a:rPr>
              <a:t>, Ø., </a:t>
            </a:r>
            <a:r>
              <a:rPr lang="en-US" b="0" i="0" u="none" baseline="0" dirty="0" err="1">
                <a:highlight>
                  <a:srgbClr val="FFFF00"/>
                </a:highlight>
              </a:rPr>
              <a:t>Skogstad</a:t>
            </a:r>
            <a:r>
              <a:rPr lang="en-US" b="0" i="0" u="none" baseline="0" dirty="0">
                <a:highlight>
                  <a:srgbClr val="FFFF00"/>
                </a:highlight>
              </a:rPr>
              <a:t>, L., </a:t>
            </a:r>
            <a:r>
              <a:rPr lang="en-US" b="0" i="0" u="none" baseline="0" dirty="0" err="1">
                <a:highlight>
                  <a:srgbClr val="FFFF00"/>
                </a:highlight>
              </a:rPr>
              <a:t>Lerdal</a:t>
            </a:r>
            <a:r>
              <a:rPr lang="en-US" b="0" i="0" u="none" baseline="0" dirty="0">
                <a:highlight>
                  <a:srgbClr val="FFFF00"/>
                </a:highlight>
              </a:rPr>
              <a:t>, A., &amp; Schou-</a:t>
            </a:r>
            <a:r>
              <a:rPr lang="en-US" b="0" i="0" u="none" baseline="0" dirty="0" err="1">
                <a:highlight>
                  <a:srgbClr val="FFFF00"/>
                </a:highlight>
              </a:rPr>
              <a:t>Bredal</a:t>
            </a:r>
            <a:r>
              <a:rPr lang="en-US" b="0" i="0" u="none" baseline="0" dirty="0">
                <a:highlight>
                  <a:srgbClr val="FFFF00"/>
                </a:highlight>
              </a:rPr>
              <a:t>, I. (2019). Serious life events and post-traumatic stress disorder in the Norwegian population. </a:t>
            </a:r>
            <a:r>
              <a:rPr lang="en-US" b="0" i="1" u="none" baseline="0" dirty="0" err="1">
                <a:highlight>
                  <a:srgbClr val="FFFF00"/>
                </a:highlight>
              </a:rPr>
              <a:t>BJPsych</a:t>
            </a:r>
            <a:r>
              <a:rPr lang="en-US" b="0" i="1" u="none" baseline="0" dirty="0">
                <a:highlight>
                  <a:srgbClr val="FFFF00"/>
                </a:highlight>
              </a:rPr>
              <a:t> open</a:t>
            </a:r>
            <a:r>
              <a:rPr lang="en-US" b="0" i="0" u="none" baseline="0" dirty="0">
                <a:highlight>
                  <a:srgbClr val="FFFF00"/>
                </a:highlight>
              </a:rPr>
              <a:t>,</a:t>
            </a:r>
            <a:r>
              <a:rPr lang="en-US" b="0" i="1" u="none" baseline="0" dirty="0">
                <a:highlight>
                  <a:srgbClr val="FFFF00"/>
                </a:highlight>
              </a:rPr>
              <a:t> </a:t>
            </a:r>
          </a:p>
          <a:p>
            <a:pPr marL="457200" lvl="1" indent="0">
              <a:buFont typeface="Arial" panose="020B0604020202020204" pitchFamily="34" charset="0"/>
              <a:buNone/>
            </a:pPr>
            <a:r>
              <a:rPr lang="en-US" b="0" i="1" u="none" baseline="0" dirty="0">
                <a:highlight>
                  <a:srgbClr val="FFFF00"/>
                </a:highlight>
              </a:rPr>
              <a:t>5</a:t>
            </a:r>
            <a:r>
              <a:rPr lang="en-US" b="0" i="0" u="none" baseline="0" dirty="0">
                <a:highlight>
                  <a:srgbClr val="FFFF00"/>
                </a:highlight>
              </a:rPr>
              <a:t>(5), e82. </a:t>
            </a:r>
          </a:p>
          <a:p>
            <a:pPr marL="0" indent="0">
              <a:buFont typeface="Arial" panose="020B0604020202020204" pitchFamily="34" charset="0"/>
              <a:buNone/>
            </a:pPr>
            <a:endParaRPr lang="en-US" b="0" i="1" u="none" baseline="0" dirty="0">
              <a:highlight>
                <a:srgbClr val="FFFF00"/>
              </a:highlight>
            </a:endParaRPr>
          </a:p>
          <a:p>
            <a:pPr marL="0" indent="0">
              <a:buFont typeface="Arial" panose="020B0604020202020204" pitchFamily="34" charset="0"/>
              <a:buNone/>
            </a:pPr>
            <a:r>
              <a:rPr lang="en-US" b="0" i="0" u="none" baseline="0" dirty="0">
                <a:highlight>
                  <a:srgbClr val="FFFF00"/>
                </a:highlight>
              </a:rPr>
              <a:t>Substance Abuse and Mental Health Services Administration (SAMHSA). (2014). </a:t>
            </a:r>
            <a:r>
              <a:rPr lang="en-US" b="0" i="1" u="none" baseline="0" dirty="0">
                <a:highlight>
                  <a:srgbClr val="FFFF00"/>
                </a:highlight>
              </a:rPr>
              <a:t>SAMHSA’s Concept of Trauma and Guidance for a Trauma-Informed Approach HHS Publication No.</a:t>
            </a:r>
          </a:p>
          <a:p>
            <a:pPr marL="457200" lvl="1" indent="0">
              <a:buFont typeface="Arial" panose="020B0604020202020204" pitchFamily="34" charset="0"/>
              <a:buNone/>
            </a:pPr>
            <a:r>
              <a:rPr lang="en-US" b="0" i="1" u="none" baseline="0" dirty="0">
                <a:highlight>
                  <a:srgbClr val="FFFF00"/>
                </a:highlight>
              </a:rPr>
              <a:t>(SMA) 14-4884</a:t>
            </a:r>
            <a:r>
              <a:rPr lang="en-US" b="0" i="0" u="none" baseline="0" dirty="0">
                <a:highlight>
                  <a:srgbClr val="FFFF00"/>
                </a:highlight>
              </a:rPr>
              <a:t>. </a:t>
            </a:r>
            <a:r>
              <a:rPr lang="en-US" sz="1200" dirty="0">
                <a:effectLst/>
                <a:latin typeface="MS Shell Dlg 2" panose="020B0604030504040204" pitchFamily="34" charset="0"/>
              </a:rPr>
              <a:t>National Mental Health and Substance Use Policy Laboratory. </a:t>
            </a:r>
            <a:r>
              <a:rPr lang="en-US" b="0" i="0" u="none" baseline="0" dirty="0">
                <a:highlight>
                  <a:srgbClr val="FFFF00"/>
                </a:highlight>
              </a:rPr>
              <a:t>Substance Abuse and Mental Health Services Administration. </a:t>
            </a:r>
            <a:r>
              <a:rPr lang="en-US" b="0" i="0" u="none" baseline="0" dirty="0" err="1">
                <a:highlight>
                  <a:srgbClr val="FFFF00"/>
                </a:highlight>
              </a:rPr>
              <a:t>Tilgjengelig</a:t>
            </a:r>
            <a:r>
              <a:rPr lang="en-US" b="0" i="0" u="none" baseline="0" dirty="0">
                <a:highlight>
                  <a:srgbClr val="FFFF00"/>
                </a:highlight>
              </a:rPr>
              <a:t> </a:t>
            </a:r>
            <a:r>
              <a:rPr lang="en-US" b="0" i="0" u="none" baseline="0" dirty="0" err="1">
                <a:highlight>
                  <a:srgbClr val="FFFF00"/>
                </a:highlight>
              </a:rPr>
              <a:t>fra</a:t>
            </a:r>
            <a:r>
              <a:rPr lang="en-US" b="0" i="0" u="none" baseline="0" dirty="0">
                <a:highlight>
                  <a:srgbClr val="FFFF00"/>
                </a:highlight>
              </a:rPr>
              <a:t>: https://library.samhsa.gov/sites/default/files/sma14-4884.pdf</a:t>
            </a:r>
          </a:p>
          <a:p>
            <a:pPr marL="0" indent="0">
              <a:buFont typeface="Arial" panose="020B0604020202020204" pitchFamily="34" charset="0"/>
              <a:buNone/>
            </a:pPr>
            <a:endParaRPr lang="nb-NO" b="0" i="1" u="none"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pPr marL="0" indent="0">
              <a:buFont typeface="Arial" panose="020B0604020202020204" pitchFamily="34" charset="0"/>
              <a:buNone/>
            </a:pPr>
            <a:endParaRPr lang="nb-NO" b="0" i="1" u="none"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29</a:t>
            </a:fld>
            <a:endParaRPr lang="nb-NO"/>
          </a:p>
        </p:txBody>
      </p:sp>
    </p:spTree>
    <p:extLst>
      <p:ext uri="{BB962C8B-B14F-4D97-AF65-F5344CB8AC3E}">
        <p14:creationId xmlns:p14="http://schemas.microsoft.com/office/powerpoint/2010/main" val="362312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bilde har en tilhørende bildebeskrivelse. Merk at mange av bildene er satt sammen av flere illustrasjoner. Bildebeskrivelsen omtaler hele bildet, men er koblet til én av illustrasjonene.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Valgfritt bilde: Denne modellen er kompleks og kan være vanskelig å forklare. Om du tror den skaper mer forvirring enn læring for dine tilhørere anbefaler vi at du utelater den fra presentasjonen.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Hendelser eller omstendigheter kan føre til traumer.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En persons opplevelse av hendelsen avgjør om den er traumatisk.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Effektene av traumer kan inkludere negative fysiske, sosiale, emosjonelle eller åndelige konsekvenser.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På denne siden er noen eksempler på noen omstendigheter som påvirker sannsynligheten for vedvarende traumereaksjoner i etterkant av en hendelse.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Hvor mye sosial støtte hadde du i etterkant?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Ble du rammet av en tilfeldig hendelse eller ble den bevisst påført </a:t>
            </a:r>
            <a:r>
              <a:rPr lang="nb-NO" b="0" u="sng" dirty="0"/>
              <a:t>deg</a:t>
            </a:r>
            <a:r>
              <a:rPr lang="nb-NO" b="0"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Klarte du å skape mening og sortere i etterkant?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Var du barn eller voksen da det skjedde?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Opplevde du å tape kontrollen eller hadde du en opplevelse av kontroll da hendelsen inntraff?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Sto du i livsbelastninger før hendelsen?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 vil også kunne påvirke hvilke reaksjoner man får og hvordan de uttrykkes for den enkelte.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Individuelle faktorer som personlighet og genetisk sårbarhet spiller også en viktig rolle.</a:t>
            </a:r>
          </a:p>
          <a:p>
            <a:endParaRPr lang="nb-NO" b="1" dirty="0"/>
          </a:p>
          <a:p>
            <a:r>
              <a:rPr lang="nb-NO" b="1" dirty="0"/>
              <a:t>Kommentar: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Modellen er utarbeidet i forbindelse med arbeidet med «Livet skjer med oss alle» i Oslo kommune. Se siste side for kontaktinformasjon. </a:t>
            </a:r>
          </a:p>
          <a:p>
            <a:endParaRPr lang="nb-NO" b="1" dirty="0"/>
          </a:p>
          <a:p>
            <a:r>
              <a:rPr lang="nb-NO" b="1" dirty="0"/>
              <a:t>Kilder:</a:t>
            </a:r>
          </a:p>
          <a:p>
            <a:pPr marL="0" indent="0">
              <a:buFont typeface="Arial" panose="020B0604020202020204" pitchFamily="34" charset="0"/>
              <a:buNone/>
            </a:pPr>
            <a:r>
              <a:rPr lang="en-US" b="0" i="0" u="none" baseline="0" dirty="0">
                <a:highlight>
                  <a:srgbClr val="FFFF00"/>
                </a:highlight>
              </a:rPr>
              <a:t>RVTS </a:t>
            </a:r>
            <a:r>
              <a:rPr lang="en-US" b="0" i="0" u="none" baseline="0" dirty="0" err="1">
                <a:highlight>
                  <a:srgbClr val="FFFF00"/>
                </a:highlight>
              </a:rPr>
              <a:t>stø</a:t>
            </a:r>
            <a:r>
              <a:rPr lang="en-US" b="0" i="0" u="none" baseline="0" dirty="0">
                <a:highlight>
                  <a:srgbClr val="FFFF00"/>
                </a:highlight>
              </a:rPr>
              <a:t> </a:t>
            </a:r>
            <a:r>
              <a:rPr lang="en-US" b="0" i="0" u="none" baseline="0" dirty="0" err="1">
                <a:highlight>
                  <a:srgbClr val="FFFF00"/>
                </a:highlight>
              </a:rPr>
              <a:t>kurs</a:t>
            </a:r>
            <a:r>
              <a:rPr lang="en-US" b="0" i="0" u="none" baseline="0" dirty="0">
                <a:highlight>
                  <a:srgbClr val="FFFF00"/>
                </a:highlight>
              </a:rPr>
              <a:t>. </a:t>
            </a:r>
            <a:r>
              <a:rPr lang="en-US" b="0" i="1" u="none" baseline="0" dirty="0" err="1">
                <a:highlight>
                  <a:srgbClr val="FFFF00"/>
                </a:highlight>
              </a:rPr>
              <a:t>Risiko</a:t>
            </a:r>
            <a:r>
              <a:rPr lang="en-US" b="0" i="1" u="none" baseline="0" dirty="0">
                <a:highlight>
                  <a:srgbClr val="FFFF00"/>
                </a:highlight>
              </a:rPr>
              <a:t> og </a:t>
            </a:r>
            <a:r>
              <a:rPr lang="en-US" b="0" i="1" u="none" baseline="0" dirty="0" err="1">
                <a:highlight>
                  <a:srgbClr val="FFFF00"/>
                </a:highlight>
              </a:rPr>
              <a:t>beskyttelse</a:t>
            </a:r>
            <a:r>
              <a:rPr lang="fr-FR" b="0" i="0" u="none" baseline="0" dirty="0">
                <a:highlight>
                  <a:srgbClr val="FFFF00"/>
                </a:highlight>
              </a:rPr>
              <a:t>. RVTS nord. </a:t>
            </a:r>
            <a:r>
              <a:rPr lang="fr-FR" b="0" i="0" u="none" baseline="0" dirty="0" err="1">
                <a:highlight>
                  <a:srgbClr val="FFFF00"/>
                </a:highlight>
              </a:rPr>
              <a:t>Tilgjengelig</a:t>
            </a:r>
            <a:r>
              <a:rPr lang="fr-FR" b="0" i="0" u="none" baseline="0" dirty="0">
                <a:highlight>
                  <a:srgbClr val="FFFF00"/>
                </a:highlight>
              </a:rPr>
              <a:t> fra: https://stokurs.rvtsnord.no/delkapitler/risiko-og-beskyttelse/</a:t>
            </a:r>
          </a:p>
          <a:p>
            <a:pPr marL="0" indent="0">
              <a:buFont typeface="Arial" panose="020B0604020202020204" pitchFamily="34" charset="0"/>
              <a:buNone/>
            </a:pPr>
            <a:endParaRPr lang="en-US" b="0" i="1" u="none" baseline="0" dirty="0">
              <a:highlight>
                <a:srgbClr val="FFFF00"/>
              </a:highlight>
            </a:endParaRPr>
          </a:p>
          <a:p>
            <a:pPr marL="0" indent="0">
              <a:buFont typeface="Arial" panose="020B0604020202020204" pitchFamily="34" charset="0"/>
              <a:buNone/>
            </a:pPr>
            <a:r>
              <a:rPr lang="en-US" b="0" i="0" u="none" baseline="0" dirty="0">
                <a:highlight>
                  <a:srgbClr val="FFFF00"/>
                </a:highlight>
              </a:rPr>
              <a:t>Substance Abuse and Mental Health Services Administration (SAMHSA). (2014). </a:t>
            </a:r>
            <a:r>
              <a:rPr lang="en-US" b="0" i="1" u="none" baseline="0" dirty="0">
                <a:highlight>
                  <a:srgbClr val="FFFF00"/>
                </a:highlight>
              </a:rPr>
              <a:t>SAMHSA’s Concept of Trauma and Guidance for a Trauma-Informed Approach HHS Publication No.</a:t>
            </a:r>
          </a:p>
          <a:p>
            <a:pPr marL="457200" lvl="1" indent="0">
              <a:buFont typeface="Arial" panose="020B0604020202020204" pitchFamily="34" charset="0"/>
              <a:buNone/>
            </a:pPr>
            <a:r>
              <a:rPr lang="en-US" b="0" i="1" u="none" baseline="0" dirty="0">
                <a:highlight>
                  <a:srgbClr val="FFFF00"/>
                </a:highlight>
              </a:rPr>
              <a:t>(SMA) 14-4884</a:t>
            </a:r>
            <a:r>
              <a:rPr lang="en-US" b="0" i="0" u="none" baseline="0" dirty="0">
                <a:highlight>
                  <a:srgbClr val="FFFF00"/>
                </a:highlight>
              </a:rPr>
              <a:t>. </a:t>
            </a:r>
            <a:r>
              <a:rPr lang="en-US" sz="1200" dirty="0">
                <a:effectLst/>
                <a:latin typeface="MS Shell Dlg 2" panose="020B0604030504040204" pitchFamily="34" charset="0"/>
              </a:rPr>
              <a:t>National Mental Health and Substance Use Policy Laboratory. </a:t>
            </a:r>
            <a:r>
              <a:rPr lang="en-US" b="0" i="0" u="none" baseline="0" dirty="0">
                <a:highlight>
                  <a:srgbClr val="FFFF00"/>
                </a:highlight>
              </a:rPr>
              <a:t>Substance Abuse and Mental Health Services Administration. </a:t>
            </a:r>
            <a:r>
              <a:rPr lang="en-US" b="0" i="0" u="none" baseline="0" dirty="0" err="1">
                <a:highlight>
                  <a:srgbClr val="FFFF00"/>
                </a:highlight>
              </a:rPr>
              <a:t>Tilgjengelig</a:t>
            </a:r>
            <a:r>
              <a:rPr lang="en-US" b="0" i="0" u="none" baseline="0" dirty="0">
                <a:highlight>
                  <a:srgbClr val="FFFF00"/>
                </a:highlight>
              </a:rPr>
              <a:t> </a:t>
            </a:r>
            <a:r>
              <a:rPr lang="en-US" b="0" i="0" u="none" baseline="0" dirty="0" err="1">
                <a:highlight>
                  <a:srgbClr val="FFFF00"/>
                </a:highlight>
              </a:rPr>
              <a:t>fra</a:t>
            </a:r>
            <a:r>
              <a:rPr lang="en-US" b="0" i="0" u="none" baseline="0" dirty="0">
                <a:highlight>
                  <a:srgbClr val="FFFF00"/>
                </a:highlight>
              </a:rPr>
              <a:t>: https://library.samhsa.gov/sites/default/files/sma14-4884.pdf</a:t>
            </a:r>
          </a:p>
          <a:p>
            <a:pPr marL="0" indent="0">
              <a:buFont typeface="Arial" panose="020B0604020202020204" pitchFamily="34" charset="0"/>
              <a:buNone/>
            </a:pPr>
            <a:endParaRPr lang="nb-NO" b="0" i="1" u="none"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30</a:t>
            </a:fld>
            <a:endParaRPr lang="nb-NO"/>
          </a:p>
        </p:txBody>
      </p:sp>
    </p:spTree>
    <p:extLst>
      <p:ext uri="{BB962C8B-B14F-4D97-AF65-F5344CB8AC3E}">
        <p14:creationId xmlns:p14="http://schemas.microsoft.com/office/powerpoint/2010/main" val="3447708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Gjennomgå teksten på siden.</a:t>
            </a:r>
          </a:p>
          <a:p>
            <a:endParaRPr lang="nb-NO" b="1" dirty="0"/>
          </a:p>
          <a:p>
            <a:r>
              <a:rPr lang="nb-NO" b="1" dirty="0"/>
              <a:t>Kilder:</a:t>
            </a:r>
          </a:p>
          <a:p>
            <a:pPr marL="0" indent="0">
              <a:buFont typeface="Arial" panose="020B0604020202020204" pitchFamily="34" charset="0"/>
              <a:buNone/>
            </a:pPr>
            <a:r>
              <a:rPr lang="en-US" b="0" i="0" u="none" baseline="0" dirty="0">
                <a:highlight>
                  <a:srgbClr val="FFFF00"/>
                </a:highlight>
              </a:rPr>
              <a:t>Substance Abuse and Mental Health Services Administration (SAMHSA). (2014). </a:t>
            </a:r>
            <a:r>
              <a:rPr lang="en-US" b="0" i="1" u="none" baseline="0" dirty="0">
                <a:highlight>
                  <a:srgbClr val="FFFF00"/>
                </a:highlight>
              </a:rPr>
              <a:t>SAMHSA’s Concept of Trauma and Guidance for a Trauma-Informed Approach HHS Publication No.</a:t>
            </a:r>
          </a:p>
          <a:p>
            <a:pPr marL="457200" lvl="1" indent="0">
              <a:buFont typeface="Arial" panose="020B0604020202020204" pitchFamily="34" charset="0"/>
              <a:buNone/>
            </a:pPr>
            <a:r>
              <a:rPr lang="en-US" b="0" i="1" u="none" baseline="0" dirty="0">
                <a:highlight>
                  <a:srgbClr val="FFFF00"/>
                </a:highlight>
              </a:rPr>
              <a:t>(SMA) 14-4884</a:t>
            </a:r>
            <a:r>
              <a:rPr lang="en-US" b="0" i="0" u="none" baseline="0" dirty="0">
                <a:highlight>
                  <a:srgbClr val="FFFF00"/>
                </a:highlight>
              </a:rPr>
              <a:t>. </a:t>
            </a:r>
            <a:r>
              <a:rPr lang="en-US" sz="1200" dirty="0">
                <a:effectLst/>
                <a:latin typeface="MS Shell Dlg 2" panose="020B0604030504040204" pitchFamily="34" charset="0"/>
              </a:rPr>
              <a:t>National Mental Health and Substance Use Policy Laboratory. </a:t>
            </a:r>
            <a:r>
              <a:rPr lang="en-US" b="0" i="0" u="none" baseline="0" dirty="0">
                <a:highlight>
                  <a:srgbClr val="FFFF00"/>
                </a:highlight>
              </a:rPr>
              <a:t>Substance Abuse and Mental Health Services Administration. </a:t>
            </a:r>
            <a:r>
              <a:rPr lang="en-US" b="0" i="0" u="none" baseline="0" dirty="0" err="1">
                <a:highlight>
                  <a:srgbClr val="FFFF00"/>
                </a:highlight>
              </a:rPr>
              <a:t>Tilgjengelig</a:t>
            </a:r>
            <a:r>
              <a:rPr lang="en-US" b="0" i="0" u="none" baseline="0" dirty="0">
                <a:highlight>
                  <a:srgbClr val="FFFF00"/>
                </a:highlight>
              </a:rPr>
              <a:t> </a:t>
            </a:r>
            <a:r>
              <a:rPr lang="en-US" b="0" i="0" u="none" baseline="0" dirty="0" err="1">
                <a:highlight>
                  <a:srgbClr val="FFFF00"/>
                </a:highlight>
              </a:rPr>
              <a:t>fra</a:t>
            </a:r>
            <a:r>
              <a:rPr lang="en-US" b="0" i="0" u="none" baseline="0" dirty="0">
                <a:highlight>
                  <a:srgbClr val="FFFF00"/>
                </a:highlight>
              </a:rPr>
              <a:t>: https://library.samhsa.gov/sites/default/files/sma14-4884.pdf</a:t>
            </a:r>
          </a:p>
          <a:p>
            <a:pPr marL="0" indent="0">
              <a:buFont typeface="Arial" panose="020B0604020202020204" pitchFamily="34" charset="0"/>
              <a:buNone/>
            </a:pPr>
            <a:endParaRPr lang="nb-NO" b="0" i="1" u="none"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31</a:t>
            </a:fld>
            <a:endParaRPr lang="nb-NO"/>
          </a:p>
        </p:txBody>
      </p:sp>
    </p:spTree>
    <p:extLst>
      <p:ext uri="{BB962C8B-B14F-4D97-AF65-F5344CB8AC3E}">
        <p14:creationId xmlns:p14="http://schemas.microsoft.com/office/powerpoint/2010/main" val="2680643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8987-2869-49D2-4C0A-0A74F159E5A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333414F-C69B-F144-469A-D17794906B8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868E309-112C-A049-0589-07213147E4C8}"/>
              </a:ext>
            </a:extLst>
          </p:cNvPr>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Vi skal nå gjennomgå et eksempel som illustrerer hvordan effekten av en alvorlig hendelse påvirkes av hvordan vi opplever den.</a:t>
            </a:r>
          </a:p>
          <a:p>
            <a:pPr marL="171450" indent="-171450">
              <a:buFont typeface="Arial" panose="020B0604020202020204" pitchFamily="34" charset="0"/>
              <a:buChar char="•"/>
            </a:pPr>
            <a:r>
              <a:rPr lang="nb-NO" b="0" dirty="0"/>
              <a:t>Jeg skal lese opp eksemplet for dere:</a:t>
            </a:r>
          </a:p>
          <a:p>
            <a:pPr marL="628650" lvl="1" indent="-171450">
              <a:buFont typeface="Arial" panose="020B0604020202020204" pitchFamily="34" charset="0"/>
              <a:buChar char="•"/>
            </a:pPr>
            <a:r>
              <a:rPr lang="nb-NO" b="0" dirty="0"/>
              <a:t>Flom i Kvam</a:t>
            </a:r>
          </a:p>
          <a:p>
            <a:pPr marL="628650" lvl="1" indent="-171450">
              <a:buFont typeface="Arial" panose="020B0604020202020204" pitchFamily="34" charset="0"/>
              <a:buChar char="•"/>
            </a:pPr>
            <a:r>
              <a:rPr lang="nb-NO" b="1" dirty="0"/>
              <a:t>Hendelse: </a:t>
            </a:r>
            <a:r>
              <a:rPr lang="nb-NO" dirty="0"/>
              <a:t>En voldsom flom rammer Kvam i Gudbrandsdalen, og flere hus blir </a:t>
            </a:r>
            <a:r>
              <a:rPr lang="nb-NO" dirty="0" err="1"/>
              <a:t>oversvømmet</a:t>
            </a:r>
            <a:r>
              <a:rPr lang="nb-NO" dirty="0"/>
              <a:t>. </a:t>
            </a:r>
            <a:r>
              <a:rPr lang="nb-NO" dirty="0" err="1"/>
              <a:t>Dalia</a:t>
            </a:r>
            <a:r>
              <a:rPr lang="nb-NO" dirty="0"/>
              <a:t> (24) mister hjemmet sitt og opplever kaotiske evakueringsforhold i bygda.</a:t>
            </a:r>
          </a:p>
          <a:p>
            <a:pPr marL="628650" lvl="1" indent="-171450">
              <a:buFont typeface="Arial" panose="020B0604020202020204" pitchFamily="34" charset="0"/>
              <a:buChar char="•"/>
            </a:pPr>
            <a:r>
              <a:rPr lang="nb-NO" b="1" dirty="0"/>
              <a:t>Opplevelse: </a:t>
            </a:r>
            <a:r>
              <a:rPr lang="nb-NO" dirty="0" err="1"/>
              <a:t>Dalia</a:t>
            </a:r>
            <a:r>
              <a:rPr lang="nb-NO" dirty="0"/>
              <a:t> er sjokkert og redd, men hun står ikke alene i å håndtere frykten. Lokalsamfunnet reagerer raskt: de oppretter et midlertidig evakueringssenter, kobler inn psykososialt kriseteam i kommunen og tilbyr praktisk bistand gjennom frivillige. </a:t>
            </a:r>
            <a:r>
              <a:rPr lang="nb-NO" dirty="0" err="1"/>
              <a:t>Dalia</a:t>
            </a:r>
            <a:r>
              <a:rPr lang="nb-NO" dirty="0"/>
              <a:t> får trygg overnatting, daglig oppfølging og et sted å møte andre i samme situasjon. Dermed unngår hun følelsen av ensomhet og hjelpeløshet.</a:t>
            </a:r>
          </a:p>
          <a:p>
            <a:pPr marL="628650" lvl="1" indent="-171450">
              <a:buFont typeface="Arial" panose="020B0604020202020204" pitchFamily="34" charset="0"/>
              <a:buChar char="•"/>
            </a:pPr>
            <a:r>
              <a:rPr lang="nb-NO" b="1" dirty="0"/>
              <a:t>Effekt: </a:t>
            </a:r>
            <a:r>
              <a:rPr lang="nb-NO" dirty="0"/>
              <a:t>Fordi </a:t>
            </a:r>
            <a:r>
              <a:rPr lang="nb-NO" dirty="0" err="1"/>
              <a:t>Dalia</a:t>
            </a:r>
            <a:r>
              <a:rPr lang="nb-NO" dirty="0"/>
              <a:t> har tilgang til sosiale nettverk, følelsesmessig støtte og fagfolk som normaliserer stressreaksjonene, er sjansen mindre for at hun utvikler langvarige traumereaksjoner. </a:t>
            </a:r>
          </a:p>
          <a:p>
            <a:pPr marL="171450" lvl="0" indent="-171450">
              <a:buFont typeface="Arial" panose="020B0604020202020204" pitchFamily="34" charset="0"/>
              <a:buChar char="•"/>
            </a:pPr>
            <a:r>
              <a:rPr lang="nb-NO" dirty="0"/>
              <a:t>Dette korte eksempelet viser hvordan </a:t>
            </a:r>
            <a:r>
              <a:rPr lang="nb-NO" b="1" dirty="0"/>
              <a:t>samfunnets respons</a:t>
            </a:r>
            <a:r>
              <a:rPr lang="nb-NO" dirty="0"/>
              <a:t> kan bidra til en opplevelse av trygghet i møte med en alvorlig hendelse, og dermed </a:t>
            </a:r>
            <a:r>
              <a:rPr lang="nb-NO" b="1" dirty="0"/>
              <a:t>forebygge</a:t>
            </a:r>
            <a:r>
              <a:rPr lang="nb-NO" dirty="0"/>
              <a:t> at normale stressreaksjoner utvikler seg til varige traumer.</a:t>
            </a:r>
          </a:p>
          <a:p>
            <a:pPr marL="0" lvl="0" indent="0">
              <a:buFont typeface="Arial" panose="020B0604020202020204" pitchFamily="34" charset="0"/>
              <a:buNone/>
            </a:pPr>
            <a:endParaRPr lang="nb-NO" dirty="0"/>
          </a:p>
          <a:p>
            <a:pPr marL="0" indent="0">
              <a:buFont typeface="Arial" panose="020B0604020202020204" pitchFamily="34" charset="0"/>
              <a:buNone/>
            </a:pPr>
            <a:r>
              <a:rPr lang="nb-NO" dirty="0"/>
              <a:t>Refleksjonsspørsmål:</a:t>
            </a:r>
          </a:p>
          <a:p>
            <a:pPr marL="171450" indent="-171450">
              <a:buFont typeface="Arial" panose="020B0604020202020204" pitchFamily="34" charset="0"/>
              <a:buChar char="•"/>
            </a:pPr>
            <a:r>
              <a:rPr lang="nb-NO" dirty="0"/>
              <a:t>Hva kan vi lære av dette eksemplet? </a:t>
            </a:r>
            <a:r>
              <a:rPr lang="nb-NO" i="1" dirty="0"/>
              <a:t>(gi deltakerne muligheten til å komme med 2-3 innspill)</a:t>
            </a:r>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F82EB33F-1C5E-34DD-6834-2076AFE30C10}"/>
              </a:ext>
            </a:extLst>
          </p:cNvPr>
          <p:cNvSpPr>
            <a:spLocks noGrp="1"/>
          </p:cNvSpPr>
          <p:nvPr>
            <p:ph type="sldNum" sz="quarter" idx="5"/>
          </p:nvPr>
        </p:nvSpPr>
        <p:spPr/>
        <p:txBody>
          <a:bodyPr/>
          <a:lstStyle/>
          <a:p>
            <a:fld id="{7DA70C78-173F-D64A-A73A-E7995BB9F680}" type="slidenum">
              <a:rPr lang="nb-NO" smtClean="0"/>
              <a:pPr/>
              <a:t>32</a:t>
            </a:fld>
            <a:endParaRPr lang="nb-NO"/>
          </a:p>
        </p:txBody>
      </p:sp>
    </p:spTree>
    <p:extLst>
      <p:ext uri="{BB962C8B-B14F-4D97-AF65-F5344CB8AC3E}">
        <p14:creationId xmlns:p14="http://schemas.microsoft.com/office/powerpoint/2010/main" val="3498351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det som står på siden.</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Angi hvor lang pausen skal være.</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34</a:t>
            </a:fld>
            <a:endParaRPr lang="nb-NO"/>
          </a:p>
        </p:txBody>
      </p:sp>
    </p:spTree>
    <p:extLst>
      <p:ext uri="{BB962C8B-B14F-4D97-AF65-F5344CB8AC3E}">
        <p14:creationId xmlns:p14="http://schemas.microsoft.com/office/powerpoint/2010/main" val="829334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Vi har nå snakket om hva traumer er og i hovedsak hva traumer er for den enkelte, altså individuelle traumer. </a:t>
            </a:r>
          </a:p>
          <a:p>
            <a:pPr marL="171450" indent="-171450">
              <a:buFont typeface="Arial" panose="020B0604020202020204" pitchFamily="34" charset="0"/>
              <a:buChar char="•"/>
            </a:pPr>
            <a:r>
              <a:rPr lang="nb-NO" dirty="0"/>
              <a:t>Vi skal nå se på hvordan traumeforståelsen er relevant i et samfunnsperspektiv. </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35</a:t>
            </a:fld>
            <a:endParaRPr lang="nb-NO"/>
          </a:p>
        </p:txBody>
      </p:sp>
    </p:spTree>
    <p:extLst>
      <p:ext uri="{BB962C8B-B14F-4D97-AF65-F5344CB8AC3E}">
        <p14:creationId xmlns:p14="http://schemas.microsoft.com/office/powerpoint/2010/main" val="2853801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Kollektive traumer er betegnelsen på de psykologiske sårene som rammer en gruppe mennesker som har delt en traumatisk hendelse eller langvarig undertrykkelse. </a:t>
            </a:r>
          </a:p>
          <a:p>
            <a:pPr marL="171450" indent="-171450">
              <a:buFont typeface="Arial" panose="020B0604020202020204" pitchFamily="34" charset="0"/>
              <a:buChar char="•"/>
            </a:pPr>
            <a:r>
              <a:rPr lang="nb-NO" dirty="0"/>
              <a:t>I motsetning til individuelle traumer, som rammer enkeltpersoner, er kollektive traumer forankret i en delt historie og/ eller identitet.</a:t>
            </a:r>
          </a:p>
          <a:p>
            <a:pPr marL="171450" indent="-171450">
              <a:buFont typeface="Arial" panose="020B0604020202020204" pitchFamily="34" charset="0"/>
              <a:buChar char="•"/>
            </a:pPr>
            <a:r>
              <a:rPr lang="nb-NO" dirty="0"/>
              <a:t>Traumet er forankret i delte erfaringer, minner og fortellinger som binder gruppen sammen.</a:t>
            </a:r>
          </a:p>
          <a:p>
            <a:pPr marL="171450" indent="-171450">
              <a:buFont typeface="Arial" panose="020B0604020202020204" pitchFamily="34" charset="0"/>
              <a:buChar char="•"/>
            </a:pPr>
            <a:r>
              <a:rPr lang="nb-NO" dirty="0"/>
              <a:t>Kollektive traumer kan oppstå når en gruppe mennesker </a:t>
            </a:r>
          </a:p>
          <a:p>
            <a:pPr marL="628650" lvl="1" indent="-171450">
              <a:buFont typeface="Arial" panose="020B0604020202020204" pitchFamily="34" charset="0"/>
              <a:buChar char="•"/>
            </a:pPr>
            <a:r>
              <a:rPr lang="nb-NO" dirty="0"/>
              <a:t>deler en traumatisk opplevelse, som naturkatastrofer eller terrorangrep, </a:t>
            </a:r>
          </a:p>
          <a:p>
            <a:pPr marL="628650" lvl="1" indent="-171450">
              <a:buFont typeface="Arial" panose="020B0604020202020204" pitchFamily="34" charset="0"/>
              <a:buChar char="•"/>
            </a:pPr>
            <a:r>
              <a:rPr lang="nb-NO" dirty="0"/>
              <a:t>eller når de med bakgrunn i sin identitet utsettes for langvarige belastninger, slik som undertrykkelse eller rasisme, </a:t>
            </a:r>
          </a:p>
          <a:p>
            <a:pPr marL="628650" lvl="1" indent="-171450">
              <a:buFont typeface="Arial" panose="020B0604020202020204" pitchFamily="34" charset="0"/>
              <a:buChar char="•"/>
            </a:pPr>
            <a:r>
              <a:rPr lang="nb-NO" dirty="0"/>
              <a:t>eller når de over tid står i de samme levekårsutfordringene.</a:t>
            </a:r>
          </a:p>
          <a:p>
            <a:pPr marL="171450" lvl="1"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Hvorfor er det viktig å forstå kollektive traumer?</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Å forstå disse traumene hjelper oss å gjenkjenne hvordan de fortsetter å påvirke individene og samfunnene rundt oss.</a:t>
            </a:r>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endParaRPr lang="nb-NO" b="1" dirty="0"/>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36</a:t>
            </a:fld>
            <a:endParaRPr lang="nb-NO"/>
          </a:p>
        </p:txBody>
      </p:sp>
    </p:spTree>
    <p:extLst>
      <p:ext uri="{BB962C8B-B14F-4D97-AF65-F5344CB8AC3E}">
        <p14:creationId xmlns:p14="http://schemas.microsoft.com/office/powerpoint/2010/main" val="4030246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skal først se på noen eksempler på hendelser eller livsbelastninger som har rammet eller rammer grupper i Norge.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eksemplene på siden – fortsetter på neste side.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Bjørnholt, M., Bergman, S., &amp; Grøvdal, Y. (2021). </a:t>
            </a:r>
            <a:r>
              <a:rPr lang="nb-NO" b="0" i="1" u="none" baseline="0" dirty="0">
                <a:solidFill>
                  <a:srgbClr val="333333"/>
                </a:solidFill>
                <a:effectLst/>
                <a:highlight>
                  <a:srgbClr val="FFFFFF"/>
                </a:highlight>
                <a:latin typeface="Open Sans" panose="020B0606030504020204" pitchFamily="34" charset="0"/>
              </a:rPr>
              <a:t>Vold og seksuelle overgrep blant urfolk – utvalgte internasjonale perspektiver (Rapport 2/2021).</a:t>
            </a:r>
            <a:r>
              <a:rPr lang="nb-NO" b="0" i="0" u="none" baseline="0" dirty="0">
                <a:solidFill>
                  <a:srgbClr val="333333"/>
                </a:solidFill>
                <a:effectLst/>
                <a:highlight>
                  <a:srgbClr val="FFFFFF"/>
                </a:highlight>
                <a:latin typeface="Open Sans" panose="020B0606030504020204" pitchFamily="34" charset="0"/>
              </a:rPr>
              <a:t> Nasjonalt kunnskapssenter om vold og traumatisk stress </a:t>
            </a:r>
            <a:r>
              <a:rPr lang="nb-NO" b="0" i="0" u="none" baseline="0">
                <a:solidFill>
                  <a:srgbClr val="333333"/>
                </a:solidFill>
                <a:effectLst/>
                <a:highlight>
                  <a:srgbClr val="FFFFFF"/>
                </a:highlight>
                <a:latin typeface="Open Sans" panose="020B0606030504020204" pitchFamily="34" charset="0"/>
              </a:rPr>
              <a:t>(NKVTS). Tilgjengelig </a:t>
            </a:r>
            <a:r>
              <a:rPr lang="nb-NO" b="0" i="0" u="none" baseline="0" dirty="0">
                <a:solidFill>
                  <a:srgbClr val="333333"/>
                </a:solidFill>
                <a:effectLst/>
                <a:highlight>
                  <a:srgbClr val="FFFFFF"/>
                </a:highlight>
                <a:latin typeface="Open Sans" panose="020B0606030504020204" pitchFamily="34" charset="0"/>
              </a:rPr>
              <a:t>fra: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https://www.nkvts.no//content/uploads/2021/12/NKVTS_Rapport_2_2021_Urfolk.pdf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solidFill>
                <a:srgbClr val="333333"/>
              </a:solidFill>
              <a:effectLst/>
              <a:highlight>
                <a:srgbClr val="FFFFFF"/>
              </a:highlight>
              <a:latin typeface="Sanomat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Glad, K. A., Stensland, S. Ø., &amp; Dyb, G. (2021). The terrorist </a:t>
            </a:r>
            <a:r>
              <a:rPr lang="nb-NO" b="0" i="0" u="none" baseline="0" dirty="0" err="1">
                <a:solidFill>
                  <a:srgbClr val="333333"/>
                </a:solidFill>
                <a:effectLst/>
                <a:highlight>
                  <a:srgbClr val="FFFFFF"/>
                </a:highlight>
                <a:latin typeface="Open Sans" panose="020B0606030504020204" pitchFamily="34" charset="0"/>
              </a:rPr>
              <a:t>attack</a:t>
            </a:r>
            <a:r>
              <a:rPr lang="nb-NO" b="0" i="0" u="none" baseline="0" dirty="0">
                <a:solidFill>
                  <a:srgbClr val="333333"/>
                </a:solidFill>
                <a:effectLst/>
                <a:highlight>
                  <a:srgbClr val="FFFFFF"/>
                </a:highlight>
                <a:latin typeface="Open Sans" panose="020B0606030504020204" pitchFamily="34" charset="0"/>
              </a:rPr>
              <a:t> </a:t>
            </a:r>
            <a:r>
              <a:rPr lang="nb-NO" b="0" i="0" u="none" baseline="0" dirty="0" err="1">
                <a:solidFill>
                  <a:srgbClr val="333333"/>
                </a:solidFill>
                <a:effectLst/>
                <a:highlight>
                  <a:srgbClr val="FFFFFF"/>
                </a:highlight>
                <a:latin typeface="Open Sans" panose="020B0606030504020204" pitchFamily="34" charset="0"/>
              </a:rPr>
              <a:t>on</a:t>
            </a:r>
            <a:r>
              <a:rPr lang="nb-NO" b="0" i="0" u="none" baseline="0" dirty="0">
                <a:solidFill>
                  <a:srgbClr val="333333"/>
                </a:solidFill>
                <a:effectLst/>
                <a:highlight>
                  <a:srgbClr val="FFFFFF"/>
                </a:highlight>
                <a:latin typeface="Open Sans" panose="020B0606030504020204" pitchFamily="34" charset="0"/>
              </a:rPr>
              <a:t> Utøya Island. </a:t>
            </a:r>
            <a:r>
              <a:rPr lang="nb-NO" b="0" i="1" u="none" baseline="0" dirty="0" err="1">
                <a:solidFill>
                  <a:srgbClr val="333333"/>
                </a:solidFill>
                <a:effectLst/>
                <a:highlight>
                  <a:srgbClr val="FFFFFF"/>
                </a:highlight>
                <a:latin typeface="Open Sans" panose="020B0606030504020204" pitchFamily="34" charset="0"/>
              </a:rPr>
              <a:t>Perspectives</a:t>
            </a:r>
            <a:r>
              <a:rPr lang="nb-NO" b="0" i="1" u="none" baseline="0" dirty="0">
                <a:solidFill>
                  <a:srgbClr val="333333"/>
                </a:solidFill>
                <a:effectLst/>
                <a:highlight>
                  <a:srgbClr val="FFFFFF"/>
                </a:highlight>
                <a:latin typeface="Open Sans" panose="020B0606030504020204" pitchFamily="34" charset="0"/>
              </a:rPr>
              <a:t> </a:t>
            </a:r>
            <a:r>
              <a:rPr lang="nb-NO" b="0" i="1" u="none" baseline="0" dirty="0" err="1">
                <a:solidFill>
                  <a:srgbClr val="333333"/>
                </a:solidFill>
                <a:effectLst/>
                <a:highlight>
                  <a:srgbClr val="FFFFFF"/>
                </a:highlight>
                <a:latin typeface="Open Sans" panose="020B0606030504020204" pitchFamily="34" charset="0"/>
              </a:rPr>
              <a:t>on</a:t>
            </a:r>
            <a:r>
              <a:rPr lang="nb-NO" b="0" i="1" u="none" baseline="0" dirty="0">
                <a:solidFill>
                  <a:srgbClr val="333333"/>
                </a:solidFill>
                <a:effectLst/>
                <a:highlight>
                  <a:srgbClr val="FFFFFF"/>
                </a:highlight>
                <a:latin typeface="Open Sans" panose="020B0606030504020204" pitchFamily="34" charset="0"/>
              </a:rPr>
              <a:t> </a:t>
            </a:r>
            <a:r>
              <a:rPr lang="nb-NO" b="0" i="1" u="none" baseline="0" dirty="0" err="1">
                <a:solidFill>
                  <a:srgbClr val="333333"/>
                </a:solidFill>
                <a:effectLst/>
                <a:highlight>
                  <a:srgbClr val="FFFFFF"/>
                </a:highlight>
                <a:latin typeface="Open Sans" panose="020B0606030504020204" pitchFamily="34" charset="0"/>
              </a:rPr>
              <a:t>Terrorism</a:t>
            </a:r>
            <a:r>
              <a:rPr lang="nb-NO" b="0" i="0" u="none" baseline="0" dirty="0">
                <a:solidFill>
                  <a:srgbClr val="333333"/>
                </a:solidFill>
                <a:effectLst/>
                <a:highlight>
                  <a:srgbClr val="FFFFFF"/>
                </a:highlight>
                <a:latin typeface="Open Sans" panose="020B0606030504020204" pitchFamily="34" charset="0"/>
              </a:rPr>
              <a:t>,</a:t>
            </a:r>
            <a:r>
              <a:rPr lang="nb-NO" b="0" i="1" u="none" baseline="0" dirty="0">
                <a:solidFill>
                  <a:srgbClr val="333333"/>
                </a:solidFill>
                <a:effectLst/>
                <a:highlight>
                  <a:srgbClr val="FFFFFF"/>
                </a:highlight>
                <a:latin typeface="Open Sans" panose="020B0606030504020204" pitchFamily="34" charset="0"/>
              </a:rPr>
              <a:t> 15</a:t>
            </a:r>
            <a:r>
              <a:rPr lang="nb-NO" b="0" i="0" u="none" baseline="0" dirty="0">
                <a:solidFill>
                  <a:srgbClr val="333333"/>
                </a:solidFill>
                <a:effectLst/>
                <a:highlight>
                  <a:srgbClr val="FFFFFF"/>
                </a:highlight>
                <a:latin typeface="Open Sans" panose="020B0606030504020204" pitchFamily="34" charset="0"/>
              </a:rPr>
              <a:t>(3), 60-74.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NTB. (2021, 31. mai). </a:t>
            </a:r>
            <a:r>
              <a:rPr lang="nb-NO" b="0" i="0" dirty="0">
                <a:solidFill>
                  <a:srgbClr val="333333"/>
                </a:solidFill>
                <a:effectLst/>
                <a:highlight>
                  <a:srgbClr val="FFFFFF"/>
                </a:highlight>
                <a:latin typeface="SanomatSans"/>
              </a:rPr>
              <a:t>Utøya-overlevende sliter fortsatt med traumer. Forskning.no. Tilgjengelig fra: https://www.forskning.no/ntb-psykiske-lidelser-terrorisme/utoya-overlevende-sliter-fortsatt-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333333"/>
                </a:solidFill>
                <a:effectLst/>
                <a:highlight>
                  <a:srgbClr val="FFFFFF"/>
                </a:highlight>
                <a:latin typeface="SanomatSans"/>
              </a:rPr>
              <a:t>med-traumer/1868113#:~:text=Samlet%20sett%20har%20398%20(79,fem%20p%C3%A5r%C3%B8rende%20oppgir%20det%20samme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333333"/>
                </a:solidFill>
                <a:effectLst/>
                <a:highlight>
                  <a:srgbClr val="FFFFFF"/>
                </a:highlight>
                <a:latin typeface="Open Sans" panose="020B0606030504020204" pitchFamily="34" charset="0"/>
              </a:rPr>
              <a:t>Meld. St. 12 (2023–2024). (2024). </a:t>
            </a:r>
            <a:r>
              <a:rPr lang="en-US" b="0" i="1" u="none" baseline="0" dirty="0" err="1">
                <a:solidFill>
                  <a:srgbClr val="333333"/>
                </a:solidFill>
                <a:effectLst/>
                <a:highlight>
                  <a:srgbClr val="FFFFFF"/>
                </a:highlight>
                <a:latin typeface="Open Sans" panose="020B0606030504020204" pitchFamily="34" charset="0"/>
              </a:rPr>
              <a:t>Samisk</a:t>
            </a:r>
            <a:r>
              <a:rPr lang="en-US" b="0" i="1" u="none" baseline="0" dirty="0">
                <a:solidFill>
                  <a:srgbClr val="333333"/>
                </a:solidFill>
                <a:effectLst/>
                <a:highlight>
                  <a:srgbClr val="FFFFFF"/>
                </a:highlight>
                <a:latin typeface="Open Sans" panose="020B0606030504020204" pitchFamily="34" charset="0"/>
              </a:rPr>
              <a:t> </a:t>
            </a:r>
            <a:r>
              <a:rPr lang="en-US" b="0" i="1" u="none" baseline="0" dirty="0" err="1">
                <a:solidFill>
                  <a:srgbClr val="333333"/>
                </a:solidFill>
                <a:effectLst/>
                <a:highlight>
                  <a:srgbClr val="FFFFFF"/>
                </a:highlight>
                <a:latin typeface="Open Sans" panose="020B0606030504020204" pitchFamily="34" charset="0"/>
              </a:rPr>
              <a:t>språk</a:t>
            </a:r>
            <a:r>
              <a:rPr lang="en-US" b="0" i="1" u="none" baseline="0" dirty="0">
                <a:solidFill>
                  <a:srgbClr val="333333"/>
                </a:solidFill>
                <a:effectLst/>
                <a:highlight>
                  <a:srgbClr val="FFFFFF"/>
                </a:highlight>
                <a:latin typeface="Open Sans" panose="020B0606030504020204" pitchFamily="34" charset="0"/>
              </a:rPr>
              <a:t>, kultur og </a:t>
            </a:r>
            <a:r>
              <a:rPr lang="en-US" b="0" i="1" u="none" baseline="0" dirty="0" err="1">
                <a:solidFill>
                  <a:srgbClr val="333333"/>
                </a:solidFill>
                <a:effectLst/>
                <a:highlight>
                  <a:srgbClr val="FFFFFF"/>
                </a:highlight>
                <a:latin typeface="Open Sans" panose="020B0606030504020204" pitchFamily="34" charset="0"/>
              </a:rPr>
              <a:t>samfunnsliv</a:t>
            </a:r>
            <a:r>
              <a:rPr lang="en-US" b="0" i="1" u="none" baseline="0" dirty="0">
                <a:solidFill>
                  <a:srgbClr val="333333"/>
                </a:solidFill>
                <a:effectLst/>
                <a:highlight>
                  <a:srgbClr val="FFFFFF"/>
                </a:highlight>
                <a:latin typeface="Open Sans" panose="020B0606030504020204" pitchFamily="34" charset="0"/>
              </a:rPr>
              <a:t> — </a:t>
            </a:r>
            <a:r>
              <a:rPr lang="en-US" b="0" i="1" u="none" baseline="0" dirty="0" err="1">
                <a:solidFill>
                  <a:srgbClr val="333333"/>
                </a:solidFill>
                <a:effectLst/>
                <a:highlight>
                  <a:srgbClr val="FFFFFF"/>
                </a:highlight>
                <a:latin typeface="Open Sans" panose="020B0606030504020204" pitchFamily="34" charset="0"/>
              </a:rPr>
              <a:t>Folkehelse</a:t>
            </a:r>
            <a:r>
              <a:rPr lang="en-US" b="0" i="1" u="none" baseline="0" dirty="0">
                <a:solidFill>
                  <a:srgbClr val="333333"/>
                </a:solidFill>
                <a:effectLst/>
                <a:highlight>
                  <a:srgbClr val="FFFFFF"/>
                </a:highlight>
                <a:latin typeface="Open Sans" panose="020B0606030504020204" pitchFamily="34" charset="0"/>
              </a:rPr>
              <a:t> og </a:t>
            </a:r>
            <a:r>
              <a:rPr lang="en-US" b="0" i="1" u="none" baseline="0" dirty="0" err="1">
                <a:solidFill>
                  <a:srgbClr val="333333"/>
                </a:solidFill>
                <a:effectLst/>
                <a:highlight>
                  <a:srgbClr val="FFFFFF"/>
                </a:highlight>
                <a:latin typeface="Open Sans" panose="020B0606030504020204" pitchFamily="34" charset="0"/>
              </a:rPr>
              <a:t>levekår</a:t>
            </a:r>
            <a:r>
              <a:rPr lang="en-US" b="0" i="1" u="none" baseline="0" dirty="0">
                <a:solidFill>
                  <a:srgbClr val="333333"/>
                </a:solidFill>
                <a:effectLst/>
                <a:highlight>
                  <a:srgbClr val="FFFFFF"/>
                </a:highlight>
                <a:latin typeface="Open Sans" panose="020B0606030504020204" pitchFamily="34" charset="0"/>
              </a:rPr>
              <a:t> i den </a:t>
            </a:r>
            <a:r>
              <a:rPr lang="en-US" b="0" i="1" u="none" baseline="0" dirty="0" err="1">
                <a:solidFill>
                  <a:srgbClr val="333333"/>
                </a:solidFill>
                <a:effectLst/>
                <a:highlight>
                  <a:srgbClr val="FFFFFF"/>
                </a:highlight>
                <a:latin typeface="Open Sans" panose="020B0606030504020204" pitchFamily="34" charset="0"/>
              </a:rPr>
              <a:t>samiske</a:t>
            </a:r>
            <a:r>
              <a:rPr lang="en-US" b="0" i="1" u="none" baseline="0" dirty="0">
                <a:solidFill>
                  <a:srgbClr val="333333"/>
                </a:solidFill>
                <a:effectLst/>
                <a:highlight>
                  <a:srgbClr val="FFFFFF"/>
                </a:highlight>
                <a:latin typeface="Open Sans" panose="020B0606030504020204" pitchFamily="34" charset="0"/>
              </a:rPr>
              <a:t> </a:t>
            </a:r>
            <a:r>
              <a:rPr lang="en-US" b="0" i="1" u="none" baseline="0" dirty="0" err="1">
                <a:solidFill>
                  <a:srgbClr val="333333"/>
                </a:solidFill>
                <a:effectLst/>
                <a:highlight>
                  <a:srgbClr val="FFFFFF"/>
                </a:highlight>
                <a:latin typeface="Open Sans" panose="020B0606030504020204" pitchFamily="34" charset="0"/>
              </a:rPr>
              <a:t>befolkningen</a:t>
            </a:r>
            <a:r>
              <a:rPr lang="en-US" b="0" i="0" u="none" baseline="0" dirty="0">
                <a:solidFill>
                  <a:srgbClr val="333333"/>
                </a:solidFill>
                <a:effectLst/>
                <a:highlight>
                  <a:srgbClr val="FFFFFF"/>
                </a:highlight>
                <a:latin typeface="Open Sans" panose="020B0606030504020204" pitchFamily="34" charset="0"/>
              </a:rPr>
              <a:t>. Oslo: Helse- og </a:t>
            </a:r>
            <a:r>
              <a:rPr lang="en-US" b="0" i="0" u="none" baseline="0" dirty="0" err="1">
                <a:solidFill>
                  <a:srgbClr val="333333"/>
                </a:solidFill>
                <a:effectLst/>
                <a:highlight>
                  <a:srgbClr val="FFFFFF"/>
                </a:highlight>
                <a:latin typeface="Open Sans" panose="020B0606030504020204" pitchFamily="34" charset="0"/>
              </a:rPr>
              <a:t>omsorgsdepartementet</a:t>
            </a:r>
            <a:r>
              <a:rPr lang="en-US" b="0" i="0" u="none" baseline="0" dirty="0">
                <a:solidFill>
                  <a:srgbClr val="333333"/>
                </a:solidFill>
                <a:effectLst/>
                <a:highlight>
                  <a:srgbClr val="FFFFFF"/>
                </a:highlight>
                <a:latin typeface="Open Sans" panose="020B0606030504020204" pitchFamily="34" charset="0"/>
              </a:rPr>
              <a:t>. </a:t>
            </a:r>
            <a:r>
              <a:rPr lang="en-US" b="0" i="0" u="none" baseline="0" dirty="0" err="1">
                <a:solidFill>
                  <a:srgbClr val="333333"/>
                </a:solidFill>
                <a:effectLst/>
                <a:highlight>
                  <a:srgbClr val="FFFFFF"/>
                </a:highlight>
                <a:latin typeface="Open Sans" panose="020B0606030504020204" pitchFamily="34" charset="0"/>
              </a:rPr>
              <a:t>Tilgjengelig</a:t>
            </a:r>
            <a:r>
              <a:rPr lang="en-US" b="0" i="0" u="none" baseline="0" dirty="0">
                <a:solidFill>
                  <a:srgbClr val="333333"/>
                </a:solidFill>
                <a:effectLst/>
                <a:highlight>
                  <a:srgbClr val="FFFFFF"/>
                </a:highlight>
                <a:latin typeface="Open Sans" panose="020B0606030504020204" pitchFamily="34" charset="0"/>
              </a:rPr>
              <a:t> </a:t>
            </a:r>
            <a:r>
              <a:rPr lang="en-US" b="0" i="0" u="none" baseline="0" dirty="0" err="1">
                <a:solidFill>
                  <a:srgbClr val="333333"/>
                </a:solidFill>
                <a:effectLst/>
                <a:highlight>
                  <a:srgbClr val="FFFFFF"/>
                </a:highlight>
                <a:latin typeface="Open Sans" panose="020B0606030504020204" pitchFamily="34" charset="0"/>
              </a:rPr>
              <a:t>fra</a:t>
            </a:r>
            <a:r>
              <a:rPr lang="en-US" b="0" i="0" u="none" baseline="0" dirty="0">
                <a:solidFill>
                  <a:srgbClr val="333333"/>
                </a:solidFill>
                <a:effectLst/>
                <a:highlight>
                  <a:srgbClr val="FFFFFF"/>
                </a:highlight>
                <a:latin typeface="Open Sans" panose="020B0606030504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333333"/>
                </a:solidFill>
                <a:effectLst/>
                <a:highlight>
                  <a:srgbClr val="FFFFFF"/>
                </a:highlight>
                <a:latin typeface="Open Sans" panose="020B0606030504020204" pitchFamily="34" charset="0"/>
              </a:rPr>
              <a:t>https://www.regjeringen.no/no/dokumenter/meld.-st.-12-20232024/id3029679/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333333"/>
                </a:solidFill>
                <a:effectLst/>
                <a:highlight>
                  <a:srgbClr val="FFFFFF"/>
                </a:highlight>
                <a:latin typeface="Open Sans" panose="020B0606030504020204" pitchFamily="34" charset="0"/>
              </a:rPr>
              <a:t>Sannhet og forsoning – grunnlag for et oppgjør med fornorskingspolitikk og urett mot samer, kvener/norskfinner og skogfinner. Rapport til stortinget fra sannhets- og forsoningskommisjonen,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333333"/>
                </a:solidFill>
                <a:effectLst/>
                <a:highlight>
                  <a:srgbClr val="FFFFFF"/>
                </a:highlight>
                <a:latin typeface="Open Sans" panose="020B0606030504020204" pitchFamily="34" charset="0"/>
              </a:rPr>
              <a:t>avgitt til Stortingets presidentskap 01.06.2023. Tilgjengelig fra: https://www.stortinget.no/globalassets/pdf/sannhets--og-forsoningskommisjonen/rapport-til-stortinget-fra-sannhets--og-forsoningskommisjonen.pdf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err="1"/>
              <a:t>Weisner</a:t>
            </a:r>
            <a:r>
              <a:rPr lang="nb-NO" dirty="0"/>
              <a:t>, L. (2021, 15. juli). </a:t>
            </a:r>
            <a:r>
              <a:rPr lang="nb-NO" i="1" dirty="0" err="1"/>
              <a:t>Individual</a:t>
            </a:r>
            <a:r>
              <a:rPr lang="nb-NO" i="1" dirty="0"/>
              <a:t> and </a:t>
            </a:r>
            <a:r>
              <a:rPr lang="nb-NO" i="1" dirty="0" err="1"/>
              <a:t>community</a:t>
            </a:r>
            <a:r>
              <a:rPr lang="nb-NO" i="1" dirty="0"/>
              <a:t> trauma: </a:t>
            </a:r>
            <a:r>
              <a:rPr lang="nb-NO" i="1" dirty="0" err="1"/>
              <a:t>Individual</a:t>
            </a:r>
            <a:r>
              <a:rPr lang="nb-NO" i="1" dirty="0"/>
              <a:t> </a:t>
            </a:r>
            <a:r>
              <a:rPr lang="nb-NO" i="1" dirty="0" err="1"/>
              <a:t>experiences</a:t>
            </a:r>
            <a:r>
              <a:rPr lang="nb-NO" i="1" dirty="0"/>
              <a:t> in </a:t>
            </a:r>
            <a:r>
              <a:rPr lang="nb-NO" i="1" dirty="0" err="1"/>
              <a:t>collective</a:t>
            </a:r>
            <a:r>
              <a:rPr lang="nb-NO" i="1" dirty="0"/>
              <a:t> </a:t>
            </a:r>
            <a:r>
              <a:rPr lang="nb-NO" i="1" dirty="0" err="1"/>
              <a:t>environments</a:t>
            </a:r>
            <a:r>
              <a:rPr lang="nb-NO" i="1" dirty="0"/>
              <a:t>. </a:t>
            </a:r>
            <a:r>
              <a:rPr lang="nb-NO" dirty="0"/>
              <a:t>Illinois </a:t>
            </a:r>
            <a:r>
              <a:rPr lang="nb-NO" dirty="0" err="1"/>
              <a:t>Criminal</a:t>
            </a:r>
            <a:r>
              <a:rPr lang="nb-NO" dirty="0"/>
              <a:t> </a:t>
            </a:r>
            <a:r>
              <a:rPr lang="nb-NO" dirty="0" err="1"/>
              <a:t>Justice</a:t>
            </a:r>
            <a:r>
              <a:rPr lang="nb-NO" dirty="0"/>
              <a:t> Information </a:t>
            </a:r>
            <a:r>
              <a:rPr lang="nb-NO" dirty="0" err="1"/>
              <a:t>Authority</a:t>
            </a:r>
            <a:r>
              <a:rPr lang="nb-NO" dirty="0"/>
              <a:t>. Tilgjengelig fra: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https://icjia.illinois.gov/researchhub/articles/individual-and-community-trauma-individual-experiences-in-collective-environments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nb-NO"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37</a:t>
            </a:fld>
            <a:endParaRPr lang="nb-NO" dirty="0"/>
          </a:p>
        </p:txBody>
      </p:sp>
    </p:spTree>
    <p:extLst>
      <p:ext uri="{BB962C8B-B14F-4D97-AF65-F5344CB8AC3E}">
        <p14:creationId xmlns:p14="http://schemas.microsoft.com/office/powerpoint/2010/main" val="889760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eksemplene på siden.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dirty="0" err="1">
                <a:latin typeface="Segoe UI" panose="020B0502040204020203" pitchFamily="34" charset="0"/>
              </a:rPr>
              <a:t>Bufdir</a:t>
            </a:r>
            <a:r>
              <a:rPr lang="nb-NO" sz="1800" dirty="0">
                <a:latin typeface="Segoe UI" panose="020B0502040204020203" pitchFamily="34" charset="0"/>
              </a:rPr>
              <a:t>. (2024, 19. juni). </a:t>
            </a:r>
            <a:r>
              <a:rPr lang="nb-NO" sz="1800" i="1" dirty="0">
                <a:latin typeface="Segoe UI" panose="020B0502040204020203" pitchFamily="34" charset="0"/>
              </a:rPr>
              <a:t>Barnefattigdom kommunemonitor. </a:t>
            </a:r>
            <a:r>
              <a:rPr lang="nb-NO" sz="1800" i="0" dirty="0">
                <a:latin typeface="Segoe UI" panose="020B0502040204020203" pitchFamily="34" charset="0"/>
              </a:rPr>
              <a:t>Barne-, ungdoms- og familiedirektoratet. Tilgjengelig fra: </a:t>
            </a:r>
            <a:r>
              <a:rPr lang="nb-NO" sz="1800" i="1" dirty="0">
                <a:latin typeface="Segoe UI" panose="020B0502040204020203" pitchFamily="34" charset="0"/>
              </a:rPr>
              <a:t>https://www.bufdir.no/statistikk-og-analyse/monitor/barnefattigdom/?</a:t>
            </a:r>
            <a:endParaRPr lang="en-US" b="0" i="0"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222222"/>
                </a:solidFill>
                <a:effectLst/>
                <a:latin typeface="Arial" panose="020B0604020202020204" pitchFamily="34" charset="0"/>
              </a:rPr>
              <a:t>Fjeld-Solberg, Ø., Nissen, A., Cauley, P., &amp; Andersen, A. J. (2020). </a:t>
            </a:r>
            <a:r>
              <a:rPr lang="en-US" b="0" i="1" u="none" baseline="0" dirty="0">
                <a:solidFill>
                  <a:srgbClr val="222222"/>
                </a:solidFill>
                <a:effectLst/>
                <a:latin typeface="Arial" panose="020B0604020202020204" pitchFamily="34" charset="0"/>
              </a:rPr>
              <a:t>Mental health and quality of life among refugees from Syria after forced migration to Norway </a:t>
            </a:r>
            <a:r>
              <a:rPr lang="en-US" b="0" i="0" u="none" baseline="0" dirty="0">
                <a:solidFill>
                  <a:srgbClr val="222222"/>
                </a:solidFill>
                <a:effectLst/>
                <a:latin typeface="Arial" panose="020B0604020202020204" pitchFamily="34" charset="0"/>
              </a:rPr>
              <a:t>(Rapport 1/2020)</a:t>
            </a:r>
            <a:r>
              <a:rPr lang="en-US" b="0" i="1" u="none" baseline="0" dirty="0">
                <a:solidFill>
                  <a:srgbClr val="222222"/>
                </a:solidFill>
                <a:effectLst/>
                <a:latin typeface="Arial" panose="020B0604020202020204" pitchFamily="34" charset="0"/>
              </a:rPr>
              <a:t>. </a:t>
            </a:r>
            <a:r>
              <a:rPr lang="en-US" b="0" i="0" u="none" baseline="0" dirty="0">
                <a:solidFill>
                  <a:srgbClr val="222222"/>
                </a:solidFill>
                <a:effectLst/>
                <a:latin typeface="Arial" panose="020B0604020202020204" pitchFamily="34" charset="0"/>
              </a:rPr>
              <a:t>Norwegian Centre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222222"/>
                </a:solidFill>
                <a:effectLst/>
                <a:latin typeface="Arial" panose="020B0604020202020204" pitchFamily="34" charset="0"/>
              </a:rPr>
              <a:t>for Violence and Traumatic Stress Studies. </a:t>
            </a:r>
            <a:r>
              <a:rPr lang="en-US" b="0" i="0" u="none" baseline="0" dirty="0" err="1">
                <a:solidFill>
                  <a:srgbClr val="222222"/>
                </a:solidFill>
                <a:effectLst/>
                <a:latin typeface="Arial" panose="020B0604020202020204" pitchFamily="34" charset="0"/>
              </a:rPr>
              <a:t>Tilgjengelig</a:t>
            </a:r>
            <a:r>
              <a:rPr lang="en-US" b="0" i="0" u="none" baseline="0" dirty="0">
                <a:solidFill>
                  <a:srgbClr val="222222"/>
                </a:solidFill>
                <a:effectLst/>
                <a:latin typeface="Arial" panose="020B0604020202020204" pitchFamily="34" charset="0"/>
              </a:rPr>
              <a:t> </a:t>
            </a:r>
            <a:r>
              <a:rPr lang="en-US" b="0" i="0" u="none" baseline="0" dirty="0" err="1">
                <a:solidFill>
                  <a:srgbClr val="222222"/>
                </a:solidFill>
                <a:effectLst/>
                <a:latin typeface="Arial" panose="020B0604020202020204" pitchFamily="34" charset="0"/>
              </a:rPr>
              <a:t>fra</a:t>
            </a:r>
            <a:r>
              <a:rPr lang="en-US" b="0" i="0" u="none" baseline="0" dirty="0">
                <a:solidFill>
                  <a:srgbClr val="222222"/>
                </a:solidFill>
                <a:effectLst/>
                <a:latin typeface="Arial" panose="020B0604020202020204" pitchFamily="34" charset="0"/>
              </a:rPr>
              <a:t>: https://www.nkvts.no/content/uploads/2020/10/NKVTS_Rapport_1-20_REFUGE.pdf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222222"/>
                </a:solidFill>
                <a:effectLst/>
                <a:latin typeface="Arial" panose="020B0604020202020204" pitchFamily="34" charset="0"/>
              </a:rPr>
              <a:t>Helseetaten. (2023). </a:t>
            </a:r>
            <a:r>
              <a:rPr lang="nb-NO" b="0" i="1" u="none" baseline="0" dirty="0">
                <a:solidFill>
                  <a:srgbClr val="222222"/>
                </a:solidFill>
                <a:effectLst/>
                <a:latin typeface="Arial" panose="020B0604020202020204" pitchFamily="34" charset="0"/>
              </a:rPr>
              <a:t>Oslohelsa 2023. Oversikt over helsetilstand og påvirkningsfaktorer i Oslo</a:t>
            </a:r>
            <a:r>
              <a:rPr lang="nb-NO" b="0" i="0" u="none" baseline="0" dirty="0">
                <a:solidFill>
                  <a:srgbClr val="222222"/>
                </a:solidFill>
                <a:effectLst/>
                <a:latin typeface="Arial" panose="020B0604020202020204" pitchFamily="34" charset="0"/>
              </a:rPr>
              <a:t>. Tilgjengelig fra: https://www.oslo.kommune.no/getfile.php/13497582-</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222222"/>
                </a:solidFill>
                <a:effectLst/>
                <a:latin typeface="Arial" panose="020B0604020202020204" pitchFamily="34" charset="0"/>
              </a:rPr>
              <a:t>1701851343/Tjenester%20og%20tilbud/Politikk%20og%20administrasjon/Statistikk/Oslohelsa%202023.pdf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McCready, K. (2017). </a:t>
            </a:r>
            <a:r>
              <a:rPr lang="en-US" i="1" dirty="0"/>
              <a:t>Invisible during my own crisis: Responses of LGBT people of color to the Orlando shooting</a:t>
            </a:r>
            <a:r>
              <a:rPr lang="en-US" dirty="0"/>
              <a:t>. Retrieved from https://www.academia.edu/56283158</a:t>
            </a:r>
            <a:endParaRPr lang="nb-NO" b="0" i="1"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i="0" u="none" baseline="0" dirty="0">
                <a:solidFill>
                  <a:srgbClr val="222222"/>
                </a:solidFill>
                <a:effectLst/>
                <a:latin typeface="Arial" panose="020B0604020202020204" pitchFamily="34" charset="0"/>
              </a:rPr>
              <a:t>Weissner, L. (2020, 15. </a:t>
            </a:r>
            <a:r>
              <a:rPr lang="de-DE" b="0" i="0" u="none" baseline="0" dirty="0" err="1">
                <a:solidFill>
                  <a:srgbClr val="222222"/>
                </a:solidFill>
                <a:effectLst/>
                <a:latin typeface="Arial" panose="020B0604020202020204" pitchFamily="34" charset="0"/>
              </a:rPr>
              <a:t>juli</a:t>
            </a:r>
            <a:r>
              <a:rPr lang="de-DE" b="0" i="0" u="none" baseline="0" dirty="0">
                <a:solidFill>
                  <a:srgbClr val="222222"/>
                </a:solidFill>
                <a:effectLst/>
                <a:latin typeface="Arial" panose="020B0604020202020204" pitchFamily="34" charset="0"/>
              </a:rPr>
              <a:t>). </a:t>
            </a:r>
            <a:r>
              <a:rPr lang="en-US" b="0" i="1" u="none" baseline="0" dirty="0">
                <a:solidFill>
                  <a:srgbClr val="222222"/>
                </a:solidFill>
                <a:effectLst/>
                <a:latin typeface="Arial" panose="020B0604020202020204" pitchFamily="34" charset="0"/>
              </a:rPr>
              <a:t>Individual and community trauma: Individual experiences in collective environments. </a:t>
            </a:r>
            <a:r>
              <a:rPr lang="nb-NO" dirty="0"/>
              <a:t>Illinois </a:t>
            </a:r>
            <a:r>
              <a:rPr lang="nb-NO" dirty="0" err="1"/>
              <a:t>Criminal</a:t>
            </a:r>
            <a:r>
              <a:rPr lang="nb-NO" dirty="0"/>
              <a:t> </a:t>
            </a:r>
            <a:r>
              <a:rPr lang="nb-NO" dirty="0" err="1"/>
              <a:t>Justice</a:t>
            </a:r>
            <a:r>
              <a:rPr lang="nb-NO" dirty="0"/>
              <a:t> Information </a:t>
            </a:r>
            <a:r>
              <a:rPr lang="nb-NO" dirty="0" err="1"/>
              <a:t>Authority</a:t>
            </a:r>
            <a:r>
              <a:rPr lang="nb-NO"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https://icjia.illinois.gov/researchhub/articles/individual-and-community-trauma-individual-experiences-in-collective-environments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nb-NO"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38</a:t>
            </a:fld>
            <a:endParaRPr lang="nb-NO"/>
          </a:p>
        </p:txBody>
      </p:sp>
    </p:spTree>
    <p:extLst>
      <p:ext uri="{BB962C8B-B14F-4D97-AF65-F5344CB8AC3E}">
        <p14:creationId xmlns:p14="http://schemas.microsoft.com/office/powerpoint/2010/main" val="2792221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lgn="l" defTabSz="914400" rtl="0" eaLnBrk="1" latinLnBrk="0" hangingPunct="1">
              <a:buFont typeface="Arial" panose="020B0604020202020204" pitchFamily="34" charset="0"/>
              <a:buNone/>
            </a:pPr>
            <a:r>
              <a:rPr lang="en-US" sz="1200" b="1" i="0" kern="1200" dirty="0">
                <a:solidFill>
                  <a:schemeClr val="tx1"/>
                </a:solidFill>
                <a:latin typeface="Oslo Sans Office" panose="02000000000000000000" pitchFamily="2" charset="77"/>
                <a:ea typeface="+mn-ea"/>
                <a:cs typeface="+mn-cs"/>
              </a:rPr>
              <a:t>Manus:</a:t>
            </a:r>
            <a:endParaRPr lang="nb-NO" sz="1200" b="0" i="0" kern="1200" dirty="0">
              <a:solidFill>
                <a:schemeClr val="tx1"/>
              </a:solidFill>
              <a:latin typeface="Oslo Sans Office" panose="02000000000000000000" pitchFamily="2" charset="77"/>
              <a:ea typeface="+mn-ea"/>
              <a:cs typeface="+mn-cs"/>
            </a:endParaRPr>
          </a:p>
          <a:p>
            <a:pPr marL="171450" lvl="1"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Innenfor ‘samfunnstraume’, snakker vi om ulike typer traumer:</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Kulturelt traume: Oppstår når en gruppe som deler en felles kultur eller identitet opplever en hendelse eller belastninger som forårsaker varige skader på deres selvforståelse og felles bevissthet som gruppe. </a:t>
            </a:r>
          </a:p>
          <a:p>
            <a:pPr marL="1085850" lvl="3"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Eksempler er behandlingen av urfolk globalt, og fornorskningen av samene i Norge, eller islamofobi.</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Rasistisk traume: Forårsakes av rasisme og diskriminering basert på etnisitet – som oppleves som hat, konflikt, skade eller trusler om vold rettet mot en person på bakgrunn av hvem de er. </a:t>
            </a:r>
          </a:p>
          <a:p>
            <a:pPr marL="1085850" lvl="3"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Eksempler er rasistisk motivert vold, apartheid og etnisk rensing.</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Historisk traume/ generasjonstraume: Påvirker en hel kultur, på tvers av generasjoner og utover de som opplevde hendelsene direkte.</a:t>
            </a:r>
          </a:p>
          <a:p>
            <a:pPr marL="457200" lvl="2" indent="0" algn="l" defTabSz="914400" rtl="0" eaLnBrk="1" latinLnBrk="0" hangingPunct="1">
              <a:buFont typeface="Arial" panose="020B0604020202020204" pitchFamily="34" charset="0"/>
              <a:buNone/>
            </a:pPr>
            <a:endParaRPr lang="nb-NO" sz="1200" b="0" i="0" kern="1200" dirty="0">
              <a:solidFill>
                <a:schemeClr val="tx1"/>
              </a:solidFill>
              <a:latin typeface="Oslo Sans Office" panose="02000000000000000000" pitchFamily="2" charset="77"/>
              <a:ea typeface="+mn-ea"/>
              <a:cs typeface="+mn-cs"/>
            </a:endParaRPr>
          </a:p>
          <a:p>
            <a:pPr marL="171450" lvl="1"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Det kan også være hensiktsmessig å legge til begrepet ‘systemisk traume’.</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Dette innebærer at måten vi har organisert samfunnet på bidrar til å skader, motarbeide eller forulempe personer basert på at de defineres inn i en bestemt gruppe.</a:t>
            </a:r>
          </a:p>
          <a:p>
            <a:pPr marL="628650" lvl="2"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Systemiske traumer kan være en tilleggsdimensjon til kulturelt, rasistisk eller historisk traume, og slik forsterke undertrykkelsen gjennom strukturer i samfunnet, og gjøre det enda vanskeligere å fjerne.</a:t>
            </a:r>
          </a:p>
          <a:p>
            <a:pPr marL="1085850" lvl="3" indent="-171450" algn="l" defTabSz="914400" rtl="0" eaLnBrk="1" latinLnBrk="0" hangingPunct="1">
              <a:buFont typeface="Arial" panose="020B0604020202020204" pitchFamily="34" charset="0"/>
              <a:buChar char="•"/>
            </a:pPr>
            <a:r>
              <a:rPr lang="nb-NO" sz="1200" b="0" i="0" kern="1200" dirty="0">
                <a:solidFill>
                  <a:schemeClr val="tx1"/>
                </a:solidFill>
                <a:latin typeface="Oslo Sans Office" panose="02000000000000000000" pitchFamily="2" charset="77"/>
                <a:ea typeface="+mn-ea"/>
                <a:cs typeface="+mn-cs"/>
              </a:rPr>
              <a:t>Eksempler på grupper som kan oppleve dette er minoriteter, personer med funksjonshindringer, eller mennesker som opplever langvarige levekårsutfordringer.</a:t>
            </a:r>
          </a:p>
          <a:p>
            <a:pPr marL="1085850" lvl="3" indent="-171450" algn="l" defTabSz="914400" rtl="0" eaLnBrk="1" latinLnBrk="0" hangingPunct="1">
              <a:buFont typeface="Arial" panose="020B0604020202020204" pitchFamily="34" charset="0"/>
              <a:buChar char="•"/>
            </a:pPr>
            <a:endParaRPr lang="nb-NO" sz="1200" b="0" i="0" kern="1200" dirty="0">
              <a:solidFill>
                <a:schemeClr val="tx1"/>
              </a:solidFill>
              <a:latin typeface="Oslo Sans Office" panose="02000000000000000000" pitchFamily="2" charset="77"/>
              <a:ea typeface="+mn-ea"/>
              <a:cs typeface="+mn-cs"/>
            </a:endParaRPr>
          </a:p>
          <a:p>
            <a:pPr marL="0" lvl="1" indent="0" algn="l" defTabSz="914400" rtl="0" eaLnBrk="1" latinLnBrk="0" hangingPunct="1">
              <a:buFont typeface="Arial" panose="020B0604020202020204" pitchFamily="34" charset="0"/>
              <a:buNone/>
            </a:pPr>
            <a:r>
              <a:rPr lang="nb-NO" sz="1200" b="1" i="0" kern="1200" dirty="0">
                <a:solidFill>
                  <a:schemeClr val="tx1"/>
                </a:solidFill>
                <a:latin typeface="Oslo Sans Office" panose="02000000000000000000" pitchFamily="2" charset="77"/>
                <a:ea typeface="+mn-ea"/>
                <a:cs typeface="+mn-cs"/>
              </a:rPr>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Substance Abuse and Mental Health Services Administration (SAMHSA). (2023). </a:t>
            </a:r>
            <a:r>
              <a:rPr lang="en-US" b="0" i="1" u="none" baseline="0" dirty="0"/>
              <a:t>Practical guide for implementing a 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baseline="0" dirty="0"/>
              <a:t>informed approach. Publication No. PEP23-06-05-005</a:t>
            </a:r>
            <a:r>
              <a:rPr lang="en-US" b="0" i="0" u="none" baseline="0" dirty="0"/>
              <a:t>. </a:t>
            </a:r>
            <a:r>
              <a:rPr lang="en-US" sz="1800" dirty="0">
                <a:effectLst/>
                <a:latin typeface="MS Shell Dlg 2" panose="020B0604030504040204" pitchFamily="34" charset="0"/>
              </a:rPr>
              <a:t>National Mental Health and Substance Use Policy Laboratory. </a:t>
            </a:r>
            <a:r>
              <a:rPr lang="en-US" b="0" i="0" u="none" baseline="0" dirty="0"/>
              <a:t>Substance Abuse and Mental Health Services Administration. </a:t>
            </a:r>
            <a:r>
              <a:rPr lang="en-US" b="0" i="0" u="none" baseline="0" dirty="0" err="1"/>
              <a:t>Tilgjengelig</a:t>
            </a:r>
            <a:r>
              <a:rPr lang="en-US" b="0" i="0" u="none" baseline="0" dirty="0"/>
              <a:t> </a:t>
            </a:r>
            <a:r>
              <a:rPr lang="en-US" b="0" i="0" u="none" baseline="0" dirty="0" err="1"/>
              <a:t>fra</a:t>
            </a:r>
            <a:r>
              <a:rPr lang="en-US" b="0" i="0" u="none" baseline="0" dirty="0"/>
              <a:t>: https://store.samhsa.gov/sites/default/files/pep23-06-05-005.pdf</a:t>
            </a:r>
          </a:p>
          <a:p>
            <a:pPr marL="0" lvl="1" indent="0" algn="l" defTabSz="914400" rtl="0" eaLnBrk="1" latinLnBrk="0" hangingPunct="1">
              <a:buFont typeface="Arial" panose="020B0604020202020204" pitchFamily="34" charset="0"/>
              <a:buNone/>
            </a:pPr>
            <a:endParaRPr lang="nb-NO" sz="1200" b="0" i="0" kern="1200" dirty="0">
              <a:solidFill>
                <a:schemeClr val="tx1"/>
              </a:solidFill>
              <a:latin typeface="Oslo Sans Office" panose="02000000000000000000" pitchFamily="2" charset="77"/>
              <a:ea typeface="+mn-ea"/>
              <a:cs typeface="+mn-cs"/>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Foundations of trauma informed care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a:t>
            </a:r>
          </a:p>
          <a:p>
            <a:pPr marL="4572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content/uploads/2017/07/Foundations-of-Trauma-Informed-Care.pdf</a:t>
            </a:r>
            <a:endParaRPr lang="nb-NO" sz="1200" b="0" i="0" kern="1200" dirty="0">
              <a:solidFill>
                <a:schemeClr val="tx1"/>
              </a:solidFill>
              <a:latin typeface="Oslo Sans Office" panose="02000000000000000000" pitchFamily="2" charset="77"/>
              <a:ea typeface="+mn-ea"/>
              <a:cs typeface="+mn-cs"/>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39</a:t>
            </a:fld>
            <a:endParaRPr lang="nb-NO"/>
          </a:p>
        </p:txBody>
      </p:sp>
    </p:spTree>
    <p:extLst>
      <p:ext uri="{BB962C8B-B14F-4D97-AF65-F5344CB8AC3E}">
        <p14:creationId xmlns:p14="http://schemas.microsoft.com/office/powerpoint/2010/main" val="197924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944636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Historisk traume er betegnelsen på de langvarige og dype psykologiske sårene som rammer individer og grupper som har gjennomgått kollektiv undertrykkelse, diskriminering og vold over lengre tid. </a:t>
            </a:r>
          </a:p>
          <a:p>
            <a:pPr marL="171450" indent="-171450">
              <a:buFont typeface="Arial" panose="020B0604020202020204" pitchFamily="34" charset="0"/>
              <a:buChar char="•"/>
            </a:pPr>
            <a:r>
              <a:rPr lang="nb-NO" dirty="0"/>
              <a:t>I motsetning til enkeltstående traumatiske hendelser, representerer historiske traumer en systematisk og vedvarende påføring av urett, smerte og lidelse, ofte gjennom generasjoner. </a:t>
            </a:r>
          </a:p>
          <a:p>
            <a:pPr marL="171450" indent="-171450">
              <a:buFont typeface="Arial" panose="020B0604020202020204" pitchFamily="34" charset="0"/>
              <a:buChar char="•"/>
            </a:pPr>
            <a:r>
              <a:rPr lang="nb-NO" dirty="0"/>
              <a:t>Kjernen i historiske traumer:</a:t>
            </a:r>
          </a:p>
          <a:p>
            <a:pPr marL="628650" lvl="1" indent="-171450">
              <a:buFont typeface="Arial" panose="020B0604020202020204" pitchFamily="34" charset="0"/>
              <a:buChar char="•"/>
            </a:pPr>
            <a:r>
              <a:rPr lang="nb-NO" dirty="0"/>
              <a:t>Tap av liv, kultur, identitet og verdighet skaper en dyp sorg som ofte ikke får rom til å bli bearbeidet.</a:t>
            </a:r>
          </a:p>
          <a:p>
            <a:pPr marL="628650" lvl="1" indent="-171450">
              <a:buFont typeface="Arial" panose="020B0604020202020204" pitchFamily="34" charset="0"/>
              <a:buChar char="•"/>
            </a:pPr>
            <a:r>
              <a:rPr lang="nb-NO" dirty="0"/>
              <a:t>Systematisk undertrykkelse kan føre til internalisert skam hos individer og grupper, der de internaliserer negative budskap om sin egen verdiløshet.</a:t>
            </a:r>
          </a:p>
          <a:p>
            <a:pPr marL="628650" lvl="1" indent="-171450">
              <a:buFont typeface="Arial" panose="020B0604020202020204" pitchFamily="34" charset="0"/>
              <a:buChar char="•"/>
            </a:pPr>
            <a:r>
              <a:rPr lang="nb-NO" dirty="0"/>
              <a:t>Traumer kan overføres mellom generasjoner, da barn av traumatiserte foreldre kan arve traumets effekter i form av angst, depresjon, og andre psykiske utfordringer.</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Gjengi 2-3 eksempler på historiske traumer: </a:t>
            </a:r>
          </a:p>
          <a:p>
            <a:pPr marL="628650" lvl="1" indent="-171450">
              <a:buFont typeface="Arial" panose="020B0604020202020204" pitchFamily="34" charset="0"/>
              <a:buChar char="•"/>
            </a:pPr>
            <a:r>
              <a:rPr lang="nb-NO" dirty="0"/>
              <a:t>Slaveri, kolonisering</a:t>
            </a:r>
          </a:p>
          <a:p>
            <a:pPr marL="628650" lvl="1" indent="-171450">
              <a:buFont typeface="Arial" panose="020B0604020202020204" pitchFamily="34" charset="0"/>
              <a:buChar char="•"/>
            </a:pPr>
            <a:r>
              <a:rPr lang="nb-NO" dirty="0"/>
              <a:t>Kriger, folkemord, etniske rensninger</a:t>
            </a:r>
          </a:p>
          <a:p>
            <a:pPr marL="628650" lvl="1" indent="-171450">
              <a:buFont typeface="Arial" panose="020B0604020202020204" pitchFamily="34" charset="0"/>
              <a:buChar char="•"/>
            </a:pPr>
            <a:r>
              <a:rPr lang="nb-NO" dirty="0"/>
              <a:t>Systematisk diskriminering basert på rase, kjønn, religion, seksuell orientering</a:t>
            </a:r>
          </a:p>
          <a:p>
            <a:pPr marL="628650" lvl="1" indent="-171450">
              <a:buFont typeface="Arial" panose="020B0604020202020204" pitchFamily="34" charset="0"/>
              <a:buChar char="•"/>
            </a:pPr>
            <a:r>
              <a:rPr lang="nb-NO" b="0" i="0" dirty="0">
                <a:solidFill>
                  <a:srgbClr val="1F1F1F"/>
                </a:solidFill>
                <a:effectLst/>
                <a:latin typeface="Google Sans"/>
              </a:rPr>
              <a:t>Traumet fra fornorskningspolitikken i Norge som representerer et mørkt kapittel i samisk historie. Fra slutten av 1800-tallet til midten av 1900-tallet gjennomførte den norske staten en systematisk assimileringspolitikk rettet mot samer. Målet var å "fornorskning" samene, tvinge dem til å gi opp sitt språk, kultur og levevis og bli "norske".</a:t>
            </a:r>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Bergman, S., Kiil, M., Bjørnholt, M., &amp; Ruud, N. S. </a:t>
            </a:r>
            <a:r>
              <a:rPr lang="nb-NO" b="0" i="1" u="none" baseline="0" dirty="0">
                <a:solidFill>
                  <a:srgbClr val="333333"/>
                </a:solidFill>
                <a:effectLst/>
                <a:highlight>
                  <a:srgbClr val="FFFFFF"/>
                </a:highlight>
                <a:latin typeface="Open Sans" panose="020B0606030504020204" pitchFamily="34" charset="0"/>
              </a:rPr>
              <a:t>Når tausheten brytes: Om vold i nære relasjoner og seksuelle overgrep i samiske samfunn </a:t>
            </a:r>
            <a:r>
              <a:rPr lang="nb-NO" b="0" i="0" u="none" baseline="0" dirty="0">
                <a:solidFill>
                  <a:srgbClr val="333333"/>
                </a:solidFill>
                <a:effectLst/>
                <a:highlight>
                  <a:srgbClr val="FFFFFF"/>
                </a:highlight>
                <a:latin typeface="Open Sans" panose="020B0606030504020204" pitchFamily="34" charset="0"/>
              </a:rPr>
              <a:t>(Rapport 1/2025). Nasjonalt kunnskapssenter om vold og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traumatisk stress (NKVTS). Tilgjengelig fra: https://www.nkvts.no/content/uploads/2025/01/NKVTS_Rapport_1-25_Nar-tausheten-brytes-Om-vold-i-naere-relasjoner-og-seksuelle-overgrep-i-samiske-samfunn.pdf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Bjørnholt, M., Bergman, S., &amp; Grøvdal, Y. (2021). </a:t>
            </a:r>
            <a:r>
              <a:rPr lang="nb-NO" b="0" i="1" u="none" baseline="0" dirty="0">
                <a:solidFill>
                  <a:srgbClr val="333333"/>
                </a:solidFill>
                <a:effectLst/>
                <a:highlight>
                  <a:srgbClr val="FFFFFF"/>
                </a:highlight>
                <a:latin typeface="Open Sans" panose="020B0606030504020204" pitchFamily="34" charset="0"/>
              </a:rPr>
              <a:t>Vold og seksuelle overgrep blant urfolk – utvalgte internasjonale perspektiver </a:t>
            </a:r>
            <a:r>
              <a:rPr lang="nb-NO" b="0" i="0" u="none" baseline="0" dirty="0">
                <a:solidFill>
                  <a:srgbClr val="333333"/>
                </a:solidFill>
                <a:effectLst/>
                <a:highlight>
                  <a:srgbClr val="FFFFFF"/>
                </a:highlight>
                <a:latin typeface="Open Sans" panose="020B0606030504020204" pitchFamily="34" charset="0"/>
              </a:rPr>
              <a:t>(Rapport 2/2021). Nasjonalt kunnskapssenter om vold og traumatisk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solidFill>
                  <a:srgbClr val="333333"/>
                </a:solidFill>
                <a:effectLst/>
                <a:highlight>
                  <a:srgbClr val="FFFFFF"/>
                </a:highlight>
                <a:latin typeface="Open Sans" panose="020B0606030504020204" pitchFamily="34" charset="0"/>
              </a:rPr>
              <a:t>stress (NKVTS). Tilgjengelig fra: https://www.nkvts.no//content/uploads/2021/12/NKVTS_Rapport_2_2021_Urfolk.pdf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333333"/>
                </a:solidFill>
                <a:effectLst/>
                <a:highlight>
                  <a:srgbClr val="FFFFFF"/>
                </a:highlight>
                <a:latin typeface="Open Sans" panose="020B0606030504020204" pitchFamily="34" charset="0"/>
              </a:rPr>
              <a:t>Meld. St. 12 (2023–2024). (2024). </a:t>
            </a:r>
            <a:r>
              <a:rPr lang="en-US" b="0" i="1" u="none" baseline="0" dirty="0" err="1">
                <a:solidFill>
                  <a:srgbClr val="333333"/>
                </a:solidFill>
                <a:effectLst/>
                <a:highlight>
                  <a:srgbClr val="FFFFFF"/>
                </a:highlight>
                <a:latin typeface="Open Sans" panose="020B0606030504020204" pitchFamily="34" charset="0"/>
              </a:rPr>
              <a:t>Samisk</a:t>
            </a:r>
            <a:r>
              <a:rPr lang="en-US" b="0" i="1" u="none" baseline="0" dirty="0">
                <a:solidFill>
                  <a:srgbClr val="333333"/>
                </a:solidFill>
                <a:effectLst/>
                <a:highlight>
                  <a:srgbClr val="FFFFFF"/>
                </a:highlight>
                <a:latin typeface="Open Sans" panose="020B0606030504020204" pitchFamily="34" charset="0"/>
              </a:rPr>
              <a:t> </a:t>
            </a:r>
            <a:r>
              <a:rPr lang="en-US" b="0" i="1" u="none" baseline="0" dirty="0" err="1">
                <a:solidFill>
                  <a:srgbClr val="333333"/>
                </a:solidFill>
                <a:effectLst/>
                <a:highlight>
                  <a:srgbClr val="FFFFFF"/>
                </a:highlight>
                <a:latin typeface="Open Sans" panose="020B0606030504020204" pitchFamily="34" charset="0"/>
              </a:rPr>
              <a:t>språk</a:t>
            </a:r>
            <a:r>
              <a:rPr lang="en-US" b="0" i="1" u="none" baseline="0" dirty="0">
                <a:solidFill>
                  <a:srgbClr val="333333"/>
                </a:solidFill>
                <a:effectLst/>
                <a:highlight>
                  <a:srgbClr val="FFFFFF"/>
                </a:highlight>
                <a:latin typeface="Open Sans" panose="020B0606030504020204" pitchFamily="34" charset="0"/>
              </a:rPr>
              <a:t>, kultur og </a:t>
            </a:r>
            <a:r>
              <a:rPr lang="en-US" b="0" i="1" u="none" baseline="0" dirty="0" err="1">
                <a:solidFill>
                  <a:srgbClr val="333333"/>
                </a:solidFill>
                <a:effectLst/>
                <a:highlight>
                  <a:srgbClr val="FFFFFF"/>
                </a:highlight>
                <a:latin typeface="Open Sans" panose="020B0606030504020204" pitchFamily="34" charset="0"/>
              </a:rPr>
              <a:t>samfunnsliv</a:t>
            </a:r>
            <a:r>
              <a:rPr lang="en-US" b="0" i="1" u="none" baseline="0" dirty="0">
                <a:solidFill>
                  <a:srgbClr val="333333"/>
                </a:solidFill>
                <a:effectLst/>
                <a:highlight>
                  <a:srgbClr val="FFFFFF"/>
                </a:highlight>
                <a:latin typeface="Open Sans" panose="020B0606030504020204" pitchFamily="34" charset="0"/>
              </a:rPr>
              <a:t> — </a:t>
            </a:r>
            <a:r>
              <a:rPr lang="en-US" b="0" i="1" u="none" baseline="0" dirty="0" err="1">
                <a:solidFill>
                  <a:srgbClr val="333333"/>
                </a:solidFill>
                <a:effectLst/>
                <a:highlight>
                  <a:srgbClr val="FFFFFF"/>
                </a:highlight>
                <a:latin typeface="Open Sans" panose="020B0606030504020204" pitchFamily="34" charset="0"/>
              </a:rPr>
              <a:t>Folkehelse</a:t>
            </a:r>
            <a:r>
              <a:rPr lang="en-US" b="0" i="1" u="none" baseline="0" dirty="0">
                <a:solidFill>
                  <a:srgbClr val="333333"/>
                </a:solidFill>
                <a:effectLst/>
                <a:highlight>
                  <a:srgbClr val="FFFFFF"/>
                </a:highlight>
                <a:latin typeface="Open Sans" panose="020B0606030504020204" pitchFamily="34" charset="0"/>
              </a:rPr>
              <a:t> og </a:t>
            </a:r>
            <a:r>
              <a:rPr lang="en-US" b="0" i="1" u="none" baseline="0" dirty="0" err="1">
                <a:solidFill>
                  <a:srgbClr val="333333"/>
                </a:solidFill>
                <a:effectLst/>
                <a:highlight>
                  <a:srgbClr val="FFFFFF"/>
                </a:highlight>
                <a:latin typeface="Open Sans" panose="020B0606030504020204" pitchFamily="34" charset="0"/>
              </a:rPr>
              <a:t>levekår</a:t>
            </a:r>
            <a:r>
              <a:rPr lang="en-US" b="0" i="1" u="none" baseline="0" dirty="0">
                <a:solidFill>
                  <a:srgbClr val="333333"/>
                </a:solidFill>
                <a:effectLst/>
                <a:highlight>
                  <a:srgbClr val="FFFFFF"/>
                </a:highlight>
                <a:latin typeface="Open Sans" panose="020B0606030504020204" pitchFamily="34" charset="0"/>
              </a:rPr>
              <a:t> i den </a:t>
            </a:r>
            <a:r>
              <a:rPr lang="en-US" b="0" i="1" u="none" baseline="0" dirty="0" err="1">
                <a:solidFill>
                  <a:srgbClr val="333333"/>
                </a:solidFill>
                <a:effectLst/>
                <a:highlight>
                  <a:srgbClr val="FFFFFF"/>
                </a:highlight>
                <a:latin typeface="Open Sans" panose="020B0606030504020204" pitchFamily="34" charset="0"/>
              </a:rPr>
              <a:t>samiske</a:t>
            </a:r>
            <a:r>
              <a:rPr lang="en-US" b="0" i="1" u="none" baseline="0" dirty="0">
                <a:solidFill>
                  <a:srgbClr val="333333"/>
                </a:solidFill>
                <a:effectLst/>
                <a:highlight>
                  <a:srgbClr val="FFFFFF"/>
                </a:highlight>
                <a:latin typeface="Open Sans" panose="020B0606030504020204" pitchFamily="34" charset="0"/>
              </a:rPr>
              <a:t> </a:t>
            </a:r>
            <a:r>
              <a:rPr lang="en-US" b="0" i="1" u="none" baseline="0" dirty="0" err="1">
                <a:solidFill>
                  <a:srgbClr val="333333"/>
                </a:solidFill>
                <a:effectLst/>
                <a:highlight>
                  <a:srgbClr val="FFFFFF"/>
                </a:highlight>
                <a:latin typeface="Open Sans" panose="020B0606030504020204" pitchFamily="34" charset="0"/>
              </a:rPr>
              <a:t>befolkningen</a:t>
            </a:r>
            <a:r>
              <a:rPr lang="en-US" b="0" i="0" u="none" baseline="0" dirty="0">
                <a:solidFill>
                  <a:srgbClr val="333333"/>
                </a:solidFill>
                <a:effectLst/>
                <a:highlight>
                  <a:srgbClr val="FFFFFF"/>
                </a:highlight>
                <a:latin typeface="Open Sans" panose="020B0606030504020204" pitchFamily="34" charset="0"/>
              </a:rPr>
              <a:t>. Oslo: Helse- og </a:t>
            </a:r>
            <a:r>
              <a:rPr lang="en-US" b="0" i="0" u="none" baseline="0" dirty="0" err="1">
                <a:solidFill>
                  <a:srgbClr val="333333"/>
                </a:solidFill>
                <a:effectLst/>
                <a:highlight>
                  <a:srgbClr val="FFFFFF"/>
                </a:highlight>
                <a:latin typeface="Open Sans" panose="020B0606030504020204" pitchFamily="34" charset="0"/>
              </a:rPr>
              <a:t>omsorgsdepartementet</a:t>
            </a:r>
            <a:r>
              <a:rPr lang="en-US" b="0" i="0" u="none" baseline="0" dirty="0">
                <a:solidFill>
                  <a:srgbClr val="333333"/>
                </a:solidFill>
                <a:effectLst/>
                <a:highlight>
                  <a:srgbClr val="FFFFFF"/>
                </a:highlight>
                <a:latin typeface="Open Sans" panose="020B0606030504020204" pitchFamily="34" charset="0"/>
              </a:rPr>
              <a:t>. </a:t>
            </a:r>
            <a:r>
              <a:rPr lang="en-US" b="0" i="0" u="none" baseline="0" dirty="0" err="1">
                <a:solidFill>
                  <a:srgbClr val="333333"/>
                </a:solidFill>
                <a:effectLst/>
                <a:highlight>
                  <a:srgbClr val="FFFFFF"/>
                </a:highlight>
                <a:latin typeface="Open Sans" panose="020B0606030504020204" pitchFamily="34" charset="0"/>
              </a:rPr>
              <a:t>Tilgjengelig</a:t>
            </a:r>
            <a:r>
              <a:rPr lang="en-US" b="0" i="0" u="none" baseline="0" dirty="0">
                <a:solidFill>
                  <a:srgbClr val="333333"/>
                </a:solidFill>
                <a:effectLst/>
                <a:highlight>
                  <a:srgbClr val="FFFFFF"/>
                </a:highlight>
                <a:latin typeface="Open Sans" panose="020B0606030504020204" pitchFamily="34" charset="0"/>
              </a:rPr>
              <a:t> </a:t>
            </a:r>
            <a:r>
              <a:rPr lang="en-US" b="0" i="0" u="none" baseline="0" dirty="0" err="1">
                <a:solidFill>
                  <a:srgbClr val="333333"/>
                </a:solidFill>
                <a:effectLst/>
                <a:highlight>
                  <a:srgbClr val="FFFFFF"/>
                </a:highlight>
                <a:latin typeface="Open Sans" panose="020B0606030504020204" pitchFamily="34" charset="0"/>
              </a:rPr>
              <a:t>fra</a:t>
            </a:r>
            <a:r>
              <a:rPr lang="en-US" b="0" i="0" u="none" baseline="0" dirty="0">
                <a:solidFill>
                  <a:srgbClr val="333333"/>
                </a:solidFill>
                <a:effectLst/>
                <a:highlight>
                  <a:srgbClr val="FFFFFF"/>
                </a:highlight>
                <a:latin typeface="Open Sans" panose="020B0606030504020204" pitchFamily="34" charset="0"/>
              </a:rPr>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solidFill>
                  <a:srgbClr val="333333"/>
                </a:solidFill>
                <a:effectLst/>
                <a:highlight>
                  <a:srgbClr val="FFFFFF"/>
                </a:highlight>
                <a:latin typeface="Open Sans" panose="020B0606030504020204" pitchFamily="34" charset="0"/>
              </a:rPr>
              <a:t>https://www.regjeringen.no/no/dokumenter/meld.-st.-12-20232024/id3029679/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solidFill>
                <a:srgbClr val="333333"/>
              </a:solidFill>
              <a:effectLst/>
              <a:highlight>
                <a:srgbClr val="FFFFFF"/>
              </a:highligh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333333"/>
                </a:solidFill>
                <a:effectLst/>
                <a:highlight>
                  <a:srgbClr val="FFFFFF"/>
                </a:highlight>
                <a:latin typeface="Open Sans" panose="020B0606030504020204" pitchFamily="34" charset="0"/>
              </a:rPr>
              <a:t>Sannhet og forsoning – grunnlag for et oppgjør med fornorskingspolitikk og urett mot samer, kvener/norskfinner og skogfinner. Rapport til stortinget fra sannhets- og forsoningskommisjonen,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dirty="0">
                <a:solidFill>
                  <a:srgbClr val="333333"/>
                </a:solidFill>
                <a:effectLst/>
                <a:highlight>
                  <a:srgbClr val="FFFFFF"/>
                </a:highlight>
                <a:latin typeface="Open Sans" panose="020B0606030504020204" pitchFamily="34" charset="0"/>
              </a:rPr>
              <a:t>avgitt til Stortingets presidentskap 01.06.2023. Tilgjengelig fra: https://www.stortinget.no/globalassets/pdf/sannhets--og-forsoningskommisjonen/rapport-til-stortinget-fra-sannhets--og-forsoningskommisjonen.pdf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dirty="0">
              <a:solidFill>
                <a:srgbClr val="333333"/>
              </a:solidFill>
              <a:effectLst/>
              <a:highlight>
                <a:srgbClr val="FFFFFF"/>
              </a:highligh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7DA70C78-173F-D64A-A73A-E7995BB9F680}" type="slidenum">
              <a:rPr lang="nb-NO" smtClean="0"/>
              <a:pPr/>
              <a:t>40</a:t>
            </a:fld>
            <a:endParaRPr lang="nb-NO"/>
          </a:p>
        </p:txBody>
      </p:sp>
    </p:spTree>
    <p:extLst>
      <p:ext uri="{BB962C8B-B14F-4D97-AF65-F5344CB8AC3E}">
        <p14:creationId xmlns:p14="http://schemas.microsoft.com/office/powerpoint/2010/main" val="976224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endParaRPr lang="nb-NO" dirty="0"/>
          </a:p>
          <a:p>
            <a:pPr marL="171450" indent="-171450">
              <a:buFont typeface="Arial" panose="020B0604020202020204" pitchFamily="34" charset="0"/>
              <a:buChar char="•"/>
            </a:pPr>
            <a:r>
              <a:rPr lang="nb-NO" b="0" dirty="0"/>
              <a:t>Systemiske traumer oppstår når samfunnet behandler noen grupper urettferdig eller diskriminerende.</a:t>
            </a:r>
          </a:p>
          <a:p>
            <a:pPr marL="171450" indent="-171450">
              <a:buFont typeface="Arial" panose="020B0604020202020204" pitchFamily="34" charset="0"/>
              <a:buChar char="•"/>
            </a:pPr>
            <a:r>
              <a:rPr lang="nb-NO" dirty="0"/>
              <a:t>Dette rammer ofte minoriteter, som kan oppleve kulturelle eller rasistiske traumer.</a:t>
            </a:r>
          </a:p>
          <a:p>
            <a:pPr marL="171450" indent="-171450">
              <a:buFont typeface="Arial" panose="020B0604020202020204" pitchFamily="34" charset="0"/>
              <a:buChar char="•"/>
            </a:pPr>
            <a:r>
              <a:rPr lang="nb-NO" dirty="0"/>
              <a:t>Et eksempel er </a:t>
            </a:r>
            <a:r>
              <a:rPr lang="nb-NO" b="1" dirty="0"/>
              <a:t>minoritetsstress</a:t>
            </a:r>
            <a:r>
              <a:rPr lang="nb-NO" dirty="0"/>
              <a:t>, som betyr den ekstra psykiske belastningen ved å tilhøre en gruppe som blir sett ned på eller holdt utenfor. Dette gjelder ikke bare etniske og rasemessige minoriteter, men også seksuelle og kjønnsminoriteter, samt mennesker som opplever langvarige levekårsutfordringer.</a:t>
            </a:r>
          </a:p>
          <a:p>
            <a:pPr marL="171450" indent="-171450">
              <a:buFont typeface="Arial" panose="020B0604020202020204" pitchFamily="34" charset="0"/>
              <a:buChar char="•"/>
            </a:pPr>
            <a:r>
              <a:rPr lang="nb-NO" dirty="0"/>
              <a:t>Vanlige årsaker til minoritetsstress:</a:t>
            </a:r>
          </a:p>
          <a:p>
            <a:pPr marL="628650" lvl="1" indent="-171450">
              <a:buFont typeface="Arial" panose="020B0604020202020204" pitchFamily="34" charset="0"/>
              <a:buChar char="•"/>
            </a:pPr>
            <a:r>
              <a:rPr lang="nb-NO" dirty="0"/>
              <a:t>Opplevelse av utenforskap eller diskriminering</a:t>
            </a:r>
          </a:p>
          <a:p>
            <a:pPr marL="628650" lvl="1" indent="-171450">
              <a:buFont typeface="Arial" panose="020B0604020202020204" pitchFamily="34" charset="0"/>
              <a:buChar char="•"/>
            </a:pPr>
            <a:r>
              <a:rPr lang="nb-NO" dirty="0"/>
              <a:t>Konflikt mellom egen identitet og samfunnets forventninger</a:t>
            </a:r>
          </a:p>
          <a:p>
            <a:pPr marL="628650" lvl="1" indent="-171450">
              <a:buFont typeface="Arial" panose="020B0604020202020204" pitchFamily="34" charset="0"/>
              <a:buChar char="•"/>
            </a:pPr>
            <a:r>
              <a:rPr lang="nb-NO" dirty="0"/>
              <a:t>Frykt for eller erfaring med avvisning</a:t>
            </a:r>
          </a:p>
          <a:p>
            <a:pPr marL="628650" lvl="1" indent="-171450">
              <a:buFont typeface="Arial" panose="020B0604020202020204" pitchFamily="34" charset="0"/>
              <a:buChar char="•"/>
            </a:pPr>
            <a:r>
              <a:rPr lang="nb-NO" dirty="0"/>
              <a:t>Mangel på støtte fra familie</a:t>
            </a:r>
          </a:p>
          <a:p>
            <a:pPr marL="628650" lvl="1" indent="-171450">
              <a:buFont typeface="Arial" panose="020B0604020202020204" pitchFamily="34" charset="0"/>
              <a:buChar char="•"/>
            </a:pPr>
            <a:r>
              <a:rPr lang="nb-NO" dirty="0"/>
              <a:t>Stress ved å skjule hvem man er for å unngå negative reaksjoner</a:t>
            </a:r>
          </a:p>
          <a:p>
            <a:pPr marL="0" indent="0">
              <a:buFont typeface="Arial" panose="020B0604020202020204" pitchFamily="34" charset="0"/>
              <a:buNone/>
            </a:pPr>
            <a:endParaRPr lang="nb-NO" dirty="0"/>
          </a:p>
          <a:p>
            <a:r>
              <a:rPr lang="nb-NO" b="1" dirty="0"/>
              <a:t>Kilder:</a:t>
            </a:r>
          </a:p>
          <a:p>
            <a:pPr marL="0" indent="0">
              <a:buFont typeface="Arial" panose="020B0604020202020204" pitchFamily="34" charset="0"/>
              <a:buNone/>
            </a:pPr>
            <a:r>
              <a:rPr lang="nb-NO" b="0" i="0" u="none" baseline="0" dirty="0" err="1"/>
              <a:t>das</a:t>
            </a:r>
            <a:r>
              <a:rPr lang="nb-NO" b="0" i="0" u="none" baseline="0" dirty="0"/>
              <a:t> Nair, R., &amp; Sand, K. (2024). </a:t>
            </a:r>
            <a:r>
              <a:rPr lang="nb-NO" b="0" i="1" u="none" baseline="0" dirty="0"/>
              <a:t>Erfaringer med minoritetsstress </a:t>
            </a:r>
            <a:r>
              <a:rPr lang="nb-NO" b="0" i="0" u="none" baseline="0" dirty="0"/>
              <a:t>(Rapport 2024:00465). SINTEF. Tilgjengelig fra: https://cms.bufdir.no//siteassets/rapporter/erfaringer_med_minoritetsstress.pdf</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41</a:t>
            </a:fld>
            <a:endParaRPr lang="nb-NO"/>
          </a:p>
        </p:txBody>
      </p:sp>
    </p:spTree>
    <p:extLst>
      <p:ext uri="{BB962C8B-B14F-4D97-AF65-F5344CB8AC3E}">
        <p14:creationId xmlns:p14="http://schemas.microsoft.com/office/powerpoint/2010/main" val="3646351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b="0" dirty="0"/>
              <a:t>Levekårsutfordringer og samfunnstraumer henger sammen. </a:t>
            </a:r>
          </a:p>
          <a:p>
            <a:pPr marL="171450" indent="-171450">
              <a:buFont typeface="Arial" panose="020B0604020202020204" pitchFamily="34" charset="0"/>
              <a:buChar char="•"/>
            </a:pPr>
            <a:r>
              <a:rPr lang="nb-NO" dirty="0"/>
              <a:t>På siden ser dere hvordan miljøet rundt oss, både sosialt og fysisk, påvirker oss og kan forsterke belastninger. Når samfunnsstrukturer oppleves som urettferdige eller skadelige for en gruppe, kan det føre til samfunnstraumer.</a:t>
            </a:r>
          </a:p>
          <a:p>
            <a:pPr marL="171450" indent="-171450">
              <a:buFont typeface="Arial" panose="020B0604020202020204" pitchFamily="34" charset="0"/>
              <a:buChar char="•"/>
            </a:pPr>
            <a:r>
              <a:rPr lang="nb-NO" b="0" dirty="0"/>
              <a:t>Noen grupper, som minoriteter og urfolk, rammes oftere av dette.</a:t>
            </a:r>
          </a:p>
          <a:p>
            <a:pPr marL="171450" indent="-171450">
              <a:buFont typeface="Arial" panose="020B0604020202020204" pitchFamily="34" charset="0"/>
              <a:buChar char="•"/>
            </a:pPr>
            <a:r>
              <a:rPr lang="nb-NO" dirty="0"/>
              <a:t>Samtidig vet vi at levekårsutfordringer og samfunnstraumer påvirker hvor mye ressurser folk har til å håndtere egne traumer. Dette kan gjøre belastningen enda større.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eksemplene på slike symptomer i de tre rammene til høyre på siden.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Disse eksemplene kan også sees i sammenheng med FNs bærekraftmål, for eksempel målene om å utrydde fattigdom, mindre ulikhet og god helse og livskvalitet.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Arbeidet med å skape traumeinformerte samfunn henger sammen med FNs bærekraftmål.</a:t>
            </a:r>
            <a:endParaRPr lang="nb-NO" b="0" dirty="0"/>
          </a:p>
          <a:p>
            <a:pPr marL="0" indent="0">
              <a:buFont typeface="Arial" panose="020B0604020202020204" pitchFamily="34" charset="0"/>
              <a:buNone/>
            </a:pPr>
            <a:endParaRPr lang="nb-NO" b="0"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err="1">
                <a:effectLst/>
                <a:highlight>
                  <a:srgbClr val="FFFFFF"/>
                </a:highlight>
                <a:latin typeface="Gentium Book Basic"/>
              </a:rPr>
              <a:t>Digitaliserings</a:t>
            </a:r>
            <a:r>
              <a:rPr lang="en-US" b="0" i="0" u="none" baseline="0" dirty="0">
                <a:effectLst/>
                <a:highlight>
                  <a:srgbClr val="FFFFFF"/>
                </a:highlight>
                <a:latin typeface="Gentium Book Basic"/>
              </a:rPr>
              <a:t>- og </a:t>
            </a:r>
            <a:r>
              <a:rPr lang="en-US" b="0" i="0" u="none" baseline="0" dirty="0" err="1">
                <a:effectLst/>
                <a:highlight>
                  <a:srgbClr val="FFFFFF"/>
                </a:highlight>
                <a:latin typeface="Gentium Book Basic"/>
              </a:rPr>
              <a:t>forvaltningsdepartementet</a:t>
            </a:r>
            <a:r>
              <a:rPr lang="en-US" b="0" i="0" u="none" baseline="0" dirty="0">
                <a:effectLst/>
                <a:highlight>
                  <a:srgbClr val="FFFFFF"/>
                </a:highlight>
                <a:latin typeface="Gentium Book Basic"/>
              </a:rPr>
              <a:t>. (</a:t>
            </a:r>
            <a:r>
              <a:rPr lang="en-US" b="0" i="0" u="none" baseline="0" dirty="0" err="1">
                <a:effectLst/>
                <a:highlight>
                  <a:srgbClr val="FFFFFF"/>
                </a:highlight>
                <a:latin typeface="Gentium Book Basic"/>
              </a:rPr>
              <a:t>i.d.</a:t>
            </a:r>
            <a:r>
              <a:rPr lang="en-US" b="0" i="0" u="none" baseline="0" dirty="0">
                <a:effectLst/>
                <a:highlight>
                  <a:srgbClr val="FFFFFF"/>
                </a:highlight>
                <a:latin typeface="Gentium Book Basic"/>
              </a:rPr>
              <a:t>). </a:t>
            </a:r>
            <a:r>
              <a:rPr lang="en-US" b="0" i="1" u="none" baseline="0" dirty="0" err="1">
                <a:effectLst/>
                <a:highlight>
                  <a:srgbClr val="FFFFFF"/>
                </a:highlight>
                <a:latin typeface="Gentium Book Basic"/>
              </a:rPr>
              <a:t>Bærekraftsarbeidet</a:t>
            </a:r>
            <a:r>
              <a:rPr lang="en-US" b="0" i="1" u="none" baseline="0" dirty="0">
                <a:effectLst/>
                <a:highlight>
                  <a:srgbClr val="FFFFFF"/>
                </a:highlight>
                <a:latin typeface="Gentium Book Basic"/>
              </a:rPr>
              <a:t> i Norge</a:t>
            </a:r>
            <a:r>
              <a:rPr lang="en-US" b="0" i="0" u="none" baseline="0" dirty="0">
                <a:effectLst/>
                <a:highlight>
                  <a:srgbClr val="FFFFFF"/>
                </a:highlight>
                <a:latin typeface="Gentium Book Basic"/>
              </a:rPr>
              <a:t>. </a:t>
            </a:r>
            <a:r>
              <a:rPr lang="en-US" b="0" i="0" u="none" baseline="0" dirty="0" err="1">
                <a:effectLst/>
                <a:highlight>
                  <a:srgbClr val="FFFFFF"/>
                </a:highlight>
                <a:latin typeface="Gentium Book Basic"/>
              </a:rPr>
              <a:t>Bærekraftsmålene</a:t>
            </a:r>
            <a:r>
              <a:rPr lang="en-US" b="0" i="0" u="none" baseline="0" dirty="0">
                <a:effectLst/>
                <a:highlight>
                  <a:srgbClr val="FFFFFF"/>
                </a:highlight>
                <a:latin typeface="Gentium Book Basic"/>
              </a:rPr>
              <a:t> for Norge. </a:t>
            </a:r>
            <a:r>
              <a:rPr lang="en-US" b="0" i="0" u="none" baseline="0" dirty="0" err="1">
                <a:effectLst/>
                <a:highlight>
                  <a:srgbClr val="FFFFFF"/>
                </a:highlight>
                <a:latin typeface="Gentium Book Basic"/>
              </a:rPr>
              <a:t>Tilgjengelig</a:t>
            </a:r>
            <a:r>
              <a:rPr lang="en-US" b="0" i="0" u="none" baseline="0" dirty="0">
                <a:effectLst/>
                <a:highlight>
                  <a:srgbClr val="FFFFFF"/>
                </a:highlight>
                <a:latin typeface="Gentium Book Basic"/>
              </a:rPr>
              <a:t> </a:t>
            </a:r>
            <a:r>
              <a:rPr lang="en-US" b="0" i="0" u="none" baseline="0" dirty="0" err="1">
                <a:effectLst/>
                <a:highlight>
                  <a:srgbClr val="FFFFFF"/>
                </a:highlight>
                <a:latin typeface="Gentium Book Basic"/>
              </a:rPr>
              <a:t>fra</a:t>
            </a:r>
            <a:r>
              <a:rPr lang="en-US" b="0" i="0" u="none" baseline="0">
                <a:effectLst/>
                <a:highlight>
                  <a:srgbClr val="FFFFFF"/>
                </a:highlight>
                <a:latin typeface="Gentium Book Basic"/>
              </a:rPr>
              <a:t>: https</a:t>
            </a:r>
            <a:r>
              <a:rPr lang="en-US" b="0" i="0" u="none" baseline="0" dirty="0">
                <a:effectLst/>
                <a:highlight>
                  <a:srgbClr val="FFFFFF"/>
                </a:highlight>
                <a:latin typeface="Gentium Book Basic"/>
              </a:rPr>
              <a:t>://berekraft.regjeringen.no/bli-inspirert/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baseline="0" dirty="0">
              <a:effectLst/>
              <a:highlight>
                <a:srgbClr val="FFFFFF"/>
              </a:highlight>
              <a:latin typeface="Gentium Book Basic"/>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effectLst/>
                <a:highlight>
                  <a:srgbClr val="FFFFFF"/>
                </a:highlight>
                <a:latin typeface="Gentium Book Basic"/>
              </a:rPr>
              <a:t>FN </a:t>
            </a:r>
            <a:r>
              <a:rPr lang="en-US" b="0" i="0" u="none" baseline="0" dirty="0" err="1">
                <a:effectLst/>
                <a:highlight>
                  <a:srgbClr val="FFFFFF"/>
                </a:highlight>
                <a:latin typeface="Gentium Book Basic"/>
              </a:rPr>
              <a:t>Sambandet</a:t>
            </a:r>
            <a:r>
              <a:rPr lang="en-US" b="0" i="0" u="none" baseline="0" dirty="0">
                <a:effectLst/>
                <a:highlight>
                  <a:srgbClr val="FFFFFF"/>
                </a:highlight>
                <a:latin typeface="Gentium Book Basic"/>
              </a:rPr>
              <a:t>. (2024, 1. </a:t>
            </a:r>
            <a:r>
              <a:rPr lang="en-US" b="0" i="0" u="none" baseline="0" dirty="0" err="1">
                <a:effectLst/>
                <a:highlight>
                  <a:srgbClr val="FFFFFF"/>
                </a:highlight>
                <a:latin typeface="Gentium Book Basic"/>
              </a:rPr>
              <a:t>februar</a:t>
            </a:r>
            <a:r>
              <a:rPr lang="en-US" b="0" i="0" u="none" baseline="0" dirty="0">
                <a:effectLst/>
                <a:highlight>
                  <a:srgbClr val="FFFFFF"/>
                </a:highlight>
                <a:latin typeface="Gentium Book Basic"/>
              </a:rPr>
              <a:t>). </a:t>
            </a:r>
            <a:r>
              <a:rPr lang="en-US" b="0" i="1" u="none" baseline="0" dirty="0">
                <a:effectLst/>
                <a:highlight>
                  <a:srgbClr val="FFFFFF"/>
                </a:highlight>
                <a:latin typeface="Gentium Book Basic"/>
              </a:rPr>
              <a:t>FNs </a:t>
            </a:r>
            <a:r>
              <a:rPr lang="en-US" b="0" i="1" u="none" baseline="0" dirty="0" err="1">
                <a:effectLst/>
                <a:highlight>
                  <a:srgbClr val="FFFFFF"/>
                </a:highlight>
                <a:latin typeface="Gentium Book Basic"/>
              </a:rPr>
              <a:t>bærekraftsmål</a:t>
            </a:r>
            <a:r>
              <a:rPr lang="en-US" b="0" i="0" u="none" baseline="0" dirty="0">
                <a:effectLst/>
                <a:highlight>
                  <a:srgbClr val="FFFFFF"/>
                </a:highlight>
                <a:latin typeface="Gentium Book Basic"/>
              </a:rPr>
              <a:t>. FN </a:t>
            </a:r>
            <a:r>
              <a:rPr lang="en-US" b="0" i="0" u="none" baseline="0" dirty="0" err="1">
                <a:effectLst/>
                <a:highlight>
                  <a:srgbClr val="FFFFFF"/>
                </a:highlight>
                <a:latin typeface="Gentium Book Basic"/>
              </a:rPr>
              <a:t>Sambandet</a:t>
            </a:r>
            <a:r>
              <a:rPr lang="en-US" b="0" i="0" u="none" baseline="0" dirty="0">
                <a:effectLst/>
                <a:highlight>
                  <a:srgbClr val="FFFFFF"/>
                </a:highlight>
                <a:latin typeface="Gentium Book Basic"/>
              </a:rPr>
              <a:t>. </a:t>
            </a:r>
            <a:r>
              <a:rPr lang="en-US" b="0" i="0" u="none" baseline="0" dirty="0" err="1">
                <a:effectLst/>
                <a:highlight>
                  <a:srgbClr val="FFFFFF"/>
                </a:highlight>
                <a:latin typeface="Gentium Book Basic"/>
              </a:rPr>
              <a:t>Tilgjengelig</a:t>
            </a:r>
            <a:r>
              <a:rPr lang="en-US" b="0" i="0" u="none" baseline="0" dirty="0">
                <a:effectLst/>
                <a:highlight>
                  <a:srgbClr val="FFFFFF"/>
                </a:highlight>
                <a:latin typeface="Gentium Book Basic"/>
              </a:rPr>
              <a:t> </a:t>
            </a:r>
            <a:r>
              <a:rPr lang="en-US" b="0" i="0" u="none" baseline="0" dirty="0" err="1">
                <a:effectLst/>
                <a:highlight>
                  <a:srgbClr val="FFFFFF"/>
                </a:highlight>
                <a:latin typeface="Gentium Book Basic"/>
              </a:rPr>
              <a:t>fra</a:t>
            </a:r>
            <a:r>
              <a:rPr lang="en-US" b="0" i="0" u="none" baseline="0" dirty="0">
                <a:effectLst/>
                <a:highlight>
                  <a:srgbClr val="FFFFFF"/>
                </a:highlight>
                <a:latin typeface="Gentium Book Basic"/>
              </a:rPr>
              <a:t>: https://fn.no/om-fn/fns-baerekraftsmaal</a:t>
            </a:r>
          </a:p>
          <a:p>
            <a:pPr marL="0" indent="0">
              <a:buFont typeface="Arial" panose="020B0604020202020204" pitchFamily="34" charset="0"/>
              <a:buNone/>
            </a:pPr>
            <a:endParaRPr lang="en-US" b="0" i="0" u="none" baseline="0" dirty="0">
              <a:effectLst/>
              <a:highlight>
                <a:srgbClr val="FFFFFF"/>
              </a:highlight>
              <a:latin typeface="Gentium Book Basic"/>
            </a:endParaRPr>
          </a:p>
          <a:p>
            <a:pPr marL="0" indent="0">
              <a:buFont typeface="Arial" panose="020B0604020202020204" pitchFamily="34" charset="0"/>
              <a:buNone/>
            </a:pPr>
            <a:r>
              <a:rPr lang="en-US" b="0" i="0" u="none" baseline="0" dirty="0" err="1">
                <a:effectLst/>
                <a:highlight>
                  <a:srgbClr val="FFFFFF"/>
                </a:highlight>
                <a:latin typeface="Gentium Book Basic"/>
              </a:rPr>
              <a:t>Pinderhughes</a:t>
            </a:r>
            <a:r>
              <a:rPr lang="en-US" b="0" i="0" u="none" baseline="0" dirty="0">
                <a:effectLst/>
                <a:highlight>
                  <a:srgbClr val="FFFFFF"/>
                </a:highlight>
                <a:latin typeface="Gentium Book Basic"/>
              </a:rPr>
              <a:t>, H., Davis, R. A., &amp; Williams, M. (2015). </a:t>
            </a:r>
            <a:r>
              <a:rPr lang="en-US" b="0" i="1" u="none" baseline="0" dirty="0">
                <a:effectLst/>
                <a:highlight>
                  <a:srgbClr val="FFFFFF"/>
                </a:highlight>
                <a:latin typeface="Gentium Book Basic"/>
              </a:rPr>
              <a:t>Adverse community experiences and resilience: A framework for addressing and preventing community trauma</a:t>
            </a:r>
            <a:r>
              <a:rPr lang="en-US" b="0" i="0" u="none" baseline="0" dirty="0">
                <a:effectLst/>
                <a:highlight>
                  <a:srgbClr val="FFFFFF"/>
                </a:highlight>
                <a:latin typeface="Gentium Book Basic"/>
              </a:rPr>
              <a:t>. Prevention Institute. </a:t>
            </a:r>
            <a:r>
              <a:rPr lang="en-US" b="0" i="0" u="none" baseline="0" dirty="0" err="1">
                <a:effectLst/>
                <a:highlight>
                  <a:srgbClr val="FFFFFF"/>
                </a:highlight>
                <a:latin typeface="Gentium Book Basic"/>
              </a:rPr>
              <a:t>Tilgjengelig</a:t>
            </a:r>
            <a:r>
              <a:rPr lang="en-US" b="0" i="0" u="none" baseline="0" dirty="0">
                <a:effectLst/>
                <a:highlight>
                  <a:srgbClr val="FFFFFF"/>
                </a:highlight>
                <a:latin typeface="Gentium Book Basic"/>
              </a:rPr>
              <a:t> </a:t>
            </a:r>
          </a:p>
          <a:p>
            <a:pPr marL="457200" lvl="1" indent="0">
              <a:buFont typeface="Arial" panose="020B0604020202020204" pitchFamily="34" charset="0"/>
              <a:buNone/>
            </a:pPr>
            <a:r>
              <a:rPr lang="en-US" b="0" i="0" u="none" baseline="0" dirty="0" err="1">
                <a:effectLst/>
                <a:highlight>
                  <a:srgbClr val="FFFFFF"/>
                </a:highlight>
                <a:latin typeface="Gentium Book Basic"/>
              </a:rPr>
              <a:t>fra</a:t>
            </a:r>
            <a:r>
              <a:rPr lang="en-US" b="0" i="0" u="none" baseline="0" dirty="0">
                <a:effectLst/>
                <a:highlight>
                  <a:srgbClr val="FFFFFF"/>
                </a:highlight>
                <a:latin typeface="Gentium Book Basic"/>
              </a:rPr>
              <a:t>: https://www.preventioninstitute.org/sites/default/files/publications/Adverse%20Community%20Experiences%20and%20Resilience.pdf</a:t>
            </a:r>
          </a:p>
          <a:p>
            <a:pPr marL="0" indent="0">
              <a:buFont typeface="Arial" panose="020B0604020202020204" pitchFamily="34" charset="0"/>
              <a:buNone/>
            </a:pPr>
            <a:endParaRPr lang="en-US" b="0" i="1" u="none" baseline="0" dirty="0">
              <a:effectLst/>
              <a:highlight>
                <a:srgbClr val="FFFFFF"/>
              </a:highlight>
              <a:latin typeface="Gentium Book Basic"/>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Foundations of trauma informed care [Power point]</a:t>
            </a:r>
            <a:r>
              <a:rPr lang="en-US" b="0" i="0" u="none" baseline="0" dirty="0"/>
              <a:t>. Trauma Informed Oregon. </a:t>
            </a:r>
            <a:r>
              <a:rPr lang="en-US" b="0" i="0" u="none" baseline="0" dirty="0" err="1"/>
              <a:t>Tilgjengelig</a:t>
            </a:r>
            <a:r>
              <a:rPr lang="en-US" b="0" i="0" u="none" baseline="0" dirty="0"/>
              <a:t> </a:t>
            </a:r>
            <a:r>
              <a:rPr lang="en-US" b="0" i="0" u="none" baseline="0" dirty="0" err="1"/>
              <a:t>fra</a:t>
            </a:r>
            <a:r>
              <a:rPr lang="en-US" b="0" i="0" u="none" baseline="0" dirty="0"/>
              <a:t>: https://traumainformedoregon.org/wp-</a:t>
            </a:r>
          </a:p>
          <a:p>
            <a:pPr marL="4572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content/uploads/2017/07/Foundations-of-Trauma-Informed-Care.pdf</a:t>
            </a:r>
            <a:endParaRPr lang="nb-NO" sz="1200" b="0" i="0" kern="1200" dirty="0">
              <a:solidFill>
                <a:schemeClr val="tx1"/>
              </a:solidFill>
              <a:latin typeface="Oslo Sans Office" panose="02000000000000000000" pitchFamily="2" charset="77"/>
              <a:ea typeface="+mn-ea"/>
              <a:cs typeface="+mn-cs"/>
            </a:endParaRPr>
          </a:p>
          <a:p>
            <a:pPr marL="0" indent="0">
              <a:buFont typeface="Arial" panose="020B0604020202020204" pitchFamily="34" charset="0"/>
              <a:buNone/>
            </a:pPr>
            <a:endParaRPr lang="en-US" b="0" i="1" u="none" baseline="0" dirty="0">
              <a:effectLst/>
              <a:highlight>
                <a:srgbClr val="FFFFFF"/>
              </a:highlight>
              <a:latin typeface="Gentium Book Basic"/>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42</a:t>
            </a:fld>
            <a:endParaRPr lang="nb-NO"/>
          </a:p>
        </p:txBody>
      </p:sp>
    </p:spTree>
    <p:extLst>
      <p:ext uri="{BB962C8B-B14F-4D97-AF65-F5344CB8AC3E}">
        <p14:creationId xmlns:p14="http://schemas.microsoft.com/office/powerpoint/2010/main" val="1305534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endParaRPr lang="nb-NO" dirty="0"/>
          </a:p>
          <a:p>
            <a:r>
              <a:rPr lang="nb-NO" b="1" dirty="0"/>
              <a:t>Manus:</a:t>
            </a:r>
          </a:p>
          <a:p>
            <a:pPr marL="171450" indent="-171450">
              <a:buFont typeface="Arial" panose="020B0604020202020204" pitchFamily="34" charset="0"/>
              <a:buChar char="•"/>
            </a:pPr>
            <a:r>
              <a:rPr lang="nb-NO" dirty="0"/>
              <a:t>Jeg skal nå presentere en case for dere og så kommer det noen spørsmål dere skal reflektere over. Dere skal først notere litt hver for dere, så drøfte to og to og så tar vi en felles oppsummering.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i="1" dirty="0"/>
              <a:t>Ikke les dette høyt: Navnet i casen uttales </a:t>
            </a:r>
            <a:r>
              <a:rPr lang="nb-NO" b="0" i="1" dirty="0"/>
              <a:t>"</a:t>
            </a:r>
            <a:r>
              <a:rPr lang="nb-NO" b="0" i="1" dirty="0" err="1"/>
              <a:t>Kha</a:t>
            </a:r>
            <a:r>
              <a:rPr lang="nb-NO" b="0" i="1" dirty="0"/>
              <a:t>-DEE-ja" på arabisk </a:t>
            </a:r>
            <a:r>
              <a:rPr lang="nb-NO" i="1" dirty="0"/>
              <a:t>(med en mer strupelyd i "</a:t>
            </a:r>
            <a:r>
              <a:rPr lang="nb-NO" i="1" dirty="0" err="1"/>
              <a:t>Kha</a:t>
            </a:r>
            <a:r>
              <a:rPr lang="nb-NO" i="1" dirty="0"/>
              <a:t>" og lang "</a:t>
            </a:r>
            <a:r>
              <a:rPr lang="nb-NO" i="1" dirty="0" err="1"/>
              <a:t>ee</a:t>
            </a:r>
            <a:r>
              <a:rPr lang="nb-NO" i="1" dirty="0"/>
              <a:t>").</a:t>
            </a:r>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Case: </a:t>
            </a:r>
          </a:p>
          <a:p>
            <a:pPr marL="171450" indent="-171450">
              <a:buFont typeface="Arial" panose="020B0604020202020204" pitchFamily="34" charset="0"/>
              <a:buChar char="•"/>
            </a:pPr>
            <a:r>
              <a:rPr lang="nb-NO" dirty="0"/>
              <a:t>Khadija (34) jobber som fagarbeider i en kommune. Hun er kjent for å være dyktig, pliktoppfyllende og omtenksom overfor både kolleger og brukere. Likevel kjenner hun ofte på en uro når hun går på jobb.</a:t>
            </a:r>
          </a:p>
          <a:p>
            <a:pPr marL="171450" indent="-171450">
              <a:buFont typeface="Arial" panose="020B0604020202020204" pitchFamily="34" charset="0"/>
              <a:buChar char="•"/>
            </a:pPr>
            <a:r>
              <a:rPr lang="nb-NO" dirty="0"/>
              <a:t>Khadija er barnebarn av flyktninger. Familien hennes har opplevd diskriminering gjennom flere generasjoner – fra manglende jobbmuligheter til nedsettende kommentarer om deres kultur. Hennes foreldre lærte henne tidlig at hun må jobbe dobbelt så hardt for å bli sett og anerkjent. Hun har alltid vært stolt av sin bakgrunn, men har også kjent på en følelse av å ikke høre helt til.</a:t>
            </a:r>
          </a:p>
          <a:p>
            <a:pPr marL="171450" lvl="0" indent="-171450">
              <a:buFont typeface="Arial" panose="020B0604020202020204" pitchFamily="34" charset="0"/>
              <a:buChar char="•"/>
            </a:pPr>
            <a:r>
              <a:rPr lang="nb-NO" dirty="0"/>
              <a:t>På arbeidsplassen skjer det små ting hele tiden:</a:t>
            </a:r>
          </a:p>
          <a:p>
            <a:pPr marL="628650" lvl="1" indent="-171450">
              <a:buFont typeface="Arial" panose="020B0604020202020204" pitchFamily="34" charset="0"/>
              <a:buChar char="•"/>
            </a:pPr>
            <a:r>
              <a:rPr lang="nb-NO" dirty="0"/>
              <a:t>Kollegaer uttaler navnet hennes feil, selv etter flere år.</a:t>
            </a:r>
          </a:p>
          <a:p>
            <a:pPr marL="628650" lvl="1" indent="-171450">
              <a:buFont typeface="Arial" panose="020B0604020202020204" pitchFamily="34" charset="0"/>
              <a:buChar char="•"/>
            </a:pPr>
            <a:r>
              <a:rPr lang="nb-NO" dirty="0"/>
              <a:t>Når hun snakker på møter, blir hun ofte avbrutt eller oversett.</a:t>
            </a:r>
          </a:p>
          <a:p>
            <a:pPr marL="628650" lvl="1" indent="-171450">
              <a:buFont typeface="Arial" panose="020B0604020202020204" pitchFamily="34" charset="0"/>
              <a:buChar char="•"/>
            </a:pPr>
            <a:r>
              <a:rPr lang="nb-NO" dirty="0"/>
              <a:t>Hun får mer kontroll og oppfølging enn andre, selv om hun har like mye erfaring.</a:t>
            </a:r>
          </a:p>
          <a:p>
            <a:pPr marL="628650" lvl="1" indent="-171450">
              <a:buFont typeface="Arial" panose="020B0604020202020204" pitchFamily="34" charset="0"/>
              <a:buChar char="•"/>
            </a:pPr>
            <a:r>
              <a:rPr lang="nb-NO" dirty="0"/>
              <a:t>Når hun tar opp et problem, får hun høre at hun er «litt hårsår» eller «må tåle litt».</a:t>
            </a:r>
          </a:p>
          <a:p>
            <a:pPr marL="628650" lvl="1" indent="-171450">
              <a:buFont typeface="Arial" panose="020B0604020202020204" pitchFamily="34" charset="0"/>
              <a:buChar char="•"/>
            </a:pPr>
            <a:r>
              <a:rPr lang="nb-NO" dirty="0"/>
              <a:t>En gang spurte en nyansatt henne: «Hvor lenge har du vært i Norge?» – hun er født og oppvokst her.</a:t>
            </a:r>
          </a:p>
          <a:p>
            <a:pPr marL="171450" lvl="0" indent="-171450">
              <a:buFont typeface="Arial" panose="020B0604020202020204" pitchFamily="34" charset="0"/>
              <a:buChar char="•"/>
            </a:pPr>
            <a:r>
              <a:rPr lang="nb-NO" dirty="0"/>
              <a:t>Khadija prøver å ikke ta det personlig. Hun vet at kollegene ikke mener noe vondt. Samtidig blir hun sliten. Noen dager er hun så mentalt utmattet at hun ikke orker å delta i lunsjpausen. Hun trekker seg unna, smiler mindre, sier mindre. Hun sover dårlig og gruer seg til jobb, selv om hun elsker faget sitt.</a:t>
            </a:r>
          </a:p>
          <a:p>
            <a:pPr marL="0" lvl="0" indent="0">
              <a:buFont typeface="Arial" panose="020B0604020202020204" pitchFamily="34" charset="0"/>
              <a:buNone/>
            </a:pPr>
            <a:endParaRPr lang="nb-NO" dirty="0"/>
          </a:p>
          <a:p>
            <a:r>
              <a:rPr lang="nb-NO" b="1" dirty="0"/>
              <a:t>Refleksjonsspørsmål:</a:t>
            </a:r>
            <a:endParaRPr lang="nb-NO" i="0" dirty="0"/>
          </a:p>
          <a:p>
            <a:pPr marL="171450" indent="-171450">
              <a:buFont typeface="Arial" panose="020B0604020202020204" pitchFamily="34" charset="0"/>
              <a:buChar char="•"/>
            </a:pPr>
            <a:r>
              <a:rPr lang="nb-NO" i="0" dirty="0"/>
              <a:t>Hvordan kan </a:t>
            </a:r>
            <a:r>
              <a:rPr lang="nb-NO" dirty="0"/>
              <a:t>Khadija</a:t>
            </a:r>
            <a:r>
              <a:rPr lang="nb-NO" i="0" dirty="0"/>
              <a:t>s familiebakgrunn og historie påvirke hvordan hun opplever denne situasjonen? </a:t>
            </a:r>
          </a:p>
          <a:p>
            <a:pPr marL="171450" indent="-171450">
              <a:buFont typeface="Arial" panose="020B0604020202020204" pitchFamily="34" charset="0"/>
              <a:buChar char="•"/>
            </a:pPr>
            <a:r>
              <a:rPr lang="nb-NO" i="0" dirty="0"/>
              <a:t>Hvis du hadde vært </a:t>
            </a:r>
            <a:r>
              <a:rPr lang="nb-NO" dirty="0"/>
              <a:t>Khadija</a:t>
            </a:r>
            <a:r>
              <a:rPr lang="nb-NO" i="0" dirty="0"/>
              <a:t>, hvordan ville du ønsket at kollegene dine reagerte?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0" dirty="0"/>
              <a:t>Hva kunne du gjort for å bidra til trygghet dersom du var en kollega av </a:t>
            </a:r>
            <a:r>
              <a:rPr lang="nb-NO" dirty="0"/>
              <a:t>Khadija?</a:t>
            </a:r>
            <a:endParaRPr lang="nb-NO" i="0" dirty="0"/>
          </a:p>
          <a:p>
            <a:pPr marL="171450" indent="-171450">
              <a:buFont typeface="Arial" panose="020B0604020202020204" pitchFamily="34" charset="0"/>
              <a:buChar char="•"/>
            </a:pPr>
            <a:r>
              <a:rPr lang="nb-NO" i="0" dirty="0"/>
              <a:t>Hvilke konkrete grep kan dere gjøre i deres arbeidsmiljø for å unngå at noen føler seg slik? </a:t>
            </a:r>
          </a:p>
          <a:p>
            <a:pPr marL="171450" indent="-171450">
              <a:buFont typeface="Arial" panose="020B0604020202020204" pitchFamily="34" charset="0"/>
              <a:buChar char="•"/>
            </a:pPr>
            <a:endParaRPr lang="nb-NO"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t>Se neste slide slik at spørsmålene blir synlige for gruppen når de skal svare.</a:t>
            </a:r>
            <a:endParaRPr lang="nb-NO" i="1" dirty="0">
              <a:cs typeface="Calibri"/>
            </a:endParaRPr>
          </a:p>
          <a:p>
            <a:pPr marL="0" indent="0">
              <a:buFont typeface="Arial" panose="020B0604020202020204" pitchFamily="34" charset="0"/>
              <a:buNone/>
            </a:pPr>
            <a:endParaRPr lang="nb-NO" i="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111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1" indent="-171450">
              <a:buFont typeface="Arial" panose="020B0604020202020204" pitchFamily="34" charset="0"/>
              <a:buChar char="•"/>
            </a:pPr>
            <a:r>
              <a:rPr lang="nb-NO" dirty="0"/>
              <a:t>Å anerkjenne systemiske og historiske traumer er et viktig steg for å kunne støtte personer og grupper rammet av dette. </a:t>
            </a:r>
          </a:p>
          <a:p>
            <a:pPr marL="171450" lvl="1" indent="-171450">
              <a:buFont typeface="Arial" panose="020B0604020202020204" pitchFamily="34" charset="0"/>
              <a:buChar char="•"/>
            </a:pPr>
            <a:r>
              <a:rPr lang="nb-NO" dirty="0"/>
              <a:t>Dette er viktig for at traumene skal kunne bearbeides og leges.</a:t>
            </a:r>
          </a:p>
          <a:p>
            <a:pPr marL="171450" lvl="1" indent="-171450">
              <a:buFont typeface="Arial" panose="020B0604020202020204" pitchFamily="34" charset="0"/>
              <a:buChar char="•"/>
            </a:pPr>
            <a:r>
              <a:rPr lang="nb-NO" dirty="0"/>
              <a:t>Det er essensielt for å fremme rettferdighet, forsoning og forebygge fremtidige overgrep.</a:t>
            </a:r>
          </a:p>
          <a:p>
            <a:pPr marL="0" lvl="1" indent="0">
              <a:buFont typeface="Arial,Sans-Serif"/>
              <a:buNone/>
            </a:pPr>
            <a:endParaRPr lang="nb-NO" dirty="0"/>
          </a:p>
          <a:p>
            <a:pPr marL="0" lvl="1" indent="0">
              <a:buFont typeface="Arial,Sans-Serif"/>
              <a:buNone/>
            </a:pPr>
            <a:endParaRPr lang="nb-NO" dirty="0"/>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37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Les opp det som står på siden.</a:t>
            </a:r>
          </a:p>
          <a:p>
            <a:endParaRPr lang="nb-NO" b="0" i="1"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50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2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dirty="0"/>
              <a:t>Gjennomgå siden, og forklar den videre gangen i opplæringen på din arbeidsplass (har dere avtalt tider for videre samlinger eller lignende).</a:t>
            </a:r>
          </a:p>
          <a:p>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Så, for å oppsummere det vi har lært; Livet skjer med oss alle. </a:t>
            </a:r>
          </a:p>
          <a:p>
            <a:pPr marL="171450" indent="-171450">
              <a:buFont typeface="Arial" panose="020B0604020202020204" pitchFamily="34" charset="0"/>
              <a:buChar char="•"/>
            </a:pPr>
            <a:r>
              <a:rPr lang="nb-NO" dirty="0"/>
              <a:t>Det handler ikke om </a:t>
            </a:r>
            <a:r>
              <a:rPr lang="nb-NO" i="1" dirty="0"/>
              <a:t>oss</a:t>
            </a:r>
            <a:r>
              <a:rPr lang="nb-NO" dirty="0"/>
              <a:t> og </a:t>
            </a:r>
            <a:r>
              <a:rPr lang="nb-NO" i="1" dirty="0"/>
              <a:t>dem</a:t>
            </a:r>
            <a:r>
              <a:rPr lang="nb-NO" dirty="0"/>
              <a:t>.</a:t>
            </a:r>
          </a:p>
          <a:p>
            <a:pPr marL="171450" indent="-171450">
              <a:buFont typeface="Arial" panose="020B0604020202020204" pitchFamily="34" charset="0"/>
              <a:buChar char="•"/>
            </a:pPr>
            <a:r>
              <a:rPr lang="nb-NO" dirty="0"/>
              <a:t>Dette angår oss alle. </a:t>
            </a:r>
          </a:p>
          <a:p>
            <a:pPr marL="171450" indent="-171450">
              <a:buFont typeface="Arial" panose="020B0604020202020204" pitchFamily="34" charset="0"/>
              <a:buChar char="•"/>
            </a:pPr>
            <a:r>
              <a:rPr lang="nb-NO" dirty="0"/>
              <a:t>Du kjenner noen som har vært utsatt for vold eller overgrep. </a:t>
            </a:r>
          </a:p>
          <a:p>
            <a:pPr marL="171450" indent="-171450">
              <a:buFont typeface="Arial" panose="020B0604020202020204" pitchFamily="34" charset="0"/>
              <a:buChar char="•"/>
            </a:pPr>
            <a:r>
              <a:rPr lang="nb-NO" dirty="0"/>
              <a:t>Du kjenner barn som opplever barndomsbelastninger.</a:t>
            </a:r>
          </a:p>
          <a:p>
            <a:pPr marL="171450" indent="-171450">
              <a:buFont typeface="Arial" panose="020B0604020202020204" pitchFamily="34" charset="0"/>
              <a:buChar char="•"/>
            </a:pPr>
            <a:r>
              <a:rPr lang="nb-NO" dirty="0"/>
              <a:t>Du har kollegaer som står i livskriser.</a:t>
            </a:r>
          </a:p>
          <a:p>
            <a:pPr marL="171450" indent="-171450">
              <a:buFont typeface="Arial" panose="020B0604020202020204" pitchFamily="34" charset="0"/>
              <a:buChar char="•"/>
            </a:pPr>
            <a:r>
              <a:rPr lang="nb-NO" dirty="0"/>
              <a:t>Du kjenner noen som har med seg historiske traumer.</a:t>
            </a:r>
          </a:p>
          <a:p>
            <a:pPr marL="171450" indent="-171450">
              <a:buFont typeface="Arial" panose="020B0604020202020204" pitchFamily="34" charset="0"/>
              <a:buChar char="•"/>
            </a:pPr>
            <a:r>
              <a:rPr lang="nb-NO" dirty="0"/>
              <a:t>Du behøver ikke vite hva folk rundt deg har opplevd eller står i.</a:t>
            </a:r>
          </a:p>
          <a:p>
            <a:pPr marL="171450" indent="-171450">
              <a:buFont typeface="Arial" panose="020B0604020202020204" pitchFamily="34" charset="0"/>
              <a:buChar char="•"/>
            </a:pPr>
            <a:r>
              <a:rPr lang="nb-NO" dirty="0"/>
              <a:t>Men med støtte fra andre kan livet bli litt lettere å bære. </a:t>
            </a:r>
          </a:p>
          <a:p>
            <a:pPr marL="171450" indent="-171450">
              <a:buFont typeface="Arial" panose="020B0604020202020204" pitchFamily="34" charset="0"/>
              <a:buChar char="•"/>
            </a:pPr>
            <a:r>
              <a:rPr lang="nb-NO" dirty="0"/>
              <a:t>Og det kan vi alle bidra til. </a:t>
            </a:r>
          </a:p>
          <a:p>
            <a:pPr marL="171450" indent="-171450">
              <a:buFont typeface="Arial" panose="020B0604020202020204" pitchFamily="34" charset="0"/>
              <a:buChar char="•"/>
            </a:pPr>
            <a:r>
              <a:rPr lang="nb-NO" dirty="0"/>
              <a:t>Takk for i dag.</a:t>
            </a:r>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49</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5</a:t>
            </a:fld>
            <a:endParaRPr lang="nb-NO"/>
          </a:p>
        </p:txBody>
      </p:sp>
    </p:spTree>
    <p:extLst>
      <p:ext uri="{BB962C8B-B14F-4D97-AF65-F5344CB8AC3E}">
        <p14:creationId xmlns:p14="http://schemas.microsoft.com/office/powerpoint/2010/main" val="353117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skal holde denne presentasjonen – før du begynner:</a:t>
            </a:r>
            <a:endParaRPr lang="nb-NO" dirty="0"/>
          </a:p>
          <a:p>
            <a:pPr marL="171450" indent="-171450">
              <a:buFont typeface="Arial" panose="020B0604020202020204" pitchFamily="34" charset="0"/>
              <a:buChar char="•"/>
            </a:pPr>
            <a:r>
              <a:rPr lang="nb-NO" dirty="0"/>
              <a:t>På denne sliden ser du tre ulike symboler – hjerne, hender og hjerte. Disse representerer tre ulike tilnærminger til å forstå materialet. Vi har ulike måter å tilegne oss kunnskap på, fordi vi er forskjellige og lærer på ulike måter.</a:t>
            </a:r>
          </a:p>
          <a:p>
            <a:pPr marL="171450" indent="-171450">
              <a:buFont typeface="Arial" panose="020B0604020202020204" pitchFamily="34" charset="0"/>
              <a:buChar char="•"/>
            </a:pPr>
            <a:r>
              <a:rPr lang="nb-NO" dirty="0"/>
              <a:t>Presentasjonen inneholder en blanding av alle tilnærmingene. </a:t>
            </a:r>
          </a:p>
          <a:p>
            <a:pPr marL="171450" indent="-171450">
              <a:buFont typeface="Arial" panose="020B0604020202020204" pitchFamily="34" charset="0"/>
              <a:buChar char="•"/>
            </a:pPr>
            <a:r>
              <a:rPr lang="nb-NO" dirty="0"/>
              <a:t>Slik er materialet kategorisert:</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Kunnskap: </a:t>
            </a:r>
            <a:r>
              <a:rPr lang="nb-NO" i="0" dirty="0"/>
              <a:t>F</a:t>
            </a:r>
            <a:r>
              <a:rPr lang="nb-NO" dirty="0"/>
              <a:t>orskning/teori, tall og fakta.</a:t>
            </a:r>
          </a:p>
          <a:p>
            <a:pPr marL="0" indent="0">
              <a:buFont typeface="Arial" panose="020B0604020202020204" pitchFamily="34" charset="0"/>
              <a:buNone/>
            </a:pPr>
            <a:r>
              <a:rPr lang="nb-NO" i="1" dirty="0"/>
              <a:t>Praksis: </a:t>
            </a:r>
            <a:r>
              <a:rPr lang="nb-NO" i="0" dirty="0"/>
              <a:t>Praktis</a:t>
            </a:r>
            <a:r>
              <a:rPr lang="nb-NO" dirty="0"/>
              <a:t>ke eksempler og visuelle fremstillinger.</a:t>
            </a:r>
          </a:p>
          <a:p>
            <a:pPr marL="0" indent="0">
              <a:buFont typeface="Arial" panose="020B0604020202020204" pitchFamily="34" charset="0"/>
              <a:buNone/>
            </a:pPr>
            <a:r>
              <a:rPr lang="nb-NO" i="1" dirty="0"/>
              <a:t>Erfaring: </a:t>
            </a:r>
            <a:r>
              <a:rPr lang="nb-NO" i="0" dirty="0"/>
              <a:t>Erf</a:t>
            </a:r>
            <a:r>
              <a:rPr lang="nb-NO" dirty="0"/>
              <a:t>aringsbasert kunnskap (f.eks. historier, filmer, refleksjonsoppgaver).</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anbefales at du vurderer hvilken tilnærming som passer best for din gruppe: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kan velge å holde hele presentasjonen slik den er nå, som altså inkluderer både Kunnskap, Praksis og Erfaring.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Alternativt kan du velge å utelate noen sider dersom du vurderer at de ikke er relevante eller treffende for din gruppe. Dersom du ønsker dette, anbefaler vi følgende: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Presentasjonen er inndelt i temakapitler (beige sider). Alle kapitlene må være representert med minst én side. Dette betyr at du for hvert kapittel må ha enten en side fra Kunnskap, fra Praksis eller fra Erfaring. Du står fritt til å velge hvor mange sider du har med per kapittel, så lenge kapittelet dekkes.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Merk at manus er skrevet som en helhet, og at det flere steder er lagt opp til overganger mellom sider. Du må derfor gjennomgå manus og se hvordan du selv kan sørge for gode overganger mellom sidene du beholder i presentasjonen.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utelater sider ved å </a:t>
            </a:r>
            <a:r>
              <a:rPr lang="nb-NO" dirty="0" err="1"/>
              <a:t>høyreklikke</a:t>
            </a:r>
            <a:r>
              <a:rPr lang="nb-NO" dirty="0"/>
              <a:t> på de gjeldende sidene, og velger «skjul lysbilde/ </a:t>
            </a:r>
            <a:r>
              <a:rPr lang="nb-NO" dirty="0" err="1"/>
              <a:t>hide</a:t>
            </a:r>
            <a:r>
              <a:rPr lang="nb-NO" dirty="0"/>
              <a:t> slide».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vil hente dem frem igjen senere, høyreklikker du på siden og velger «vis lysbilde/ </a:t>
            </a:r>
            <a:r>
              <a:rPr lang="nb-NO" dirty="0" err="1"/>
              <a:t>unhide</a:t>
            </a:r>
            <a:r>
              <a:rPr lang="nb-NO" dirty="0"/>
              <a:t> slide».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6</a:t>
            </a:fld>
            <a:endParaRPr lang="nb-NO"/>
          </a:p>
        </p:txBody>
      </p:sp>
    </p:spTree>
    <p:extLst>
      <p:ext uri="{BB962C8B-B14F-4D97-AF65-F5344CB8AC3E}">
        <p14:creationId xmlns:p14="http://schemas.microsoft.com/office/powerpoint/2010/main" val="25071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b="0" dirty="0"/>
              <a:t>Vi skal i dag gå videre i arbeidet med å innføre traumebevisst praksis på vår arbeidsplass. Dagens tema er Kjernekompetanse 1: Hva er traumer og livsbelastninger?</a:t>
            </a:r>
          </a:p>
          <a:p>
            <a:pPr marL="171450" indent="-171450">
              <a:buFont typeface="Arial" panose="020B0604020202020204" pitchFamily="34" charset="0"/>
              <a:buChar char="•"/>
            </a:pPr>
            <a:r>
              <a:rPr lang="nb-NO" dirty="0"/>
              <a:t>I forkant av kjernekompetansene har vi gjennomført en introduksjon som gir en overordnet oversikt over traumebevisst praksis </a:t>
            </a:r>
            <a:r>
              <a:rPr lang="nb-NO" i="1" dirty="0"/>
              <a:t>(Spørre om alle har vært tilstede på introduksjonen - dersom ikke alle har vært med på dette er det fint å sjekke inn underveis at de henger med).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i="1" dirty="0" err="1"/>
              <a:t>Bakgrunnsinfo</a:t>
            </a:r>
            <a:r>
              <a:rPr lang="nb-NO" i="1" dirty="0"/>
              <a:t> til deg som holder presentasjonen:</a:t>
            </a:r>
            <a:endParaRPr lang="nb-NO" dirty="0"/>
          </a:p>
          <a:p>
            <a:pPr marL="171450" indent="-171450">
              <a:buFont typeface="Arial" panose="020B0604020202020204" pitchFamily="34" charset="0"/>
              <a:buChar char="•"/>
            </a:pPr>
            <a:r>
              <a:rPr lang="nb-NO" b="0" dirty="0"/>
              <a:t>De fem kjernekompetansene er:</a:t>
            </a:r>
          </a:p>
          <a:p>
            <a:pPr marL="628650" lvl="1" indent="-171450">
              <a:buFont typeface="Courier New" panose="02070309020205020404" pitchFamily="49" charset="0"/>
              <a:buChar char="o"/>
            </a:pPr>
            <a:r>
              <a:rPr lang="nb-NO" b="0" dirty="0"/>
              <a:t>Hva er traumer og livsbelastninger?</a:t>
            </a:r>
          </a:p>
          <a:p>
            <a:pPr marL="628650" lvl="1" indent="-171450">
              <a:buFont typeface="Courier New" panose="02070309020205020404" pitchFamily="49" charset="0"/>
              <a:buChar char="o"/>
            </a:pPr>
            <a:r>
              <a:rPr lang="nb-NO" b="0" dirty="0"/>
              <a:t>Hva er traumebevisst praksis?</a:t>
            </a:r>
          </a:p>
          <a:p>
            <a:pPr marL="628650" lvl="1" indent="-171450">
              <a:buFont typeface="Courier New" panose="02070309020205020404" pitchFamily="49" charset="0"/>
              <a:buChar char="o"/>
            </a:pPr>
            <a:r>
              <a:rPr lang="nb-NO" b="0" dirty="0"/>
              <a:t>Hjerne, gener og motstandskraft</a:t>
            </a:r>
          </a:p>
          <a:p>
            <a:pPr marL="628650" lvl="1" indent="-171450">
              <a:buFont typeface="Courier New" panose="02070309020205020404" pitchFamily="49" charset="0"/>
              <a:buChar char="o"/>
            </a:pPr>
            <a:r>
              <a:rPr lang="nb-NO" b="0" dirty="0"/>
              <a:t>Robust arbeidsmiljø</a:t>
            </a:r>
          </a:p>
          <a:p>
            <a:pPr marL="628650" lvl="1" indent="-171450">
              <a:buFont typeface="Courier New" panose="02070309020205020404" pitchFamily="49" charset="0"/>
              <a:buChar char="o"/>
            </a:pPr>
            <a:r>
              <a:rPr lang="nb-NO" b="0" dirty="0"/>
              <a:t>Bruk av traumebevisst praksis</a:t>
            </a:r>
          </a:p>
          <a:p>
            <a:pPr marL="457200" lvl="1" indent="0">
              <a:buFont typeface="Courier New" panose="02070309020205020404" pitchFamily="49" charset="0"/>
              <a:buNone/>
            </a:pPr>
            <a:endParaRPr lang="nb-NO" b="0" dirty="0"/>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t>Gjennomgå det som står på siden.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351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Materialet vi nå skal gjennomgå er inndelt i tre læringsmåter. </a:t>
            </a:r>
          </a:p>
          <a:p>
            <a:pPr marL="171450" indent="-171450">
              <a:buFont typeface="Arial" panose="020B0604020202020204" pitchFamily="34" charset="0"/>
              <a:buChar char="•"/>
            </a:pPr>
            <a:r>
              <a:rPr lang="nb-NO" dirty="0"/>
              <a:t>Vi er alle forskjellige og har ulike måter å tilegne oss kunnskap på og lærer på ulike måter.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presentasjonen inneholder en blanding av de tre tilnærmingene.</a:t>
            </a:r>
          </a:p>
          <a:p>
            <a:pPr marL="171450" indent="-171450">
              <a:buFont typeface="Arial" panose="020B0604020202020204" pitchFamily="34" charset="0"/>
              <a:buChar char="•"/>
            </a:pPr>
            <a:r>
              <a:rPr lang="nb-NO" dirty="0"/>
              <a:t>Dere vil se at hver slide er merket med ett av de tre symbolene. </a:t>
            </a:r>
          </a:p>
          <a:p>
            <a:pPr marL="171450" indent="-171450">
              <a:buFont typeface="Arial" panose="020B0604020202020204" pitchFamily="34" charset="0"/>
              <a:buChar char="•"/>
            </a:pPr>
            <a:r>
              <a:rPr lang="nb-NO" dirty="0"/>
              <a:t>De tre tilnærmingene er: </a:t>
            </a:r>
          </a:p>
          <a:p>
            <a:pPr marL="628650" lvl="1" indent="-171450">
              <a:buFont typeface="Arial" panose="020B0604020202020204" pitchFamily="34" charset="0"/>
              <a:buChar char="•"/>
            </a:pPr>
            <a:r>
              <a:rPr lang="nb-NO" i="1" dirty="0"/>
              <a:t>Kunnskap:</a:t>
            </a:r>
            <a:r>
              <a:rPr lang="nb-NO" i="0" dirty="0"/>
              <a:t> Inngående </a:t>
            </a:r>
            <a:r>
              <a:rPr lang="nb-NO" dirty="0"/>
              <a:t>kunnskap om traumebevisst praksis gjennom teori, tall og fakta</a:t>
            </a:r>
          </a:p>
          <a:p>
            <a:pPr marL="628650" lvl="1" indent="-171450">
              <a:buFont typeface="Arial" panose="020B0604020202020204" pitchFamily="34" charset="0"/>
              <a:buChar char="•"/>
            </a:pPr>
            <a:r>
              <a:rPr lang="nb-NO" i="1" dirty="0"/>
              <a:t>Praksis: </a:t>
            </a:r>
            <a:r>
              <a:rPr lang="nb-NO" i="0" dirty="0"/>
              <a:t>M</a:t>
            </a:r>
            <a:r>
              <a:rPr lang="nb-NO" dirty="0"/>
              <a:t>odeller, visuelle fremstillinger og prosesser som viser hvordan traumebevisst praksis kan se ut</a:t>
            </a:r>
          </a:p>
          <a:p>
            <a:pPr marL="628650" lvl="1" indent="-171450">
              <a:buFont typeface="Arial" panose="020B0604020202020204" pitchFamily="34" charset="0"/>
              <a:buChar char="•"/>
            </a:pPr>
            <a:r>
              <a:rPr lang="nb-NO" i="1" dirty="0"/>
              <a:t>Erfaring: </a:t>
            </a:r>
            <a:r>
              <a:rPr lang="nb-NO" dirty="0"/>
              <a:t>Fokus på erfaringsbasert kunnskap (f.eks. filmer, refleksjonsoppgaver og historier)</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9</a:t>
            </a:fld>
            <a:endParaRPr lang="nb-NO"/>
          </a:p>
        </p:txBody>
      </p:sp>
    </p:spTree>
    <p:extLst>
      <p:ext uri="{BB962C8B-B14F-4D97-AF65-F5344CB8AC3E}">
        <p14:creationId xmlns:p14="http://schemas.microsoft.com/office/powerpoint/2010/main" val="4055125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10.03.2025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10.03.2025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804201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9422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4137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14677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4434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716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2106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9619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10.03.2025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7432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10.03.2025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27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17241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10.03.2025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78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46012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82063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82616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640032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7380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5706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250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10.03.2025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04116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0969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3218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10.03.2025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02277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78138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20388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5733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146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89377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10.03.2025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4838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7839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10.03.2025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941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10.03.2025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10.03.2025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882406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BJfmfkDQb14"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4.xml"/><Relationship Id="rId5" Type="http://schemas.openxmlformats.org/officeDocument/2006/relationships/image" Target="../media/image33.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54.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a:p>
        </p:txBody>
      </p:sp>
      <p:pic>
        <p:nvPicPr>
          <p:cNvPr id="1026" name="Picture 2" descr="Illustrasjon av en mann som peker på en tavl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334039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C026E3C-A50F-AE39-8C4A-AB469D9C4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3B72-610B-9C48-3936-C59C40331391}"/>
              </a:ext>
            </a:extLst>
          </p:cNvPr>
          <p:cNvSpPr>
            <a:spLocks noGrp="1"/>
          </p:cNvSpPr>
          <p:nvPr>
            <p:ph type="title"/>
          </p:nvPr>
        </p:nvSpPr>
        <p:spPr>
          <a:xfrm>
            <a:off x="695325" y="1300585"/>
            <a:ext cx="8257288" cy="548413"/>
          </a:xfrm>
        </p:spPr>
        <p:txBody>
          <a:bodyPr/>
          <a:lstStyle/>
          <a:p>
            <a:r>
              <a:rPr lang="nb-NO" dirty="0"/>
              <a:t>Trygge rammer</a:t>
            </a:r>
            <a:endParaRPr lang="en-NO" dirty="0"/>
          </a:p>
        </p:txBody>
      </p:sp>
      <p:sp>
        <p:nvSpPr>
          <p:cNvPr id="3" name="Content Placeholder 2">
            <a:extLst>
              <a:ext uri="{FF2B5EF4-FFF2-40B4-BE49-F238E27FC236}">
                <a16:creationId xmlns:a16="http://schemas.microsoft.com/office/drawing/2014/main" id="{54BC4E66-F7CB-5241-AFA4-37E3596A8E3F}"/>
              </a:ext>
            </a:extLst>
          </p:cNvPr>
          <p:cNvSpPr>
            <a:spLocks noGrp="1"/>
          </p:cNvSpPr>
          <p:nvPr>
            <p:ph sz="half" idx="1"/>
          </p:nvPr>
        </p:nvSpPr>
        <p:spPr>
          <a:xfrm>
            <a:off x="695325" y="2599826"/>
            <a:ext cx="7432674" cy="4060826"/>
          </a:xfrm>
        </p:spPr>
        <p:txBody>
          <a:bodyPr/>
          <a:lstStyle/>
          <a:p>
            <a:r>
              <a:rPr lang="nb-NO" dirty="0"/>
              <a:t>Temaene vi skal inn i kan være belastende å snakke om, også i en profesjonell setting – så ha omtanke for hverandre og deg selv. </a:t>
            </a:r>
          </a:p>
          <a:p>
            <a:r>
              <a:rPr lang="nb-NO" dirty="0"/>
              <a:t>Det er viktig at vi respekterer egne grenser. Dersom du kjenner at noe blir vanskelig for deg er det lov til å ta seg en pause når som helst. </a:t>
            </a:r>
          </a:p>
          <a:p>
            <a:r>
              <a:rPr lang="nb-NO" dirty="0"/>
              <a:t>Det vi snakker om blir i dette rommet (taushetsplikt). Da kan vi alle føle oss trygge til å dele uten at det sies videre et annet sted. </a:t>
            </a:r>
          </a:p>
        </p:txBody>
      </p:sp>
      <p:sp>
        <p:nvSpPr>
          <p:cNvPr id="4" name="Date Placeholder 3">
            <a:extLst>
              <a:ext uri="{FF2B5EF4-FFF2-40B4-BE49-F238E27FC236}">
                <a16:creationId xmlns:a16="http://schemas.microsoft.com/office/drawing/2014/main" id="{C6503E0B-F557-154B-8BAA-BA9E0AF8D0F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FBCBFC8-F2DA-4D24-81D9-318EC242ECC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36641CA1-2C4F-C97A-1C64-707AA97E6617}"/>
              </a:ext>
            </a:extLst>
          </p:cNvPr>
          <p:cNvPicPr>
            <a:picLocks noChangeAspect="1"/>
          </p:cNvPicPr>
          <p:nvPr/>
        </p:nvPicPr>
        <p:blipFill rotWithShape="1">
          <a:blip r:embed="rId3"/>
          <a:srcRect l="12516" t="2209" r="19567" b="19382"/>
          <a:stretch/>
        </p:blipFill>
        <p:spPr>
          <a:xfrm>
            <a:off x="8895242" y="1396059"/>
            <a:ext cx="1834189" cy="2117522"/>
          </a:xfrm>
          <a:prstGeom prst="rect">
            <a:avLst/>
          </a:prstGeom>
        </p:spPr>
      </p:pic>
    </p:spTree>
    <p:extLst>
      <p:ext uri="{BB962C8B-B14F-4D97-AF65-F5344CB8AC3E}">
        <p14:creationId xmlns:p14="http://schemas.microsoft.com/office/powerpoint/2010/main" val="373050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br>
              <a:rPr lang="nb-NO" dirty="0"/>
            </a:br>
            <a:br>
              <a:rPr lang="nb-NO" dirty="0"/>
            </a:br>
            <a:r>
              <a:rPr lang="nb-NO" dirty="0"/>
              <a:t>Traumer</a:t>
            </a: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spTree>
    <p:extLst>
      <p:ext uri="{BB962C8B-B14F-4D97-AF65-F5344CB8AC3E}">
        <p14:creationId xmlns:p14="http://schemas.microsoft.com/office/powerpoint/2010/main" val="244004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6FD31B85-6F17-2019-5CA8-DFC3E66E7D13}"/>
              </a:ext>
            </a:extLst>
          </p:cNvPr>
          <p:cNvSpPr>
            <a:spLocks noGrp="1"/>
          </p:cNvSpPr>
          <p:nvPr>
            <p:ph type="title"/>
          </p:nvPr>
        </p:nvSpPr>
        <p:spPr>
          <a:xfrm>
            <a:off x="695326" y="720001"/>
            <a:ext cx="5181600" cy="1311999"/>
          </a:xfrm>
        </p:spPr>
        <p:txBody>
          <a:bodyPr anchor="t">
            <a:normAutofit/>
          </a:bodyPr>
          <a:lstStyle/>
          <a:p>
            <a:r>
              <a:rPr lang="nb-NO">
                <a:effectLst/>
              </a:rPr>
              <a:t>Traume</a:t>
            </a:r>
            <a:endParaRPr lang="nb-NO"/>
          </a:p>
        </p:txBody>
      </p:sp>
      <p:sp>
        <p:nvSpPr>
          <p:cNvPr id="8" name="Plassholder for tekst 7">
            <a:extLst>
              <a:ext uri="{FF2B5EF4-FFF2-40B4-BE49-F238E27FC236}">
                <a16:creationId xmlns:a16="http://schemas.microsoft.com/office/drawing/2014/main" id="{1BEF6A51-0A85-8DC5-C53C-6C98B6D2CAAA}"/>
              </a:ext>
            </a:extLst>
          </p:cNvPr>
          <p:cNvSpPr>
            <a:spLocks noGrp="1"/>
          </p:cNvSpPr>
          <p:nvPr>
            <p:ph sz="half" idx="1"/>
          </p:nvPr>
        </p:nvSpPr>
        <p:spPr>
          <a:xfrm>
            <a:off x="695326" y="1718492"/>
            <a:ext cx="7273019" cy="4060826"/>
          </a:xfrm>
        </p:spPr>
        <p:txBody>
          <a:bodyPr anchor="t">
            <a:normAutofit/>
          </a:bodyPr>
          <a:lstStyle/>
          <a:p>
            <a:pPr marL="0" indent="0">
              <a:lnSpc>
                <a:spcPct val="90000"/>
              </a:lnSpc>
              <a:buNone/>
            </a:pPr>
            <a:endParaRPr lang="nb-NO" sz="1400" dirty="0"/>
          </a:p>
          <a:p>
            <a:pPr>
              <a:lnSpc>
                <a:spcPct val="90000"/>
              </a:lnSpc>
            </a:pPr>
            <a:r>
              <a:rPr lang="nb-NO" dirty="0"/>
              <a:t>Et traume kommer fra en hendelse, en serie av hendelser, eller et sett omstendigheter, som en person opplever som fysisk eller følelsesmessig skadelig eller truende. </a:t>
            </a:r>
          </a:p>
          <a:p>
            <a:pPr>
              <a:lnSpc>
                <a:spcPct val="90000"/>
              </a:lnSpc>
            </a:pPr>
            <a:r>
              <a:rPr lang="nb-NO" dirty="0"/>
              <a:t>Skaden som oppstår i etterkant av hendelsen kan få varige, negative virkninger på personens evne til å fungere, og påvirker psykisk og fysisk helse, og kan få sosiale og åndelige konsekvenser. </a:t>
            </a:r>
          </a:p>
          <a:p>
            <a:pPr>
              <a:lnSpc>
                <a:spcPct val="90000"/>
              </a:lnSpc>
            </a:pPr>
            <a:r>
              <a:rPr lang="nb-NO" dirty="0"/>
              <a:t>Traumet er ikke selve hendelsen, men skaden som kan oppstå i etterkant av hendelsen.</a:t>
            </a:r>
            <a:endParaRPr lang="nb-NO" sz="1400" dirty="0"/>
          </a:p>
        </p:txBody>
      </p:sp>
      <p:sp>
        <p:nvSpPr>
          <p:cNvPr id="4" name="Plassholder for dato 3">
            <a:extLst>
              <a:ext uri="{FF2B5EF4-FFF2-40B4-BE49-F238E27FC236}">
                <a16:creationId xmlns:a16="http://schemas.microsoft.com/office/drawing/2014/main" id="{EC3D4347-47DF-703A-244D-5EC6254C0CEF}"/>
              </a:ext>
            </a:extLst>
          </p:cNvPr>
          <p:cNvSpPr>
            <a:spLocks noGrp="1"/>
          </p:cNvSpPr>
          <p:nvPr>
            <p:ph type="dt" sz="half" idx="10"/>
          </p:nvPr>
        </p:nvSpPr>
        <p:spPr>
          <a:xfrm>
            <a:off x="10156825" y="6292352"/>
            <a:ext cx="1339850" cy="365125"/>
          </a:xfrm>
        </p:spPr>
        <p:txBody>
          <a:bodyPr anchor="ctr">
            <a:normAutofit/>
          </a:bodyPr>
          <a:lstStyle/>
          <a:p>
            <a:pPr>
              <a:spcAft>
                <a:spcPts val="600"/>
              </a:spcAft>
            </a:pPr>
            <a:fld id="{4D766B14-D201-5E43-92B4-5BFC4FDF65D3}" type="datetime1">
              <a:rPr lang="nb-NO" smtClean="0"/>
              <a:pPr>
                <a:spcAft>
                  <a:spcPts val="600"/>
                </a:spcAft>
              </a:pPr>
              <a:t>10.03.2025</a:t>
            </a:fld>
            <a:endParaRPr lang="nb-NO"/>
          </a:p>
        </p:txBody>
      </p:sp>
      <p:sp>
        <p:nvSpPr>
          <p:cNvPr id="5" name="Plassholder for lysbildenummer 4">
            <a:extLst>
              <a:ext uri="{FF2B5EF4-FFF2-40B4-BE49-F238E27FC236}">
                <a16:creationId xmlns:a16="http://schemas.microsoft.com/office/drawing/2014/main" id="{93ECEC4F-D81B-EAF0-B985-BBD6D26CED52}"/>
              </a:ext>
            </a:extLst>
          </p:cNvPr>
          <p:cNvSpPr>
            <a:spLocks noGrp="1"/>
          </p:cNvSpPr>
          <p:nvPr>
            <p:ph type="sldNum" sz="quarter" idx="12"/>
          </p:nvPr>
        </p:nvSpPr>
        <p:spPr>
          <a:xfrm>
            <a:off x="11496674" y="6292352"/>
            <a:ext cx="695325" cy="365125"/>
          </a:xfrm>
        </p:spPr>
        <p:txBody>
          <a:bodyPr anchor="ctr">
            <a:normAutofit/>
          </a:bodyPr>
          <a:lstStyle/>
          <a:p>
            <a:pPr>
              <a:spcAft>
                <a:spcPts val="600"/>
              </a:spcAft>
            </a:pPr>
            <a:fld id="{8ACEFDFC-287E-0A4D-81A7-6CC8C070690D}" type="slidenum">
              <a:rPr lang="nb-NO" smtClean="0"/>
              <a:pPr>
                <a:spcAft>
                  <a:spcPts val="600"/>
                </a:spcAft>
              </a:pPr>
              <a:t>14</a:t>
            </a:fld>
            <a:endParaRPr lang="nb-NO"/>
          </a:p>
        </p:txBody>
      </p:sp>
      <p:pic>
        <p:nvPicPr>
          <p:cNvPr id="2" name="Picture 6" descr="Illustrasjon av en kvinne som sitter fremoverbøyd og med armene omkring knærne sine.">
            <a:extLst>
              <a:ext uri="{FF2B5EF4-FFF2-40B4-BE49-F238E27FC236}">
                <a16:creationId xmlns:a16="http://schemas.microsoft.com/office/drawing/2014/main" id="{BEF04BD7-061C-CFEE-B3BE-5C0863A7F675}"/>
              </a:ext>
            </a:extLst>
          </p:cNvPr>
          <p:cNvPicPr>
            <a:picLocks noChangeAspect="1"/>
          </p:cNvPicPr>
          <p:nvPr/>
        </p:nvPicPr>
        <p:blipFill rotWithShape="1">
          <a:blip r:embed="rId3"/>
          <a:srcRect l="5676" t="63333" r="58198" b="241"/>
          <a:stretch/>
        </p:blipFill>
        <p:spPr>
          <a:xfrm rot="16200000">
            <a:off x="8756715" y="1895836"/>
            <a:ext cx="2728618" cy="2751299"/>
          </a:xfrm>
          <a:prstGeom prst="rect">
            <a:avLst/>
          </a:prstGeom>
        </p:spPr>
      </p:pic>
      <p:pic>
        <p:nvPicPr>
          <p:cNvPr id="11" name="Bilde 5">
            <a:extLst>
              <a:ext uri="{FF2B5EF4-FFF2-40B4-BE49-F238E27FC236}">
                <a16:creationId xmlns:a16="http://schemas.microsoft.com/office/drawing/2014/main" id="{12195261-4A88-E706-9FF3-2BCFE08CBB9A}"/>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24498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normAutofit/>
          </a:bodyPr>
          <a:lstStyle/>
          <a:p>
            <a:r>
              <a:rPr lang="nb-NO" sz="4000" dirty="0"/>
              <a:t>Triggere</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695326" y="2563586"/>
            <a:ext cx="5537834" cy="3529238"/>
          </a:xfrm>
        </p:spPr>
        <p:txBody>
          <a:bodyPr/>
          <a:lstStyle/>
          <a:p>
            <a:r>
              <a:rPr lang="nb-NO" sz="2400" dirty="0"/>
              <a:t>Ytre triggere</a:t>
            </a:r>
          </a:p>
          <a:p>
            <a:r>
              <a:rPr lang="nb-NO" sz="2400" dirty="0"/>
              <a:t>Indre triggere</a:t>
            </a:r>
          </a:p>
          <a:p>
            <a:r>
              <a:rPr lang="nb-NO" sz="2400" dirty="0"/>
              <a:t>Relasjonelle triggere</a:t>
            </a:r>
          </a:p>
          <a:p>
            <a:endParaRPr lang="nb-NO" dirty="0"/>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10.03.2025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15</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Picture 7" descr="Illustrasjon av en mann som holder armene  hevet over hodet.">
            <a:extLst>
              <a:ext uri="{FF2B5EF4-FFF2-40B4-BE49-F238E27FC236}">
                <a16:creationId xmlns:a16="http://schemas.microsoft.com/office/drawing/2014/main" id="{B7FF9BBC-AB9D-FE73-F8E7-150679ED4AA7}"/>
              </a:ext>
            </a:extLst>
          </p:cNvPr>
          <p:cNvPicPr>
            <a:picLocks noChangeAspect="1"/>
          </p:cNvPicPr>
          <p:nvPr/>
        </p:nvPicPr>
        <p:blipFill rotWithShape="1">
          <a:blip r:embed="rId4"/>
          <a:srcRect l="26036" r="37838" b="63574"/>
          <a:stretch/>
        </p:blipFill>
        <p:spPr>
          <a:xfrm rot="16200000">
            <a:off x="6497052" y="2017391"/>
            <a:ext cx="3514989" cy="3544207"/>
          </a:xfrm>
          <a:prstGeom prst="rect">
            <a:avLst/>
          </a:prstGeom>
        </p:spPr>
      </p:pic>
    </p:spTree>
    <p:extLst>
      <p:ext uri="{BB962C8B-B14F-4D97-AF65-F5344CB8AC3E}">
        <p14:creationId xmlns:p14="http://schemas.microsoft.com/office/powerpoint/2010/main" val="217348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9229-659B-0DD5-79B0-62EE295ECC42}"/>
              </a:ext>
            </a:extLst>
          </p:cNvPr>
          <p:cNvSpPr>
            <a:spLocks noGrp="1"/>
          </p:cNvSpPr>
          <p:nvPr>
            <p:ph type="title"/>
          </p:nvPr>
        </p:nvSpPr>
        <p:spPr/>
        <p:txBody>
          <a:bodyPr/>
          <a:lstStyle/>
          <a:p>
            <a:r>
              <a:rPr lang="nb-NO" dirty="0"/>
              <a:t>PTSD og spesifikk traumebehandling</a:t>
            </a:r>
          </a:p>
        </p:txBody>
      </p:sp>
      <p:sp>
        <p:nvSpPr>
          <p:cNvPr id="3" name="Content Placeholder 2">
            <a:extLst>
              <a:ext uri="{FF2B5EF4-FFF2-40B4-BE49-F238E27FC236}">
                <a16:creationId xmlns:a16="http://schemas.microsoft.com/office/drawing/2014/main" id="{9C5F99EE-12AE-4CD6-438D-75EE58755442}"/>
              </a:ext>
            </a:extLst>
          </p:cNvPr>
          <p:cNvSpPr>
            <a:spLocks noGrp="1"/>
          </p:cNvSpPr>
          <p:nvPr>
            <p:ph idx="1"/>
          </p:nvPr>
        </p:nvSpPr>
        <p:spPr/>
        <p:txBody>
          <a:bodyPr/>
          <a:lstStyle/>
          <a:p>
            <a:r>
              <a:rPr lang="nb-NO" dirty="0"/>
              <a:t>Over- og underaktivering</a:t>
            </a:r>
          </a:p>
          <a:p>
            <a:r>
              <a:rPr lang="nb-NO" dirty="0"/>
              <a:t>Unngåelse</a:t>
            </a:r>
          </a:p>
          <a:p>
            <a:r>
              <a:rPr lang="nb-NO" dirty="0"/>
              <a:t>Dissosiasjon</a:t>
            </a:r>
          </a:p>
          <a:p>
            <a:r>
              <a:rPr lang="nb-NO" dirty="0"/>
              <a:t>Gjenopplevelse</a:t>
            </a:r>
          </a:p>
        </p:txBody>
      </p:sp>
      <p:sp>
        <p:nvSpPr>
          <p:cNvPr id="4" name="Date Placeholder 3">
            <a:extLst>
              <a:ext uri="{FF2B5EF4-FFF2-40B4-BE49-F238E27FC236}">
                <a16:creationId xmlns:a16="http://schemas.microsoft.com/office/drawing/2014/main" id="{7FFD33BA-080A-D639-1DCB-73BB8A6F88BA}"/>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Slide Number Placeholder 4">
            <a:extLst>
              <a:ext uri="{FF2B5EF4-FFF2-40B4-BE49-F238E27FC236}">
                <a16:creationId xmlns:a16="http://schemas.microsoft.com/office/drawing/2014/main" id="{C0D413C7-AB13-18E0-AD73-924C7879C648}"/>
              </a:ext>
            </a:extLst>
          </p:cNvPr>
          <p:cNvSpPr>
            <a:spLocks noGrp="1"/>
          </p:cNvSpPr>
          <p:nvPr>
            <p:ph type="sldNum" sz="quarter" idx="12"/>
          </p:nvPr>
        </p:nvSpPr>
        <p:spPr/>
        <p:txBody>
          <a:bodyPr/>
          <a:lstStyle/>
          <a:p>
            <a:fld id="{8ACEFDFC-287E-0A4D-81A7-6CC8C070690D}" type="slidenum">
              <a:rPr lang="nb-NO" smtClean="0"/>
              <a:t>16</a:t>
            </a:fld>
            <a:endParaRPr lang="nb-NO"/>
          </a:p>
        </p:txBody>
      </p:sp>
      <p:pic>
        <p:nvPicPr>
          <p:cNvPr id="6" name="Bilde 8" descr="Illustrasjon av en gutt. Fra guttens hode kommer en tenkeboble. Inne i tenkeboblen er en illustrasjon av at en mann er i ferd med å slå gutten.">
            <a:extLst>
              <a:ext uri="{FF2B5EF4-FFF2-40B4-BE49-F238E27FC236}">
                <a16:creationId xmlns:a16="http://schemas.microsoft.com/office/drawing/2014/main" id="{DF66F0A6-DFF6-7DEA-3CB8-A222933E3243}"/>
              </a:ext>
            </a:extLst>
          </p:cNvPr>
          <p:cNvPicPr>
            <a:picLocks noChangeAspect="1"/>
          </p:cNvPicPr>
          <p:nvPr/>
        </p:nvPicPr>
        <p:blipFill>
          <a:blip r:embed="rId3"/>
          <a:stretch>
            <a:fillRect/>
          </a:stretch>
        </p:blipFill>
        <p:spPr>
          <a:xfrm>
            <a:off x="6762474" y="2032000"/>
            <a:ext cx="3600000" cy="3600000"/>
          </a:xfrm>
          <a:prstGeom prst="rect">
            <a:avLst/>
          </a:prstGeom>
          <a:ln>
            <a:noFill/>
          </a:ln>
        </p:spPr>
      </p:pic>
      <p:pic>
        <p:nvPicPr>
          <p:cNvPr id="7" name="Bilde 5">
            <a:extLst>
              <a:ext uri="{FF2B5EF4-FFF2-40B4-BE49-F238E27FC236}">
                <a16:creationId xmlns:a16="http://schemas.microsoft.com/office/drawing/2014/main" id="{4AECAC70-B315-CDD8-51DF-F355866307DC}"/>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78740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Traumer og PTSD</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76945"/>
            <a:ext cx="7432674" cy="4083707"/>
          </a:xfrm>
        </p:spPr>
        <p:txBody>
          <a:bodyPr/>
          <a:lstStyle/>
          <a:p>
            <a:pPr marL="0" indent="0">
              <a:buNone/>
            </a:pPr>
            <a:r>
              <a:rPr lang="nb-NO" sz="2400" b="0" dirty="0"/>
              <a:t>Alle som har opplevd alvorlige livsbelastninger kan sitte igjen med emosjonelle sår og traumer, uten at skadeomfanget nødvendigvis er så stort at det vil tilfredsstille de diagnostiske kriteriene for posttraumatisk stresslidelse (PTSD).</a:t>
            </a:r>
          </a:p>
          <a:p>
            <a:pPr marL="0" indent="0">
              <a:buNone/>
            </a:pPr>
            <a:endParaRPr lang="nb-NO" sz="2400" dirty="0"/>
          </a:p>
          <a:p>
            <a:pPr marL="0" indent="0">
              <a:buNone/>
            </a:pPr>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405605" y="1848998"/>
            <a:ext cx="1834189" cy="2117522"/>
          </a:xfrm>
          <a:prstGeom prst="rect">
            <a:avLst/>
          </a:prstGeom>
        </p:spPr>
      </p:pic>
    </p:spTree>
    <p:extLst>
      <p:ext uri="{BB962C8B-B14F-4D97-AF65-F5344CB8AC3E}">
        <p14:creationId xmlns:p14="http://schemas.microsoft.com/office/powerpoint/2010/main" val="170467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200523"/>
            <a:ext cx="9469438" cy="738591"/>
          </a:xfrm>
        </p:spPr>
        <p:txBody>
          <a:bodyPr/>
          <a:lstStyle/>
          <a:p>
            <a:r>
              <a:rPr lang="nb-NO" dirty="0"/>
              <a:t>Hvordan kan du gjenkjenne traumer?</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18</a:t>
            </a:fld>
            <a:endParaRPr lang="nb-NO"/>
          </a:p>
        </p:txBody>
      </p:sp>
      <p:pic>
        <p:nvPicPr>
          <p:cNvPr id="11" name="Picture 10" descr="Illustrasjon av åtte personer som hver har en tekstboks under seg. I tekstboksene listes reaksjoner opp under overskriftene 'Kognitivt', Måter jeg håndterer mine vanskelige følelser på', 'Fysisk', Utviklingsmessig', 'Emosjonelt', 'Mellommenneskelig' og 'Åndelig'.">
            <a:extLst>
              <a:ext uri="{FF2B5EF4-FFF2-40B4-BE49-F238E27FC236}">
                <a16:creationId xmlns:a16="http://schemas.microsoft.com/office/drawing/2014/main" id="{942B1697-4F72-A819-4702-6FB39A5FBC4F}"/>
              </a:ext>
            </a:extLst>
          </p:cNvPr>
          <p:cNvPicPr>
            <a:picLocks noChangeAspect="1"/>
          </p:cNvPicPr>
          <p:nvPr/>
        </p:nvPicPr>
        <p:blipFill>
          <a:blip r:embed="rId3"/>
          <a:stretch>
            <a:fillRect/>
          </a:stretch>
        </p:blipFill>
        <p:spPr>
          <a:xfrm>
            <a:off x="2101698" y="939114"/>
            <a:ext cx="7707463" cy="5827446"/>
          </a:xfrm>
          <a:prstGeom prst="rect">
            <a:avLst/>
          </a:prstGeom>
        </p:spPr>
      </p:pic>
      <p:pic>
        <p:nvPicPr>
          <p:cNvPr id="12" name="Bilde 5">
            <a:extLst>
              <a:ext uri="{FF2B5EF4-FFF2-40B4-BE49-F238E27FC236}">
                <a16:creationId xmlns:a16="http://schemas.microsoft.com/office/drawing/2014/main" id="{2495EA92-FAB7-DBF1-CE7F-5472875105A0}"/>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2533506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a:xfrm>
            <a:off x="695326" y="200523"/>
            <a:ext cx="9469438" cy="738591"/>
          </a:xfrm>
        </p:spPr>
        <p:txBody>
          <a:bodyPr/>
          <a:lstStyle/>
          <a:p>
            <a:r>
              <a:rPr lang="nb-NO" dirty="0"/>
              <a:t>Hvordan kommer traumer til uttrykk?</a:t>
            </a:r>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19</a:t>
            </a:fld>
            <a:endParaRPr lang="nb-NO"/>
          </a:p>
        </p:txBody>
      </p:sp>
      <p:pic>
        <p:nvPicPr>
          <p:cNvPr id="11" name="Picture 10" descr="Illustrasjon av åtte personer som hver har en tekstboks under seg. I tekstboksene listes reaksjoner opp under overskriftene 'Kognitivt', Måter jeg håndterer mine vanskelige følelser på', 'Fysisk', Utviklingsmessig', 'Emosjonelt', 'Mellommenneskelig' og 'Åndelig'.">
            <a:extLst>
              <a:ext uri="{FF2B5EF4-FFF2-40B4-BE49-F238E27FC236}">
                <a16:creationId xmlns:a16="http://schemas.microsoft.com/office/drawing/2014/main" id="{942B1697-4F72-A819-4702-6FB39A5FBC4F}"/>
              </a:ext>
            </a:extLst>
          </p:cNvPr>
          <p:cNvPicPr>
            <a:picLocks noChangeAspect="1"/>
          </p:cNvPicPr>
          <p:nvPr/>
        </p:nvPicPr>
        <p:blipFill>
          <a:blip r:embed="rId3"/>
          <a:stretch>
            <a:fillRect/>
          </a:stretch>
        </p:blipFill>
        <p:spPr>
          <a:xfrm>
            <a:off x="2101698" y="939114"/>
            <a:ext cx="7707463" cy="5827446"/>
          </a:xfrm>
          <a:prstGeom prst="rect">
            <a:avLst/>
          </a:prstGeom>
        </p:spPr>
      </p:pic>
      <p:pic>
        <p:nvPicPr>
          <p:cNvPr id="12" name="Bilde 5">
            <a:extLst>
              <a:ext uri="{FF2B5EF4-FFF2-40B4-BE49-F238E27FC236}">
                <a16:creationId xmlns:a16="http://schemas.microsoft.com/office/drawing/2014/main" id="{2495EA92-FAB7-DBF1-CE7F-5472875105A0}"/>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293414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188098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sjon av åtte personer som hver har en tekstboks under seg. I tekstboksene listes reaksjoner opp under overskriftene 'Kognitivt', Måter jeg håndterer mine vanskelige følelser på', 'Fysisk', Utviklingsmessig', 'Emosjonelt', 'Mellommenneskelig' og 'Åndelig'.">
            <a:extLst>
              <a:ext uri="{FF2B5EF4-FFF2-40B4-BE49-F238E27FC236}">
                <a16:creationId xmlns:a16="http://schemas.microsoft.com/office/drawing/2014/main" id="{A62C5504-1550-ABD5-F56F-91CFA106508F}"/>
              </a:ext>
            </a:extLst>
          </p:cNvPr>
          <p:cNvPicPr>
            <a:picLocks noChangeAspect="1"/>
          </p:cNvPicPr>
          <p:nvPr/>
        </p:nvPicPr>
        <p:blipFill>
          <a:blip r:embed="rId3"/>
          <a:stretch>
            <a:fillRect/>
          </a:stretch>
        </p:blipFill>
        <p:spPr>
          <a:xfrm>
            <a:off x="4427889" y="899648"/>
            <a:ext cx="7373926" cy="5575266"/>
          </a:xfrm>
          <a:prstGeom prst="rect">
            <a:avLst/>
          </a:prstGeom>
        </p:spPr>
      </p:pic>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5" y="1669691"/>
            <a:ext cx="4083709" cy="3868468"/>
          </a:xfrm>
        </p:spPr>
        <p:txBody>
          <a:bodyPr/>
          <a:lstStyle/>
          <a:p>
            <a:r>
              <a:rPr lang="nb-NO" dirty="0"/>
              <a:t>Velg to av reaksjonene du kjenner igjen, enten fra noen nær deg, fra kollegaer eller innbyggere du treffer, og tenk deg hvordan du kan være i møte med noen som viser disse reaksjonene på en måte som får personen til å føle seg trygg.</a:t>
            </a:r>
          </a:p>
          <a:p>
            <a:r>
              <a:rPr lang="nb-NO" dirty="0"/>
              <a:t>Skriv ned to konkrete eksempler på ting du kan si eller gjøre med kroppen som kan være til hjelp i møte med disse reaksjonene. </a:t>
            </a:r>
          </a:p>
          <a:p>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21</a:t>
            </a:fld>
            <a:endParaRPr lang="nb-NO"/>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4002302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BF12A0-D4C9-9746-D1ED-65240A6B8C39}"/>
              </a:ext>
            </a:extLst>
          </p:cNvPr>
          <p:cNvSpPr>
            <a:spLocks noGrp="1"/>
          </p:cNvSpPr>
          <p:nvPr>
            <p:ph type="title"/>
          </p:nvPr>
        </p:nvSpPr>
        <p:spPr/>
        <p:txBody>
          <a:bodyPr/>
          <a:lstStyle/>
          <a:p>
            <a:r>
              <a:rPr lang="nb-NO"/>
              <a:t>Hva er traumer?</a:t>
            </a:r>
          </a:p>
        </p:txBody>
      </p:sp>
      <p:sp>
        <p:nvSpPr>
          <p:cNvPr id="3" name="Plassholder for innhold 2">
            <a:extLst>
              <a:ext uri="{FF2B5EF4-FFF2-40B4-BE49-F238E27FC236}">
                <a16:creationId xmlns:a16="http://schemas.microsoft.com/office/drawing/2014/main" id="{739EBB6A-56F2-425F-FB30-D55080E5F6D3}"/>
              </a:ext>
            </a:extLst>
          </p:cNvPr>
          <p:cNvSpPr>
            <a:spLocks noGrp="1"/>
          </p:cNvSpPr>
          <p:nvPr>
            <p:ph idx="1"/>
          </p:nvPr>
        </p:nvSpPr>
        <p:spPr/>
        <p:txBody>
          <a:bodyPr/>
          <a:lstStyle/>
          <a:p>
            <a:r>
              <a:rPr lang="nb-NO" dirty="0"/>
              <a:t>Se </a:t>
            </a:r>
            <a:r>
              <a:rPr lang="nb-NO" dirty="0">
                <a:hlinkClick r:id="rId3"/>
              </a:rPr>
              <a:t>denne</a:t>
            </a:r>
            <a:r>
              <a:rPr lang="nb-NO" dirty="0"/>
              <a:t> filmen for å lære om hva traumer er</a:t>
            </a:r>
          </a:p>
        </p:txBody>
      </p:sp>
      <p:sp>
        <p:nvSpPr>
          <p:cNvPr id="4" name="Plassholder for dato 3">
            <a:extLst>
              <a:ext uri="{FF2B5EF4-FFF2-40B4-BE49-F238E27FC236}">
                <a16:creationId xmlns:a16="http://schemas.microsoft.com/office/drawing/2014/main" id="{7ABB739F-6138-D39E-34E1-435F52D9CD99}"/>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900496BE-C12F-72D9-7B30-8AA51AD053A5}"/>
              </a:ext>
            </a:extLst>
          </p:cNvPr>
          <p:cNvSpPr>
            <a:spLocks noGrp="1"/>
          </p:cNvSpPr>
          <p:nvPr>
            <p:ph type="sldNum" sz="quarter" idx="12"/>
          </p:nvPr>
        </p:nvSpPr>
        <p:spPr/>
        <p:txBody>
          <a:bodyPr/>
          <a:lstStyle/>
          <a:p>
            <a:fld id="{8ACEFDFC-287E-0A4D-81A7-6CC8C070690D}" type="slidenum">
              <a:rPr lang="nb-NO" smtClean="0"/>
              <a:t>22</a:t>
            </a:fld>
            <a:endParaRPr lang="nb-NO"/>
          </a:p>
        </p:txBody>
      </p:sp>
      <p:pic>
        <p:nvPicPr>
          <p:cNvPr id="8" name="Bilde 7" descr="Illustrasjon av en mann som holder armen opp mot en stor, grønn avspillingsknapp.">
            <a:extLst>
              <a:ext uri="{FF2B5EF4-FFF2-40B4-BE49-F238E27FC236}">
                <a16:creationId xmlns:a16="http://schemas.microsoft.com/office/drawing/2014/main" id="{2B79F36B-4C6A-4723-00B2-0BC13D705F84}"/>
              </a:ext>
            </a:extLst>
          </p:cNvPr>
          <p:cNvPicPr>
            <a:picLocks noChangeAspect="1"/>
          </p:cNvPicPr>
          <p:nvPr/>
        </p:nvPicPr>
        <p:blipFill>
          <a:blip r:embed="rId4"/>
          <a:stretch>
            <a:fillRect/>
          </a:stretch>
        </p:blipFill>
        <p:spPr>
          <a:xfrm>
            <a:off x="5842647" y="-623317"/>
            <a:ext cx="6142139" cy="6142139"/>
          </a:xfrm>
          <a:prstGeom prst="rect">
            <a:avLst/>
          </a:prstGeom>
        </p:spPr>
      </p:pic>
      <p:pic>
        <p:nvPicPr>
          <p:cNvPr id="7" name="Bilde 5">
            <a:extLst>
              <a:ext uri="{FF2B5EF4-FFF2-40B4-BE49-F238E27FC236}">
                <a16:creationId xmlns:a16="http://schemas.microsoft.com/office/drawing/2014/main" id="{6A5D3B9C-8D9D-2D96-DE10-77DE97705369}"/>
              </a:ext>
            </a:extLst>
          </p:cNvPr>
          <p:cNvPicPr>
            <a:picLocks noChangeAspect="1"/>
          </p:cNvPicPr>
          <p:nvPr/>
        </p:nvPicPr>
        <p:blipFill>
          <a:blip r:embed="rId5"/>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37605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br>
              <a:rPr lang="nb-NO" dirty="0"/>
            </a:br>
            <a:r>
              <a:rPr lang="nb-NO" dirty="0"/>
              <a:t>Toksisk stress og barndomsbelastninger</a:t>
            </a: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Tree>
    <p:extLst>
      <p:ext uri="{BB962C8B-B14F-4D97-AF65-F5344CB8AC3E}">
        <p14:creationId xmlns:p14="http://schemas.microsoft.com/office/powerpoint/2010/main" val="3112783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a:xfrm>
            <a:off x="695326" y="720001"/>
            <a:ext cx="9469438" cy="762435"/>
          </a:xfrm>
        </p:spPr>
        <p:txBody>
          <a:bodyPr/>
          <a:lstStyle/>
          <a:p>
            <a:r>
              <a:rPr lang="nb-NO" dirty="0"/>
              <a:t>Toksisk stress </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497207" y="2032000"/>
            <a:ext cx="4587412" cy="2359891"/>
          </a:xfrm>
        </p:spPr>
        <p:txBody>
          <a:bodyPr/>
          <a:lstStyle/>
          <a:p>
            <a:r>
              <a:rPr lang="nb-NO" sz="2400" dirty="0"/>
              <a:t>Variasjoner i stressnivå er bra</a:t>
            </a:r>
          </a:p>
          <a:p>
            <a:r>
              <a:rPr lang="nb-NO" sz="2400" dirty="0"/>
              <a:t>Å leve med høy stressbelastning over tid har skadelige effekter på vår fysiske og psykiske helse</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10.03.2025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24</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Picture 7" descr="Illustrasjon av en mann som holder armene  hevet over hodet, og av en kvinne som sitter fremoverbøyd og med armene omkring knærne sine.">
            <a:extLst>
              <a:ext uri="{FF2B5EF4-FFF2-40B4-BE49-F238E27FC236}">
                <a16:creationId xmlns:a16="http://schemas.microsoft.com/office/drawing/2014/main" id="{466228D0-FE55-D41F-12B9-CCF9C76C41CA}"/>
              </a:ext>
            </a:extLst>
          </p:cNvPr>
          <p:cNvPicPr>
            <a:picLocks noChangeAspect="1"/>
          </p:cNvPicPr>
          <p:nvPr/>
        </p:nvPicPr>
        <p:blipFill rotWithShape="1">
          <a:blip r:embed="rId4"/>
          <a:srcRect l="26036" r="37838" b="63574"/>
          <a:stretch/>
        </p:blipFill>
        <p:spPr>
          <a:xfrm rot="16200000">
            <a:off x="6441577" y="2021703"/>
            <a:ext cx="2477530" cy="2498124"/>
          </a:xfrm>
          <a:prstGeom prst="rect">
            <a:avLst/>
          </a:prstGeom>
        </p:spPr>
      </p:pic>
      <p:pic>
        <p:nvPicPr>
          <p:cNvPr id="9" name="Picture 8" descr="Illustrasjon av en mann som holder armene  hevet over hodet, og av en kvinne som sitter fremoverbøyd og med armene omkring knærne sine.">
            <a:extLst>
              <a:ext uri="{FF2B5EF4-FFF2-40B4-BE49-F238E27FC236}">
                <a16:creationId xmlns:a16="http://schemas.microsoft.com/office/drawing/2014/main" id="{0DBA8127-CED8-420F-B5BF-8A10B28862FE}"/>
              </a:ext>
            </a:extLst>
          </p:cNvPr>
          <p:cNvPicPr>
            <a:picLocks noChangeAspect="1"/>
          </p:cNvPicPr>
          <p:nvPr/>
        </p:nvPicPr>
        <p:blipFill rotWithShape="1">
          <a:blip r:embed="rId4"/>
          <a:srcRect l="5676" t="63333" r="58198" b="241"/>
          <a:stretch/>
        </p:blipFill>
        <p:spPr>
          <a:xfrm rot="16200000">
            <a:off x="8781137" y="1904064"/>
            <a:ext cx="2477530" cy="2498124"/>
          </a:xfrm>
          <a:prstGeom prst="rect">
            <a:avLst/>
          </a:prstGeom>
        </p:spPr>
      </p:pic>
    </p:spTree>
    <p:extLst>
      <p:ext uri="{BB962C8B-B14F-4D97-AF65-F5344CB8AC3E}">
        <p14:creationId xmlns:p14="http://schemas.microsoft.com/office/powerpoint/2010/main" val="2999761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Barndomsbelastninger og toksisk stress</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497206" y="2342146"/>
            <a:ext cx="6801952" cy="3750677"/>
          </a:xfrm>
        </p:spPr>
        <p:txBody>
          <a:bodyPr/>
          <a:lstStyle/>
          <a:p>
            <a:r>
              <a:rPr lang="nb-NO" dirty="0"/>
              <a:t>Toksisk stress i barndommen kan skade utviklingen av hjernen og føre til varige vansker.</a:t>
            </a:r>
          </a:p>
          <a:p>
            <a:r>
              <a:rPr lang="nb-NO" dirty="0"/>
              <a:t>Barndomsbelastninger er potensielt traumatiske hendelser som inntreffer i barndommen, og forsterkes ved fravær av trygge omsorgspersoner.</a:t>
            </a:r>
          </a:p>
          <a:p>
            <a:r>
              <a:rPr lang="nb-NO" dirty="0"/>
              <a:t>Barndomsbelastninger kan ha varige negative konsekvenser for helse, muligheter og trivsel.</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10.03.2025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25</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3" name="Picture 2" descr="Illustrasjon av en baby som krabber.">
            <a:extLst>
              <a:ext uri="{FF2B5EF4-FFF2-40B4-BE49-F238E27FC236}">
                <a16:creationId xmlns:a16="http://schemas.microsoft.com/office/drawing/2014/main" id="{3F7A9CFB-D9D1-218A-984F-113DE655580B}"/>
              </a:ext>
            </a:extLst>
          </p:cNvPr>
          <p:cNvPicPr>
            <a:picLocks noChangeAspect="1"/>
          </p:cNvPicPr>
          <p:nvPr/>
        </p:nvPicPr>
        <p:blipFill rotWithShape="1">
          <a:blip r:embed="rId4"/>
          <a:srcRect l="34158" t="33140" r="13811" b="37681"/>
          <a:stretch/>
        </p:blipFill>
        <p:spPr>
          <a:xfrm>
            <a:off x="8480036" y="3210878"/>
            <a:ext cx="1452073" cy="1150987"/>
          </a:xfrm>
          <a:prstGeom prst="rect">
            <a:avLst/>
          </a:prstGeom>
        </p:spPr>
      </p:pic>
    </p:spTree>
    <p:extLst>
      <p:ext uri="{BB962C8B-B14F-4D97-AF65-F5344CB8AC3E}">
        <p14:creationId xmlns:p14="http://schemas.microsoft.com/office/powerpoint/2010/main" val="133138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llustrasjon av en flerfarget pyramide som består av syv ulike nivåer. I hvert nivå er det tekst.">
            <a:extLst>
              <a:ext uri="{FF2B5EF4-FFF2-40B4-BE49-F238E27FC236}">
                <a16:creationId xmlns:a16="http://schemas.microsoft.com/office/drawing/2014/main" id="{A9AF8E9E-950E-838D-EA99-B30BF8B992C4}"/>
              </a:ext>
            </a:extLst>
          </p:cNvPr>
          <p:cNvPicPr>
            <a:picLocks noChangeAspect="1"/>
          </p:cNvPicPr>
          <p:nvPr/>
        </p:nvPicPr>
        <p:blipFill>
          <a:blip r:embed="rId3"/>
          <a:stretch>
            <a:fillRect/>
          </a:stretch>
        </p:blipFill>
        <p:spPr>
          <a:xfrm>
            <a:off x="4769672" y="378883"/>
            <a:ext cx="7422327" cy="5759116"/>
          </a:xfrm>
          <a:prstGeom prst="rect">
            <a:avLst/>
          </a:prstGeom>
        </p:spPr>
      </p:pic>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ACE-studien</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14" name="Content Placeholder 13">
            <a:extLst>
              <a:ext uri="{FF2B5EF4-FFF2-40B4-BE49-F238E27FC236}">
                <a16:creationId xmlns:a16="http://schemas.microsoft.com/office/drawing/2014/main" id="{1F7E2D84-BF74-5714-692C-F2F26151B8B5}"/>
              </a:ext>
            </a:extLst>
          </p:cNvPr>
          <p:cNvSpPr>
            <a:spLocks noGrp="1"/>
          </p:cNvSpPr>
          <p:nvPr>
            <p:ph idx="1"/>
          </p:nvPr>
        </p:nvSpPr>
        <p:spPr>
          <a:xfrm>
            <a:off x="695326" y="2032001"/>
            <a:ext cx="5665717" cy="4060824"/>
          </a:xfrm>
        </p:spPr>
        <p:txBody>
          <a:bodyPr/>
          <a:lstStyle/>
          <a:p>
            <a:r>
              <a:rPr lang="nb-NO" dirty="0"/>
              <a:t>ACE-studien fant en direkte sammenheng mellom barndomsbelastninger og utvikling av kroniske sykdommer, kriminalitet og utfordringer med sysselsetting i voksen alder. </a:t>
            </a:r>
          </a:p>
          <a:p>
            <a:r>
              <a:rPr lang="nb-NO" dirty="0"/>
              <a:t>Jo høyere antall barndomsbelastninger, desto større er forekomsten av negative konsekvenser.</a:t>
            </a:r>
          </a:p>
        </p:txBody>
      </p:sp>
      <p:pic>
        <p:nvPicPr>
          <p:cNvPr id="3" name="Bilde 5">
            <a:extLst>
              <a:ext uri="{FF2B5EF4-FFF2-40B4-BE49-F238E27FC236}">
                <a16:creationId xmlns:a16="http://schemas.microsoft.com/office/drawing/2014/main" id="{D4A92514-8776-D205-A035-AAA01B7C4FAF}"/>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1865718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3FD0DC5-7E26-AECF-A23F-31F9521290D1}"/>
              </a:ext>
            </a:extLst>
          </p:cNvPr>
          <p:cNvPicPr>
            <a:picLocks noChangeAspect="1"/>
          </p:cNvPicPr>
          <p:nvPr/>
        </p:nvPicPr>
        <p:blipFill>
          <a:blip r:embed="rId3"/>
          <a:stretch>
            <a:fillRect/>
          </a:stretch>
        </p:blipFill>
        <p:spPr>
          <a:xfrm>
            <a:off x="6358466" y="1752266"/>
            <a:ext cx="4944533" cy="4944533"/>
          </a:xfrm>
          <a:prstGeom prst="rect">
            <a:avLst/>
          </a:prstGeom>
        </p:spPr>
      </p:pic>
      <p:sp>
        <p:nvSpPr>
          <p:cNvPr id="2" name="Tittel 1">
            <a:extLst>
              <a:ext uri="{FF2B5EF4-FFF2-40B4-BE49-F238E27FC236}">
                <a16:creationId xmlns:a16="http://schemas.microsoft.com/office/drawing/2014/main" id="{EB95AE88-B2CE-D940-65A2-BCEACBE361D0}"/>
              </a:ext>
            </a:extLst>
          </p:cNvPr>
          <p:cNvSpPr>
            <a:spLocks noGrp="1"/>
          </p:cNvSpPr>
          <p:nvPr>
            <p:ph type="title"/>
          </p:nvPr>
        </p:nvSpPr>
        <p:spPr/>
        <p:txBody>
          <a:bodyPr/>
          <a:lstStyle/>
          <a:p>
            <a:r>
              <a:rPr lang="nb-NO" dirty="0"/>
              <a:t>Fremtidsvisjon</a:t>
            </a:r>
          </a:p>
        </p:txBody>
      </p:sp>
      <p:sp>
        <p:nvSpPr>
          <p:cNvPr id="3" name="Plassholder for innhold 2">
            <a:extLst>
              <a:ext uri="{FF2B5EF4-FFF2-40B4-BE49-F238E27FC236}">
                <a16:creationId xmlns:a16="http://schemas.microsoft.com/office/drawing/2014/main" id="{9EA60D2F-3763-B1CC-F481-35B696E2200A}"/>
              </a:ext>
            </a:extLst>
          </p:cNvPr>
          <p:cNvSpPr>
            <a:spLocks noGrp="1"/>
          </p:cNvSpPr>
          <p:nvPr>
            <p:ph idx="1"/>
          </p:nvPr>
        </p:nvSpPr>
        <p:spPr>
          <a:xfrm>
            <a:off x="695326" y="2032000"/>
            <a:ext cx="6750503" cy="4060825"/>
          </a:xfrm>
        </p:spPr>
        <p:txBody>
          <a:bodyPr/>
          <a:lstStyle/>
          <a:p>
            <a:r>
              <a:rPr lang="nb-NO" sz="2400" dirty="0"/>
              <a:t>Trygg oppfølging gjennom svangerskapet</a:t>
            </a:r>
          </a:p>
          <a:p>
            <a:r>
              <a:rPr lang="nb-NO" sz="2400" dirty="0"/>
              <a:t>Helhetlig støtte til foreldrene</a:t>
            </a:r>
          </a:p>
          <a:p>
            <a:r>
              <a:rPr lang="nb-NO" sz="2400" dirty="0"/>
              <a:t>Et fellesskap som styrker familien</a:t>
            </a:r>
          </a:p>
          <a:p>
            <a:r>
              <a:rPr lang="nb-NO" sz="2400" dirty="0"/>
              <a:t>En trygg fremtid for Jamal</a:t>
            </a:r>
          </a:p>
        </p:txBody>
      </p:sp>
      <p:sp>
        <p:nvSpPr>
          <p:cNvPr id="4" name="Plassholder for dato 3">
            <a:extLst>
              <a:ext uri="{FF2B5EF4-FFF2-40B4-BE49-F238E27FC236}">
                <a16:creationId xmlns:a16="http://schemas.microsoft.com/office/drawing/2014/main" id="{BFC7F0F0-36C9-0AAD-89AC-D118E9592CD3}"/>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63924C36-6A76-1285-250B-61960CC7B398}"/>
              </a:ext>
            </a:extLst>
          </p:cNvPr>
          <p:cNvSpPr>
            <a:spLocks noGrp="1"/>
          </p:cNvSpPr>
          <p:nvPr>
            <p:ph type="sldNum" sz="quarter" idx="12"/>
          </p:nvPr>
        </p:nvSpPr>
        <p:spPr/>
        <p:txBody>
          <a:bodyPr/>
          <a:lstStyle/>
          <a:p>
            <a:fld id="{8ACEFDFC-287E-0A4D-81A7-6CC8C070690D}" type="slidenum">
              <a:rPr lang="nb-NO" smtClean="0"/>
              <a:t>27</a:t>
            </a:fld>
            <a:endParaRPr lang="nb-NO"/>
          </a:p>
        </p:txBody>
      </p:sp>
      <p:pic>
        <p:nvPicPr>
          <p:cNvPr id="6" name="Bilde 5">
            <a:extLst>
              <a:ext uri="{FF2B5EF4-FFF2-40B4-BE49-F238E27FC236}">
                <a16:creationId xmlns:a16="http://schemas.microsoft.com/office/drawing/2014/main" id="{1773DCF9-6A7C-43AB-E1A5-CB73A1F3865D}"/>
              </a:ext>
            </a:extLst>
          </p:cNvPr>
          <p:cNvPicPr>
            <a:picLocks noChangeAspect="1"/>
          </p:cNvPicPr>
          <p:nvPr/>
        </p:nvPicPr>
        <p:blipFill>
          <a:blip r:embed="rId4"/>
          <a:srcRect l="71113" t="15534" r="1072" b="14332"/>
          <a:stretch/>
        </p:blipFill>
        <p:spPr>
          <a:xfrm>
            <a:off x="10596861" y="270001"/>
            <a:ext cx="899813" cy="900000"/>
          </a:xfrm>
          <a:prstGeom prst="rect">
            <a:avLst/>
          </a:prstGeom>
        </p:spPr>
      </p:pic>
      <p:pic>
        <p:nvPicPr>
          <p:cNvPr id="10" name="Bilde 9">
            <a:extLst>
              <a:ext uri="{FF2B5EF4-FFF2-40B4-BE49-F238E27FC236}">
                <a16:creationId xmlns:a16="http://schemas.microsoft.com/office/drawing/2014/main" id="{5AF7D3AB-468B-8D06-3474-2C341CEE94AD}"/>
              </a:ext>
            </a:extLst>
          </p:cNvPr>
          <p:cNvPicPr>
            <a:picLocks noChangeAspect="1"/>
          </p:cNvPicPr>
          <p:nvPr/>
        </p:nvPicPr>
        <p:blipFill>
          <a:blip r:embed="rId5"/>
          <a:stretch>
            <a:fillRect/>
          </a:stretch>
        </p:blipFill>
        <p:spPr>
          <a:xfrm>
            <a:off x="8830732" y="1867297"/>
            <a:ext cx="1604608" cy="4385733"/>
          </a:xfrm>
          <a:prstGeom prst="rect">
            <a:avLst/>
          </a:prstGeom>
        </p:spPr>
      </p:pic>
    </p:spTree>
    <p:extLst>
      <p:ext uri="{BB962C8B-B14F-4D97-AF65-F5344CB8AC3E}">
        <p14:creationId xmlns:p14="http://schemas.microsoft.com/office/powerpoint/2010/main" val="360728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053389"/>
            <a:ext cx="9149563" cy="1989222"/>
          </a:xfrm>
        </p:spPr>
        <p:txBody>
          <a:bodyPr>
            <a:normAutofit fontScale="90000"/>
          </a:bodyPr>
          <a:lstStyle/>
          <a:p>
            <a:br>
              <a:rPr lang="nb-NO" dirty="0"/>
            </a:br>
            <a:br>
              <a:rPr lang="nb-NO" dirty="0"/>
            </a:br>
            <a:br>
              <a:rPr lang="nb-NO" dirty="0"/>
            </a:br>
            <a:br>
              <a:rPr lang="nb-NO" dirty="0"/>
            </a:br>
            <a:r>
              <a:rPr lang="nb-NO" sz="4400" dirty="0"/>
              <a:t> </a:t>
            </a:r>
            <a:r>
              <a:rPr lang="nb-NO" sz="3200" dirty="0"/>
              <a:t>Hendelse – opplevelse – effekt</a:t>
            </a: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Tree>
    <p:extLst>
      <p:ext uri="{BB962C8B-B14F-4D97-AF65-F5344CB8AC3E}">
        <p14:creationId xmlns:p14="http://schemas.microsoft.com/office/powerpoint/2010/main" val="4044533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a:t>Hendelse – opplevelse - effekt</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6" y="2032001"/>
            <a:ext cx="5599457" cy="4060824"/>
          </a:xfrm>
        </p:spPr>
        <p:txBody>
          <a:bodyPr/>
          <a:lstStyle/>
          <a:p>
            <a:r>
              <a:rPr lang="nb-NO" dirty="0"/>
              <a:t>Det er mange faktorer som påvirker hvordan vi reagerer i møte med alvorlige livshendelser og livsbelastninger</a:t>
            </a:r>
          </a:p>
          <a:p>
            <a:r>
              <a:rPr lang="nb-NO" dirty="0"/>
              <a:t>Om du får en traumereaksjon som vedvarer over tid er avhengig av din opplevelse av hendelsen - og dette igjen avgjør hvilken effekt hendelsen vil ha på deg</a:t>
            </a:r>
          </a:p>
          <a:p>
            <a:r>
              <a:rPr lang="nb-NO" dirty="0"/>
              <a:t>Mange opplever potensielt traumatiserende hendelser, men ikke alle får traumer i etterkant</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29</a:t>
            </a:fld>
            <a:endParaRPr lang="nb-NO"/>
          </a:p>
        </p:txBody>
      </p:sp>
      <p:pic>
        <p:nvPicPr>
          <p:cNvPr id="10" name="Bilde 5">
            <a:extLst>
              <a:ext uri="{FF2B5EF4-FFF2-40B4-BE49-F238E27FC236}">
                <a16:creationId xmlns:a16="http://schemas.microsoft.com/office/drawing/2014/main" id="{41BC8769-4C53-7CB8-5428-0FE60C618BB8}"/>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6" name="Picture 5" descr="Illustrasjon av en kvinne og et barn.">
            <a:extLst>
              <a:ext uri="{FF2B5EF4-FFF2-40B4-BE49-F238E27FC236}">
                <a16:creationId xmlns:a16="http://schemas.microsoft.com/office/drawing/2014/main" id="{3BF6E1BA-7BED-2EF6-726C-3F4965D24672}"/>
              </a:ext>
            </a:extLst>
          </p:cNvPr>
          <p:cNvPicPr>
            <a:picLocks noChangeAspect="1"/>
          </p:cNvPicPr>
          <p:nvPr/>
        </p:nvPicPr>
        <p:blipFill>
          <a:blip r:embed="rId4"/>
          <a:stretch>
            <a:fillRect/>
          </a:stretch>
        </p:blipFill>
        <p:spPr>
          <a:xfrm>
            <a:off x="7515679" y="2285275"/>
            <a:ext cx="1560711" cy="3554276"/>
          </a:xfrm>
          <a:prstGeom prst="rect">
            <a:avLst/>
          </a:prstGeom>
        </p:spPr>
      </p:pic>
      <p:pic>
        <p:nvPicPr>
          <p:cNvPr id="7" name="Picture 6">
            <a:extLst>
              <a:ext uri="{FF2B5EF4-FFF2-40B4-BE49-F238E27FC236}">
                <a16:creationId xmlns:a16="http://schemas.microsoft.com/office/drawing/2014/main" id="{057E236D-0142-5450-174E-C576056EB6EF}"/>
              </a:ext>
            </a:extLst>
          </p:cNvPr>
          <p:cNvPicPr>
            <a:picLocks noChangeAspect="1"/>
          </p:cNvPicPr>
          <p:nvPr/>
        </p:nvPicPr>
        <p:blipFill>
          <a:blip r:embed="rId5"/>
          <a:stretch>
            <a:fillRect/>
          </a:stretch>
        </p:blipFill>
        <p:spPr>
          <a:xfrm>
            <a:off x="9076390" y="3684104"/>
            <a:ext cx="1444877" cy="2155447"/>
          </a:xfrm>
          <a:prstGeom prst="rect">
            <a:avLst/>
          </a:prstGeom>
        </p:spPr>
      </p:pic>
    </p:spTree>
    <p:extLst>
      <p:ext uri="{BB962C8B-B14F-4D97-AF65-F5344CB8AC3E}">
        <p14:creationId xmlns:p14="http://schemas.microsoft.com/office/powerpoint/2010/main" val="258371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378424"/>
            <a:ext cx="9149563" cy="4792502"/>
          </a:xfrm>
        </p:spPr>
        <p:txBody>
          <a:bodyPr/>
          <a:lstStyle/>
          <a:p>
            <a:r>
              <a:rPr lang="nb-NO" sz="1500" dirty="0"/>
              <a:t>Dette materialet er en introduksjon til</a:t>
            </a:r>
            <a:r>
              <a:rPr lang="nb-NO" sz="1500" b="1" dirty="0"/>
              <a:t> fem kjernekompetanser </a:t>
            </a:r>
            <a:r>
              <a:rPr lang="nb-NO" sz="1500" dirty="0"/>
              <a:t>på traumebevisst praksis. </a:t>
            </a:r>
          </a:p>
          <a:p>
            <a:endParaRPr lang="nb-NO" sz="1500" dirty="0"/>
          </a:p>
          <a:p>
            <a:r>
              <a:rPr lang="nb-NO" sz="1500" dirty="0"/>
              <a:t>Materialet er utarbeidet for å kunne brukes på ulike arbeidsplasser og av ulike yrkesgrupper, hvor det som er felles er at vi i en eller annen grad forholder oss til innbyggere.</a:t>
            </a:r>
          </a:p>
          <a:p>
            <a:endParaRPr lang="nb-NO" sz="1500" dirty="0"/>
          </a:p>
          <a:p>
            <a:r>
              <a:rPr lang="nb-NO" sz="1500" b="1" dirty="0"/>
              <a:t>Innbyggere</a:t>
            </a:r>
            <a:r>
              <a:rPr lang="nb-NO" sz="1500" dirty="0"/>
              <a:t> kan være; barn, unge, voksne, eldre, pasienter, brukere, pårørende eller noe annet. </a:t>
            </a:r>
          </a:p>
          <a:p>
            <a:endParaRPr lang="nb-NO" sz="1500" dirty="0"/>
          </a:p>
          <a:p>
            <a:r>
              <a:rPr lang="nb-NO" sz="1500" dirty="0"/>
              <a:t>Du som skal holde presentasjonen får derfor </a:t>
            </a:r>
            <a:r>
              <a:rPr lang="nb-NO" sz="1500" b="1" dirty="0"/>
              <a:t>ansvaret for å «oversette» </a:t>
            </a:r>
            <a:r>
              <a:rPr lang="nb-NO" sz="1500" dirty="0"/>
              <a:t>det som skal sies til din kontekst. Det kan for eksempel være å trekke inn eksempler fra egen arbeidsplass eller bytte ut </a:t>
            </a:r>
            <a:r>
              <a:rPr lang="nb-NO" sz="1500" i="1" dirty="0"/>
              <a:t>innbygger</a:t>
            </a:r>
            <a:r>
              <a:rPr lang="nb-NO" sz="1500" dirty="0"/>
              <a:t> med </a:t>
            </a:r>
            <a:r>
              <a:rPr lang="nb-NO" sz="1500" i="1" dirty="0"/>
              <a:t>pasienter</a:t>
            </a:r>
            <a:r>
              <a:rPr lang="nb-NO" sz="1500" dirty="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dirty="0"/>
          </a:p>
          <a:p>
            <a:r>
              <a:rPr lang="nb-NO" sz="1500" dirty="0"/>
              <a:t>Husk å </a:t>
            </a:r>
            <a:r>
              <a:rPr lang="nb-NO" sz="1500" b="1" dirty="0"/>
              <a:t>tilrettelegge </a:t>
            </a:r>
            <a:r>
              <a:rPr lang="nb-NO" sz="1500" dirty="0"/>
              <a:t>dersom noen av deltakerne har </a:t>
            </a:r>
            <a:r>
              <a:rPr lang="nb-NO" sz="1500" b="1" dirty="0"/>
              <a:t>funksjonsnedsettelser </a:t>
            </a:r>
          </a:p>
          <a:p>
            <a:r>
              <a:rPr lang="nb-NO" sz="1500" dirty="0"/>
              <a:t>som kan påvirke deres muligheter for å få tilgang til </a:t>
            </a:r>
          </a:p>
          <a:p>
            <a:r>
              <a:rPr lang="nb-NO" sz="1500" dirty="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221066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35D4E-0246-711C-E5DA-25D63CF54A78}"/>
              </a:ext>
            </a:extLst>
          </p:cNvPr>
          <p:cNvSpPr>
            <a:spLocks noGrp="1"/>
          </p:cNvSpPr>
          <p:nvPr>
            <p:ph type="title"/>
          </p:nvPr>
        </p:nvSpPr>
        <p:spPr/>
        <p:txBody>
          <a:bodyPr/>
          <a:lstStyle/>
          <a:p>
            <a:r>
              <a:rPr lang="nb-NO"/>
              <a:t>Hendelse – opplevelse - effekt</a:t>
            </a:r>
          </a:p>
        </p:txBody>
      </p:sp>
      <p:sp>
        <p:nvSpPr>
          <p:cNvPr id="4" name="Plassholder for dato 3">
            <a:extLst>
              <a:ext uri="{FF2B5EF4-FFF2-40B4-BE49-F238E27FC236}">
                <a16:creationId xmlns:a16="http://schemas.microsoft.com/office/drawing/2014/main" id="{D48017C7-D84B-269A-2361-9453EF035415}"/>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6B9C444A-6F00-44C6-F870-43521757B287}"/>
              </a:ext>
            </a:extLst>
          </p:cNvPr>
          <p:cNvSpPr>
            <a:spLocks noGrp="1"/>
          </p:cNvSpPr>
          <p:nvPr>
            <p:ph type="sldNum" sz="quarter" idx="12"/>
          </p:nvPr>
        </p:nvSpPr>
        <p:spPr/>
        <p:txBody>
          <a:bodyPr/>
          <a:lstStyle/>
          <a:p>
            <a:fld id="{8ACEFDFC-287E-0A4D-81A7-6CC8C070690D}" type="slidenum">
              <a:rPr lang="nb-NO" smtClean="0"/>
              <a:t>30</a:t>
            </a:fld>
            <a:endParaRPr lang="nb-NO"/>
          </a:p>
        </p:txBody>
      </p:sp>
      <p:pic>
        <p:nvPicPr>
          <p:cNvPr id="14" name="Bilde 13" descr="Illustrasjon av lysegrønne og blå sirkler i ulike farger, som er knyttet sammen med linjer. Inne i sirklene står tekst.">
            <a:extLst>
              <a:ext uri="{FF2B5EF4-FFF2-40B4-BE49-F238E27FC236}">
                <a16:creationId xmlns:a16="http://schemas.microsoft.com/office/drawing/2014/main" id="{CE7F338F-4EC4-31B9-4857-9DCB08BD4A60}"/>
              </a:ext>
            </a:extLst>
          </p:cNvPr>
          <p:cNvPicPr>
            <a:picLocks noChangeAspect="1"/>
          </p:cNvPicPr>
          <p:nvPr/>
        </p:nvPicPr>
        <p:blipFill>
          <a:blip r:embed="rId3"/>
          <a:stretch>
            <a:fillRect/>
          </a:stretch>
        </p:blipFill>
        <p:spPr>
          <a:xfrm>
            <a:off x="2447529" y="1247767"/>
            <a:ext cx="7296942" cy="5165090"/>
          </a:xfrm>
          <a:prstGeom prst="rect">
            <a:avLst/>
          </a:prstGeom>
        </p:spPr>
      </p:pic>
      <p:pic>
        <p:nvPicPr>
          <p:cNvPr id="3" name="Bilde 5">
            <a:extLst>
              <a:ext uri="{FF2B5EF4-FFF2-40B4-BE49-F238E27FC236}">
                <a16:creationId xmlns:a16="http://schemas.microsoft.com/office/drawing/2014/main" id="{4F4C937C-D3A3-8524-366D-FA48E475B343}"/>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3362522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a:t>Hendelse – opplevelse - effekt</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31</a:t>
            </a:fld>
            <a:endParaRPr lang="nb-NO"/>
          </a:p>
        </p:txBody>
      </p:sp>
      <p:pic>
        <p:nvPicPr>
          <p:cNvPr id="6" name="Picture 4" descr="Illustrasjon av seks rektangler i grønn, blå og orange, med tekst.">
            <a:extLst>
              <a:ext uri="{FF2B5EF4-FFF2-40B4-BE49-F238E27FC236}">
                <a16:creationId xmlns:a16="http://schemas.microsoft.com/office/drawing/2014/main" id="{D159A1D8-A044-EC6C-D9E6-3C167D5FC703}"/>
              </a:ext>
            </a:extLst>
          </p:cNvPr>
          <p:cNvPicPr>
            <a:picLocks noGrp="1" noChangeAspect="1"/>
          </p:cNvPicPr>
          <p:nvPr>
            <p:ph idx="1"/>
          </p:nvPr>
        </p:nvPicPr>
        <p:blipFill>
          <a:blip r:embed="rId3"/>
          <a:stretch>
            <a:fillRect/>
          </a:stretch>
        </p:blipFill>
        <p:spPr>
          <a:xfrm>
            <a:off x="695325" y="1745455"/>
            <a:ext cx="9679992" cy="4117897"/>
          </a:xfrm>
          <a:prstGeom prst="rect">
            <a:avLst/>
          </a:prstGeom>
        </p:spPr>
      </p:pic>
    </p:spTree>
    <p:extLst>
      <p:ext uri="{BB962C8B-B14F-4D97-AF65-F5344CB8AC3E}">
        <p14:creationId xmlns:p14="http://schemas.microsoft.com/office/powerpoint/2010/main" val="1323375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4CDF-2A83-3175-6935-2441A8A534F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086A4E3-BA36-AE43-303B-2074B3483682}"/>
              </a:ext>
            </a:extLst>
          </p:cNvPr>
          <p:cNvSpPr>
            <a:spLocks noGrp="1"/>
          </p:cNvSpPr>
          <p:nvPr>
            <p:ph type="title"/>
          </p:nvPr>
        </p:nvSpPr>
        <p:spPr/>
        <p:txBody>
          <a:bodyPr/>
          <a:lstStyle/>
          <a:p>
            <a:r>
              <a:rPr lang="nb-NO" dirty="0"/>
              <a:t>Flom i Kvam</a:t>
            </a:r>
          </a:p>
        </p:txBody>
      </p:sp>
      <p:sp>
        <p:nvSpPr>
          <p:cNvPr id="3" name="Plassholder for innhold 2">
            <a:extLst>
              <a:ext uri="{FF2B5EF4-FFF2-40B4-BE49-F238E27FC236}">
                <a16:creationId xmlns:a16="http://schemas.microsoft.com/office/drawing/2014/main" id="{01E0ABF4-8C81-E170-CC7B-F66C4FF9F1CD}"/>
              </a:ext>
            </a:extLst>
          </p:cNvPr>
          <p:cNvSpPr>
            <a:spLocks noGrp="1"/>
          </p:cNvSpPr>
          <p:nvPr>
            <p:ph idx="1"/>
          </p:nvPr>
        </p:nvSpPr>
        <p:spPr>
          <a:xfrm>
            <a:off x="695326" y="2032000"/>
            <a:ext cx="6750503" cy="4060825"/>
          </a:xfrm>
        </p:spPr>
        <p:txBody>
          <a:bodyPr/>
          <a:lstStyle/>
          <a:p>
            <a:r>
              <a:rPr lang="nb-NO" sz="2400" dirty="0"/>
              <a:t>Hendelse: Flom og oversvømmelse</a:t>
            </a:r>
          </a:p>
          <a:p>
            <a:r>
              <a:rPr lang="nb-NO" sz="2400" dirty="0"/>
              <a:t>Opplevelse: tett oppfølging, støtte fra andre, trygt sted å oppholde seg</a:t>
            </a:r>
          </a:p>
          <a:p>
            <a:r>
              <a:rPr lang="nb-NO" sz="2400" dirty="0"/>
              <a:t>Effekt: opplevelse av trygghet til tross for frykt og usikkerhet i situasjonen</a:t>
            </a:r>
          </a:p>
        </p:txBody>
      </p:sp>
      <p:sp>
        <p:nvSpPr>
          <p:cNvPr id="4" name="Plassholder for dato 3">
            <a:extLst>
              <a:ext uri="{FF2B5EF4-FFF2-40B4-BE49-F238E27FC236}">
                <a16:creationId xmlns:a16="http://schemas.microsoft.com/office/drawing/2014/main" id="{F757037F-417B-EF87-DCCA-B258A8CAAA4D}"/>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1AA098F4-83EA-A4A6-A878-D0F0C40D2147}"/>
              </a:ext>
            </a:extLst>
          </p:cNvPr>
          <p:cNvSpPr>
            <a:spLocks noGrp="1"/>
          </p:cNvSpPr>
          <p:nvPr>
            <p:ph type="sldNum" sz="quarter" idx="12"/>
          </p:nvPr>
        </p:nvSpPr>
        <p:spPr/>
        <p:txBody>
          <a:bodyPr/>
          <a:lstStyle/>
          <a:p>
            <a:fld id="{8ACEFDFC-287E-0A4D-81A7-6CC8C070690D}" type="slidenum">
              <a:rPr lang="nb-NO" smtClean="0"/>
              <a:t>32</a:t>
            </a:fld>
            <a:endParaRPr lang="nb-NO"/>
          </a:p>
        </p:txBody>
      </p:sp>
      <p:pic>
        <p:nvPicPr>
          <p:cNvPr id="6" name="Bilde 5">
            <a:extLst>
              <a:ext uri="{FF2B5EF4-FFF2-40B4-BE49-F238E27FC236}">
                <a16:creationId xmlns:a16="http://schemas.microsoft.com/office/drawing/2014/main" id="{5774F529-4A39-B1CD-D440-7C6D324A6C93}"/>
              </a:ext>
            </a:extLst>
          </p:cNvPr>
          <p:cNvPicPr>
            <a:picLocks noChangeAspect="1"/>
          </p:cNvPicPr>
          <p:nvPr/>
        </p:nvPicPr>
        <p:blipFill>
          <a:blip r:embed="rId3"/>
          <a:srcRect l="71113" t="15534" r="1072" b="14332"/>
          <a:stretch/>
        </p:blipFill>
        <p:spPr>
          <a:xfrm>
            <a:off x="10596861" y="270001"/>
            <a:ext cx="899813" cy="900000"/>
          </a:xfrm>
          <a:prstGeom prst="rect">
            <a:avLst/>
          </a:prstGeom>
        </p:spPr>
      </p:pic>
      <p:pic>
        <p:nvPicPr>
          <p:cNvPr id="1026" name="Picture 2" descr="Illustrasjon av en mann og en kvinne som holder rundt hverandre, sett bakfra.">
            <a:extLst>
              <a:ext uri="{FF2B5EF4-FFF2-40B4-BE49-F238E27FC236}">
                <a16:creationId xmlns:a16="http://schemas.microsoft.com/office/drawing/2014/main" id="{11EE70AA-C926-3F39-F4EF-2B40EAEFF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933" y="616099"/>
            <a:ext cx="6915150" cy="689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61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normAutofit/>
          </a:bodyPr>
          <a:lstStyle/>
          <a:p>
            <a:r>
              <a:rPr lang="nb-NO" dirty="0"/>
              <a:t>Dette er viktig fordi…</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807368"/>
            <a:ext cx="7432674" cy="3853284"/>
          </a:xfrm>
        </p:spPr>
        <p:txBody>
          <a:bodyPr/>
          <a:lstStyle/>
          <a:p>
            <a:pPr marL="0" indent="0">
              <a:buNone/>
            </a:pPr>
            <a:r>
              <a:rPr lang="nb-NO" dirty="0"/>
              <a:t>…vi ikke kan forebygge alle alvorlige hendelser, men gjennom trygghet og fellesskap kan vi påvirke opplevelsen av hendelsen, og dermed hvilke konsekvenser det får for den enkelte. </a:t>
            </a:r>
          </a:p>
          <a:p>
            <a:pPr marL="0" indent="0">
              <a:buNone/>
            </a:pPr>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405605" y="1848998"/>
            <a:ext cx="1834189" cy="2117522"/>
          </a:xfrm>
          <a:prstGeom prst="rect">
            <a:avLst/>
          </a:prstGeom>
        </p:spPr>
      </p:pic>
    </p:spTree>
    <p:extLst>
      <p:ext uri="{BB962C8B-B14F-4D97-AF65-F5344CB8AC3E}">
        <p14:creationId xmlns:p14="http://schemas.microsoft.com/office/powerpoint/2010/main" val="1837294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r>
              <a:rPr lang="nb-NO" dirty="0"/>
              <a:t>Vi tar en pause  </a:t>
            </a:r>
            <a:br>
              <a:rPr lang="nb-NO" dirty="0"/>
            </a:b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34</a:t>
            </a:fld>
            <a:endParaRPr lang="nb-NO"/>
          </a:p>
        </p:txBody>
      </p:sp>
      <p:pic>
        <p:nvPicPr>
          <p:cNvPr id="3" name="Picture 2" descr="Illustrasjon av en beige kopp med kaffe i.">
            <a:extLst>
              <a:ext uri="{FF2B5EF4-FFF2-40B4-BE49-F238E27FC236}">
                <a16:creationId xmlns:a16="http://schemas.microsoft.com/office/drawing/2014/main" id="{D33182EC-CA2F-3617-1A83-030F3BAE2582}"/>
              </a:ext>
            </a:extLst>
          </p:cNvPr>
          <p:cNvPicPr>
            <a:picLocks noChangeAspect="1"/>
          </p:cNvPicPr>
          <p:nvPr/>
        </p:nvPicPr>
        <p:blipFill>
          <a:blip r:embed="rId3"/>
          <a:stretch>
            <a:fillRect/>
          </a:stretch>
        </p:blipFill>
        <p:spPr>
          <a:xfrm>
            <a:off x="6925163" y="1696823"/>
            <a:ext cx="2828681" cy="2828681"/>
          </a:xfrm>
          <a:prstGeom prst="rect">
            <a:avLst/>
          </a:prstGeom>
        </p:spPr>
      </p:pic>
    </p:spTree>
    <p:extLst>
      <p:ext uri="{BB962C8B-B14F-4D97-AF65-F5344CB8AC3E}">
        <p14:creationId xmlns:p14="http://schemas.microsoft.com/office/powerpoint/2010/main" val="3121853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10.03.2025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35</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a:xfrm>
            <a:off x="1015200" y="3599"/>
            <a:ext cx="9149563" cy="3049200"/>
          </a:xfrm>
        </p:spPr>
        <p:txBody>
          <a:bodyPr/>
          <a:lstStyle/>
          <a:p>
            <a:br>
              <a:rPr lang="nb-NO" dirty="0"/>
            </a:br>
            <a:r>
              <a:rPr lang="nb-NO" dirty="0"/>
              <a:t>Kollektive traumer</a:t>
            </a:r>
          </a:p>
        </p:txBody>
      </p:sp>
    </p:spTree>
    <p:extLst>
      <p:ext uri="{BB962C8B-B14F-4D97-AF65-F5344CB8AC3E}">
        <p14:creationId xmlns:p14="http://schemas.microsoft.com/office/powerpoint/2010/main" val="191502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llustrasjon av en sirkelformet figur. Figuren illustrerer ulike nivåer av traumer. I den innerste sirkelen vises en kvinne og tittelen 'individuelt traume'. I sirkelen utenfor vises en liten gruppe mennesker og tittelen 'familietraume'. I sirkelen utenfor  vises en større gruppe mennesker og tittelen 'gruppetraume'. I sirkelen utenfor vises en større gruppe mennesker og tittelen 'samfunnstraume'. I den ytterste sirkelen vises en stor gruppe mennesker og tittelen 'massetraumer'.">
            <a:extLst>
              <a:ext uri="{FF2B5EF4-FFF2-40B4-BE49-F238E27FC236}">
                <a16:creationId xmlns:a16="http://schemas.microsoft.com/office/drawing/2014/main" id="{7627EFE4-208A-36AD-D39E-C201E5A180A1}"/>
              </a:ext>
            </a:extLst>
          </p:cNvPr>
          <p:cNvPicPr>
            <a:picLocks noChangeAspect="1"/>
          </p:cNvPicPr>
          <p:nvPr/>
        </p:nvPicPr>
        <p:blipFill>
          <a:blip r:embed="rId3"/>
          <a:stretch>
            <a:fillRect/>
          </a:stretch>
        </p:blipFill>
        <p:spPr>
          <a:xfrm>
            <a:off x="4042276" y="0"/>
            <a:ext cx="6502417" cy="6283234"/>
          </a:xfrm>
          <a:prstGeom prst="rect">
            <a:avLst/>
          </a:prstGeom>
        </p:spPr>
      </p:pic>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6" y="443345"/>
            <a:ext cx="3696565" cy="1588655"/>
          </a:xfrm>
        </p:spPr>
        <p:txBody>
          <a:bodyPr>
            <a:normAutofit/>
          </a:bodyPr>
          <a:lstStyle/>
          <a:p>
            <a:r>
              <a:rPr lang="nb-NO" dirty="0"/>
              <a:t>Kollektive traumer</a:t>
            </a:r>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36</a:t>
            </a:fld>
            <a:endParaRPr lang="nb-NO"/>
          </a:p>
        </p:txBody>
      </p:sp>
      <p:pic>
        <p:nvPicPr>
          <p:cNvPr id="8" name="Bilde 5">
            <a:extLst>
              <a:ext uri="{FF2B5EF4-FFF2-40B4-BE49-F238E27FC236}">
                <a16:creationId xmlns:a16="http://schemas.microsoft.com/office/drawing/2014/main" id="{85C51270-3AC7-7803-90F1-BAF1F9DC7754}"/>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2271242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371817-01A8-C2F6-9521-2E90F9F734CD}"/>
              </a:ext>
            </a:extLst>
          </p:cNvPr>
          <p:cNvPicPr>
            <a:picLocks noChangeAspect="1"/>
          </p:cNvPicPr>
          <p:nvPr/>
        </p:nvPicPr>
        <p:blipFill>
          <a:blip r:embed="rId3"/>
          <a:stretch>
            <a:fillRect/>
          </a:stretch>
        </p:blipFill>
        <p:spPr>
          <a:xfrm>
            <a:off x="9002727" y="1399962"/>
            <a:ext cx="1408101" cy="1814930"/>
          </a:xfrm>
          <a:prstGeom prst="rect">
            <a:avLst/>
          </a:prstGeom>
        </p:spPr>
      </p:pic>
      <p:pic>
        <p:nvPicPr>
          <p:cNvPr id="14" name="Bilde 12" descr="Et bilde som inneholder klær, tegnefilm, clip art&#10;&#10;Automatisk generert beskrivelse">
            <a:extLst>
              <a:ext uri="{FF2B5EF4-FFF2-40B4-BE49-F238E27FC236}">
                <a16:creationId xmlns:a16="http://schemas.microsoft.com/office/drawing/2014/main" id="{9A531375-A4D9-26E5-7ED0-A6CB1A7823AD}"/>
              </a:ext>
            </a:extLst>
          </p:cNvPr>
          <p:cNvPicPr>
            <a:picLocks noChangeAspect="1"/>
          </p:cNvPicPr>
          <p:nvPr/>
        </p:nvPicPr>
        <p:blipFill rotWithShape="1">
          <a:blip r:embed="rId4"/>
          <a:srcRect l="54026" t="-4023" r="29710" b="4023"/>
          <a:stretch/>
        </p:blipFill>
        <p:spPr>
          <a:xfrm>
            <a:off x="10032301" y="1432650"/>
            <a:ext cx="676703" cy="2943703"/>
          </a:xfrm>
          <a:prstGeom prst="rect">
            <a:avLst/>
          </a:prstGeom>
        </p:spPr>
      </p:pic>
      <p:pic>
        <p:nvPicPr>
          <p:cNvPr id="11" name="Picture 10">
            <a:extLst>
              <a:ext uri="{FF2B5EF4-FFF2-40B4-BE49-F238E27FC236}">
                <a16:creationId xmlns:a16="http://schemas.microsoft.com/office/drawing/2014/main" id="{CF48C632-ABDA-D130-5808-3E8AE48D13E8}"/>
              </a:ext>
            </a:extLst>
          </p:cNvPr>
          <p:cNvPicPr>
            <a:picLocks noChangeAspect="1"/>
          </p:cNvPicPr>
          <p:nvPr/>
        </p:nvPicPr>
        <p:blipFill>
          <a:blip r:embed="rId5"/>
          <a:stretch>
            <a:fillRect/>
          </a:stretch>
        </p:blipFill>
        <p:spPr>
          <a:xfrm>
            <a:off x="10650777" y="1527823"/>
            <a:ext cx="728794" cy="1996830"/>
          </a:xfrm>
          <a:prstGeom prst="rect">
            <a:avLst/>
          </a:prstGeom>
        </p:spPr>
      </p:pic>
      <p:pic>
        <p:nvPicPr>
          <p:cNvPr id="12" name="Picture 11" descr="Illustrasjon av en gruppe mennesker.">
            <a:extLst>
              <a:ext uri="{FF2B5EF4-FFF2-40B4-BE49-F238E27FC236}">
                <a16:creationId xmlns:a16="http://schemas.microsoft.com/office/drawing/2014/main" id="{C015B0F4-CF63-3630-37A8-7E39D208C166}"/>
              </a:ext>
            </a:extLst>
          </p:cNvPr>
          <p:cNvPicPr>
            <a:picLocks noChangeAspect="1"/>
          </p:cNvPicPr>
          <p:nvPr/>
        </p:nvPicPr>
        <p:blipFill rotWithShape="1">
          <a:blip r:embed="rId6"/>
          <a:srcRect r="78103"/>
          <a:stretch/>
        </p:blipFill>
        <p:spPr>
          <a:xfrm>
            <a:off x="8599848" y="1896225"/>
            <a:ext cx="1001638" cy="3236268"/>
          </a:xfrm>
          <a:prstGeom prst="rect">
            <a:avLst/>
          </a:prstGeom>
        </p:spPr>
      </p:pic>
      <p:pic>
        <p:nvPicPr>
          <p:cNvPr id="15" name="Picture 14" descr="A group of people standing in a row&#10;&#10;Description automatically generated">
            <a:extLst>
              <a:ext uri="{FF2B5EF4-FFF2-40B4-BE49-F238E27FC236}">
                <a16:creationId xmlns:a16="http://schemas.microsoft.com/office/drawing/2014/main" id="{F1E920C6-7C63-98F9-1EB8-9AB05C765AD5}"/>
              </a:ext>
            </a:extLst>
          </p:cNvPr>
          <p:cNvPicPr>
            <a:picLocks noChangeAspect="1"/>
          </p:cNvPicPr>
          <p:nvPr/>
        </p:nvPicPr>
        <p:blipFill rotWithShape="1">
          <a:blip r:embed="rId6"/>
          <a:srcRect l="36146" t="-1021" r="46251" b="1021"/>
          <a:stretch/>
        </p:blipFill>
        <p:spPr>
          <a:xfrm>
            <a:off x="9420481" y="1979683"/>
            <a:ext cx="626796" cy="2519170"/>
          </a:xfrm>
          <a:prstGeom prst="rect">
            <a:avLst/>
          </a:prstGeom>
        </p:spPr>
      </p:pic>
      <p:pic>
        <p:nvPicPr>
          <p:cNvPr id="16" name="Picture 15" descr="Illustrasjon av en gruppe mennesker.">
            <a:extLst>
              <a:ext uri="{FF2B5EF4-FFF2-40B4-BE49-F238E27FC236}">
                <a16:creationId xmlns:a16="http://schemas.microsoft.com/office/drawing/2014/main" id="{6057BAC7-CF0C-B35F-6260-2FB35AD9722F}"/>
              </a:ext>
            </a:extLst>
          </p:cNvPr>
          <p:cNvPicPr>
            <a:picLocks noChangeAspect="1"/>
          </p:cNvPicPr>
          <p:nvPr/>
        </p:nvPicPr>
        <p:blipFill rotWithShape="1">
          <a:blip r:embed="rId6"/>
          <a:srcRect l="68233" t="4499" r="1448" b="-4499"/>
          <a:stretch/>
        </p:blipFill>
        <p:spPr>
          <a:xfrm>
            <a:off x="10147051" y="2105395"/>
            <a:ext cx="1429292" cy="3335257"/>
          </a:xfrm>
          <a:prstGeom prst="rect">
            <a:avLst/>
          </a:prstGeom>
        </p:spPr>
      </p:pic>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6" y="734764"/>
            <a:ext cx="9469438" cy="759122"/>
          </a:xfrm>
        </p:spPr>
        <p:txBody>
          <a:bodyPr/>
          <a:lstStyle/>
          <a:p>
            <a:r>
              <a:rPr lang="nb-NO" dirty="0"/>
              <a:t>Eksempler på kollektive traumer</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5" y="2105395"/>
            <a:ext cx="7664574" cy="4186956"/>
          </a:xfrm>
        </p:spPr>
        <p:txBody>
          <a:bodyPr/>
          <a:lstStyle/>
          <a:p>
            <a:r>
              <a:rPr lang="nb-NO" dirty="0"/>
              <a:t>Fornorskingen omtales som et historisk traume som kan ha forårsaket en vedvarende belastning for samer, skogfinner og kvener. Dette kan igjen ha bidratt til at helsetilstanden til minoritetene er noe dårligere enn hos majoritetsbefolkningen. Fornorskning skjer også når det unike ved samisk kultur ikke tas i betraktning i folkehelsepolitikk.</a:t>
            </a:r>
          </a:p>
          <a:p>
            <a:r>
              <a:rPr lang="nb-NO" dirty="0"/>
              <a:t>NVKTS-studie viser at mer enn hver tredje som overlevde terroren på Utøya, fortsatt sliter med posttraumatiske stresslidelser. En av fem pårørende oppgir det samme (2021).</a:t>
            </a:r>
          </a:p>
          <a:p>
            <a:pPr marL="216000" lvl="1" indent="0">
              <a:buNone/>
            </a:pPr>
            <a:endParaRPr lang="nb-NO" sz="2000"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37</a:t>
            </a:fld>
            <a:endParaRPr lang="nb-NO"/>
          </a:p>
        </p:txBody>
      </p:sp>
      <p:pic>
        <p:nvPicPr>
          <p:cNvPr id="13" name="Picture 12" descr="A group of people standing in a row&#10;&#10;Description automatically generated">
            <a:extLst>
              <a:ext uri="{FF2B5EF4-FFF2-40B4-BE49-F238E27FC236}">
                <a16:creationId xmlns:a16="http://schemas.microsoft.com/office/drawing/2014/main" id="{9796F90F-886B-940B-E244-3F7E7E4CF929}"/>
              </a:ext>
            </a:extLst>
          </p:cNvPr>
          <p:cNvPicPr>
            <a:picLocks noChangeAspect="1"/>
          </p:cNvPicPr>
          <p:nvPr/>
        </p:nvPicPr>
        <p:blipFill rotWithShape="1">
          <a:blip r:embed="rId6"/>
          <a:srcRect l="19967" r="62430"/>
          <a:stretch/>
        </p:blipFill>
        <p:spPr>
          <a:xfrm>
            <a:off x="9433725" y="2528510"/>
            <a:ext cx="876722" cy="3523651"/>
          </a:xfrm>
          <a:prstGeom prst="rect">
            <a:avLst/>
          </a:prstGeom>
        </p:spPr>
      </p:pic>
      <p:pic>
        <p:nvPicPr>
          <p:cNvPr id="17" name="Bilde 9" descr="Illustrasjon av en gruppe mennesker.">
            <a:extLst>
              <a:ext uri="{FF2B5EF4-FFF2-40B4-BE49-F238E27FC236}">
                <a16:creationId xmlns:a16="http://schemas.microsoft.com/office/drawing/2014/main" id="{95A719F4-D61D-67AE-4437-69BB9F8DAC23}"/>
              </a:ext>
            </a:extLst>
          </p:cNvPr>
          <p:cNvPicPr>
            <a:picLocks noChangeAspect="1"/>
          </p:cNvPicPr>
          <p:nvPr/>
        </p:nvPicPr>
        <p:blipFill>
          <a:blip r:embed="rId7"/>
          <a:srcRect l="29173"/>
          <a:stretch/>
        </p:blipFill>
        <p:spPr>
          <a:xfrm>
            <a:off x="11159873" y="1896225"/>
            <a:ext cx="1562093" cy="2205512"/>
          </a:xfrm>
          <a:prstGeom prst="rect">
            <a:avLst/>
          </a:prstGeom>
        </p:spPr>
      </p:pic>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8"/>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189748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371817-01A8-C2F6-9521-2E90F9F734CD}"/>
              </a:ext>
            </a:extLst>
          </p:cNvPr>
          <p:cNvPicPr>
            <a:picLocks noChangeAspect="1"/>
          </p:cNvPicPr>
          <p:nvPr/>
        </p:nvPicPr>
        <p:blipFill>
          <a:blip r:embed="rId3"/>
          <a:stretch>
            <a:fillRect/>
          </a:stretch>
        </p:blipFill>
        <p:spPr>
          <a:xfrm>
            <a:off x="9002727" y="1399962"/>
            <a:ext cx="1408101" cy="1814930"/>
          </a:xfrm>
          <a:prstGeom prst="rect">
            <a:avLst/>
          </a:prstGeom>
        </p:spPr>
      </p:pic>
      <p:pic>
        <p:nvPicPr>
          <p:cNvPr id="14" name="Bilde 12" descr="Illustrasjon av en gruppe mennesker.">
            <a:extLst>
              <a:ext uri="{FF2B5EF4-FFF2-40B4-BE49-F238E27FC236}">
                <a16:creationId xmlns:a16="http://schemas.microsoft.com/office/drawing/2014/main" id="{9A531375-A4D9-26E5-7ED0-A6CB1A7823AD}"/>
              </a:ext>
            </a:extLst>
          </p:cNvPr>
          <p:cNvPicPr>
            <a:picLocks noChangeAspect="1"/>
          </p:cNvPicPr>
          <p:nvPr/>
        </p:nvPicPr>
        <p:blipFill rotWithShape="1">
          <a:blip r:embed="rId4"/>
          <a:srcRect l="54026" t="-4023" r="29710" b="4023"/>
          <a:stretch/>
        </p:blipFill>
        <p:spPr>
          <a:xfrm>
            <a:off x="10032301" y="1432650"/>
            <a:ext cx="676703" cy="2943703"/>
          </a:xfrm>
          <a:prstGeom prst="rect">
            <a:avLst/>
          </a:prstGeom>
        </p:spPr>
      </p:pic>
      <p:pic>
        <p:nvPicPr>
          <p:cNvPr id="11" name="Picture 10">
            <a:extLst>
              <a:ext uri="{FF2B5EF4-FFF2-40B4-BE49-F238E27FC236}">
                <a16:creationId xmlns:a16="http://schemas.microsoft.com/office/drawing/2014/main" id="{CF48C632-ABDA-D130-5808-3E8AE48D13E8}"/>
              </a:ext>
            </a:extLst>
          </p:cNvPr>
          <p:cNvPicPr>
            <a:picLocks noChangeAspect="1"/>
          </p:cNvPicPr>
          <p:nvPr/>
        </p:nvPicPr>
        <p:blipFill>
          <a:blip r:embed="rId5"/>
          <a:stretch>
            <a:fillRect/>
          </a:stretch>
        </p:blipFill>
        <p:spPr>
          <a:xfrm>
            <a:off x="10650777" y="1527823"/>
            <a:ext cx="728794" cy="1996830"/>
          </a:xfrm>
          <a:prstGeom prst="rect">
            <a:avLst/>
          </a:prstGeom>
        </p:spPr>
      </p:pic>
      <p:pic>
        <p:nvPicPr>
          <p:cNvPr id="12" name="Picture 11" descr="Illustrasjon av en gruppe mennesker.">
            <a:extLst>
              <a:ext uri="{FF2B5EF4-FFF2-40B4-BE49-F238E27FC236}">
                <a16:creationId xmlns:a16="http://schemas.microsoft.com/office/drawing/2014/main" id="{C015B0F4-CF63-3630-37A8-7E39D208C166}"/>
              </a:ext>
            </a:extLst>
          </p:cNvPr>
          <p:cNvPicPr>
            <a:picLocks noChangeAspect="1"/>
          </p:cNvPicPr>
          <p:nvPr/>
        </p:nvPicPr>
        <p:blipFill rotWithShape="1">
          <a:blip r:embed="rId6"/>
          <a:srcRect r="78103"/>
          <a:stretch/>
        </p:blipFill>
        <p:spPr>
          <a:xfrm>
            <a:off x="8599848" y="1896225"/>
            <a:ext cx="1001638" cy="3236268"/>
          </a:xfrm>
          <a:prstGeom prst="rect">
            <a:avLst/>
          </a:prstGeom>
        </p:spPr>
      </p:pic>
      <p:pic>
        <p:nvPicPr>
          <p:cNvPr id="15" name="Picture 14" descr="A group of people standing in a row&#10;&#10;Description automatically generated">
            <a:extLst>
              <a:ext uri="{FF2B5EF4-FFF2-40B4-BE49-F238E27FC236}">
                <a16:creationId xmlns:a16="http://schemas.microsoft.com/office/drawing/2014/main" id="{F1E920C6-7C63-98F9-1EB8-9AB05C765AD5}"/>
              </a:ext>
            </a:extLst>
          </p:cNvPr>
          <p:cNvPicPr>
            <a:picLocks noChangeAspect="1"/>
          </p:cNvPicPr>
          <p:nvPr/>
        </p:nvPicPr>
        <p:blipFill rotWithShape="1">
          <a:blip r:embed="rId6"/>
          <a:srcRect l="36146" t="-1021" r="46251" b="1021"/>
          <a:stretch/>
        </p:blipFill>
        <p:spPr>
          <a:xfrm>
            <a:off x="9420481" y="1979683"/>
            <a:ext cx="626796" cy="2519170"/>
          </a:xfrm>
          <a:prstGeom prst="rect">
            <a:avLst/>
          </a:prstGeom>
        </p:spPr>
      </p:pic>
      <p:pic>
        <p:nvPicPr>
          <p:cNvPr id="16" name="Picture 15" descr="Illustrasjon av en gruppe mennesker.">
            <a:extLst>
              <a:ext uri="{FF2B5EF4-FFF2-40B4-BE49-F238E27FC236}">
                <a16:creationId xmlns:a16="http://schemas.microsoft.com/office/drawing/2014/main" id="{6057BAC7-CF0C-B35F-6260-2FB35AD9722F}"/>
              </a:ext>
            </a:extLst>
          </p:cNvPr>
          <p:cNvPicPr>
            <a:picLocks noChangeAspect="1"/>
          </p:cNvPicPr>
          <p:nvPr/>
        </p:nvPicPr>
        <p:blipFill rotWithShape="1">
          <a:blip r:embed="rId6"/>
          <a:srcRect l="68233" t="4499" r="1448" b="-4499"/>
          <a:stretch/>
        </p:blipFill>
        <p:spPr>
          <a:xfrm>
            <a:off x="10147051" y="2105395"/>
            <a:ext cx="1429292" cy="3335257"/>
          </a:xfrm>
          <a:prstGeom prst="rect">
            <a:avLst/>
          </a:prstGeom>
        </p:spPr>
      </p:pic>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a:xfrm>
            <a:off x="695326" y="664014"/>
            <a:ext cx="9469438" cy="839154"/>
          </a:xfrm>
        </p:spPr>
        <p:txBody>
          <a:bodyPr/>
          <a:lstStyle/>
          <a:p>
            <a:r>
              <a:rPr lang="nb-NO" dirty="0"/>
              <a:t>Eksempler på kollektive traumer</a:t>
            </a:r>
          </a:p>
        </p:txBody>
      </p:sp>
      <p:sp>
        <p:nvSpPr>
          <p:cNvPr id="3" name="Plassholder for innhold 2">
            <a:extLst>
              <a:ext uri="{FF2B5EF4-FFF2-40B4-BE49-F238E27FC236}">
                <a16:creationId xmlns:a16="http://schemas.microsoft.com/office/drawing/2014/main" id="{4E375D73-71E5-5246-6F46-69936B8036CE}"/>
              </a:ext>
            </a:extLst>
          </p:cNvPr>
          <p:cNvSpPr>
            <a:spLocks noGrp="1"/>
          </p:cNvSpPr>
          <p:nvPr>
            <p:ph idx="1"/>
          </p:nvPr>
        </p:nvSpPr>
        <p:spPr>
          <a:xfrm>
            <a:off x="695326" y="1690255"/>
            <a:ext cx="6562128" cy="4602096"/>
          </a:xfrm>
        </p:spPr>
        <p:txBody>
          <a:bodyPr/>
          <a:lstStyle/>
          <a:p>
            <a:r>
              <a:rPr lang="nb-NO" dirty="0"/>
              <a:t>Opp mot 90 prosent av syriske flyktninger har opplevd å være i livsfare i tiden før eller under flukten.  De rapporterer også store stressbelastninger etter ankomst til Norge.</a:t>
            </a:r>
          </a:p>
          <a:p>
            <a:r>
              <a:rPr lang="nb-NO" dirty="0"/>
              <a:t>11 prosent av alle barn i Norge vokste opp i en familie med vedvarende lavinntekt i 2021.</a:t>
            </a:r>
          </a:p>
          <a:p>
            <a:r>
              <a:rPr lang="nb-NO" dirty="0"/>
              <a:t>Pulse-skytingen 12. juni 2016 har vært med på å øke usikkerhet og minoritetsstress blant skeive i Orlando, særlig for LHBTQ+-personer med minoritetsbakgrunn. Det rapporteres at dette stresset økes fordi mange følte seg usynlige og neglisjert i både krisehåndteringen og den offentlige debatten i etterkant.</a:t>
            </a:r>
          </a:p>
          <a:p>
            <a:pPr lvl="1"/>
            <a:endParaRPr lang="nb-NO" dirty="0"/>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38</a:t>
            </a:fld>
            <a:endParaRPr lang="nb-NO"/>
          </a:p>
        </p:txBody>
      </p:sp>
      <p:pic>
        <p:nvPicPr>
          <p:cNvPr id="13" name="Picture 12" descr="Illustrasjon av en gruppe mennesker.">
            <a:extLst>
              <a:ext uri="{FF2B5EF4-FFF2-40B4-BE49-F238E27FC236}">
                <a16:creationId xmlns:a16="http://schemas.microsoft.com/office/drawing/2014/main" id="{9796F90F-886B-940B-E244-3F7E7E4CF929}"/>
              </a:ext>
            </a:extLst>
          </p:cNvPr>
          <p:cNvPicPr>
            <a:picLocks noChangeAspect="1"/>
          </p:cNvPicPr>
          <p:nvPr/>
        </p:nvPicPr>
        <p:blipFill rotWithShape="1">
          <a:blip r:embed="rId6"/>
          <a:srcRect l="19967" r="62430"/>
          <a:stretch/>
        </p:blipFill>
        <p:spPr>
          <a:xfrm>
            <a:off x="9445740" y="2581615"/>
            <a:ext cx="876722" cy="3523651"/>
          </a:xfrm>
          <a:prstGeom prst="rect">
            <a:avLst/>
          </a:prstGeom>
        </p:spPr>
      </p:pic>
      <p:pic>
        <p:nvPicPr>
          <p:cNvPr id="17" name="Bilde 9" descr="Illustrasjon av en gruppe mennesker.">
            <a:extLst>
              <a:ext uri="{FF2B5EF4-FFF2-40B4-BE49-F238E27FC236}">
                <a16:creationId xmlns:a16="http://schemas.microsoft.com/office/drawing/2014/main" id="{95A719F4-D61D-67AE-4437-69BB9F8DAC23}"/>
              </a:ext>
            </a:extLst>
          </p:cNvPr>
          <p:cNvPicPr>
            <a:picLocks noChangeAspect="1"/>
          </p:cNvPicPr>
          <p:nvPr/>
        </p:nvPicPr>
        <p:blipFill>
          <a:blip r:embed="rId7"/>
          <a:srcRect l="29173"/>
          <a:stretch/>
        </p:blipFill>
        <p:spPr>
          <a:xfrm>
            <a:off x="11159873" y="1896225"/>
            <a:ext cx="1562093" cy="2205512"/>
          </a:xfrm>
          <a:prstGeom prst="rect">
            <a:avLst/>
          </a:prstGeom>
        </p:spPr>
      </p:pic>
      <p:pic>
        <p:nvPicPr>
          <p:cNvPr id="6" name="Bilde 5">
            <a:extLst>
              <a:ext uri="{FF2B5EF4-FFF2-40B4-BE49-F238E27FC236}">
                <a16:creationId xmlns:a16="http://schemas.microsoft.com/office/drawing/2014/main" id="{BA6D9C34-B25F-53C6-E91E-A6957C9820D7}"/>
              </a:ext>
            </a:extLst>
          </p:cNvPr>
          <p:cNvPicPr>
            <a:picLocks noChangeAspect="1"/>
          </p:cNvPicPr>
          <p:nvPr/>
        </p:nvPicPr>
        <p:blipFill>
          <a:blip r:embed="rId8"/>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411616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0F2154-A815-0D20-286A-C7A33BEC221B}"/>
              </a:ext>
            </a:extLst>
          </p:cNvPr>
          <p:cNvSpPr>
            <a:spLocks noGrp="1"/>
          </p:cNvSpPr>
          <p:nvPr>
            <p:ph type="title"/>
          </p:nvPr>
        </p:nvSpPr>
        <p:spPr/>
        <p:txBody>
          <a:bodyPr/>
          <a:lstStyle/>
          <a:p>
            <a:r>
              <a:rPr lang="nb-NO" dirty="0"/>
              <a:t>Samfunnstraumer </a:t>
            </a:r>
          </a:p>
        </p:txBody>
      </p:sp>
      <p:sp>
        <p:nvSpPr>
          <p:cNvPr id="3" name="Plassholder for innhold 2">
            <a:extLst>
              <a:ext uri="{FF2B5EF4-FFF2-40B4-BE49-F238E27FC236}">
                <a16:creationId xmlns:a16="http://schemas.microsoft.com/office/drawing/2014/main" id="{DEE2B8F3-B579-2866-0B13-9B5E2E512CE7}"/>
              </a:ext>
            </a:extLst>
          </p:cNvPr>
          <p:cNvSpPr>
            <a:spLocks noGrp="1"/>
          </p:cNvSpPr>
          <p:nvPr>
            <p:ph idx="1"/>
          </p:nvPr>
        </p:nvSpPr>
        <p:spPr>
          <a:xfrm>
            <a:off x="695326" y="1402081"/>
            <a:ext cx="5400674" cy="5255396"/>
          </a:xfrm>
        </p:spPr>
        <p:txBody>
          <a:bodyPr/>
          <a:lstStyle/>
          <a:p>
            <a:r>
              <a:rPr lang="nb-NO" dirty="0"/>
              <a:t>Kulturelt traume:</a:t>
            </a:r>
          </a:p>
          <a:p>
            <a:pPr lvl="1"/>
            <a:r>
              <a:rPr lang="nb-NO" dirty="0"/>
              <a:t>Eksempler er behandlingen av urfolk globalt, og fornorskningen av samene i Norge, eller islamofobi.</a:t>
            </a:r>
          </a:p>
          <a:p>
            <a:r>
              <a:rPr lang="nb-NO" dirty="0"/>
              <a:t>Rasistisk traume: </a:t>
            </a:r>
          </a:p>
          <a:p>
            <a:pPr lvl="1"/>
            <a:r>
              <a:rPr lang="nb-NO" dirty="0"/>
              <a:t>Eksempler er rasistisk motivert vold, apartheid og etnisk rensing.</a:t>
            </a:r>
          </a:p>
          <a:p>
            <a:r>
              <a:rPr lang="nb-NO" dirty="0"/>
              <a:t>Historisk traume: </a:t>
            </a:r>
          </a:p>
          <a:p>
            <a:pPr lvl="1"/>
            <a:r>
              <a:rPr lang="nb-NO" dirty="0"/>
              <a:t>Påvirker en hel kultur, på tvers av generasjoner og utover de som opplevde hendelsene direkte.</a:t>
            </a:r>
          </a:p>
          <a:p>
            <a:r>
              <a:rPr lang="nb-NO" dirty="0"/>
              <a:t>Systemiske traumer</a:t>
            </a:r>
          </a:p>
        </p:txBody>
      </p:sp>
      <p:sp>
        <p:nvSpPr>
          <p:cNvPr id="4" name="Plassholder for dato 3">
            <a:extLst>
              <a:ext uri="{FF2B5EF4-FFF2-40B4-BE49-F238E27FC236}">
                <a16:creationId xmlns:a16="http://schemas.microsoft.com/office/drawing/2014/main" id="{72F902A8-0CC9-AD61-935A-EE20B56B92E7}"/>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078A4FB6-558C-0077-78E9-3A42C43A4C4B}"/>
              </a:ext>
            </a:extLst>
          </p:cNvPr>
          <p:cNvSpPr>
            <a:spLocks noGrp="1"/>
          </p:cNvSpPr>
          <p:nvPr>
            <p:ph type="sldNum" sz="quarter" idx="12"/>
          </p:nvPr>
        </p:nvSpPr>
        <p:spPr/>
        <p:txBody>
          <a:bodyPr/>
          <a:lstStyle/>
          <a:p>
            <a:fld id="{8ACEFDFC-287E-0A4D-81A7-6CC8C070690D}" type="slidenum">
              <a:rPr lang="nb-NO" smtClean="0"/>
              <a:t>39</a:t>
            </a:fld>
            <a:endParaRPr lang="nb-NO"/>
          </a:p>
        </p:txBody>
      </p:sp>
      <p:pic>
        <p:nvPicPr>
          <p:cNvPr id="8" name="Picture 7" descr="Illustrasjon av tre personer: En gravid kvinne, en gutt i rullestol og en kvinne som holder gutten i hånden.">
            <a:extLst>
              <a:ext uri="{FF2B5EF4-FFF2-40B4-BE49-F238E27FC236}">
                <a16:creationId xmlns:a16="http://schemas.microsoft.com/office/drawing/2014/main" id="{8FAFE2BF-DBE6-E6CE-E5A0-3139374E3322}"/>
              </a:ext>
            </a:extLst>
          </p:cNvPr>
          <p:cNvPicPr>
            <a:picLocks noChangeAspect="1"/>
          </p:cNvPicPr>
          <p:nvPr/>
        </p:nvPicPr>
        <p:blipFill rotWithShape="1">
          <a:blip r:embed="rId3"/>
          <a:srcRect l="21112" t="18031" r="22076" b="9633"/>
          <a:stretch/>
        </p:blipFill>
        <p:spPr>
          <a:xfrm>
            <a:off x="8623137" y="1742346"/>
            <a:ext cx="2649413" cy="3373307"/>
          </a:xfrm>
          <a:prstGeom prst="rect">
            <a:avLst/>
          </a:prstGeom>
        </p:spPr>
      </p:pic>
      <p:pic>
        <p:nvPicPr>
          <p:cNvPr id="9" name="Bilde 8" descr="Illustrasjon av tre personer: En gravid kvinne, en gutt i rullestol og en kvinne som holder gutten i hånden.">
            <a:extLst>
              <a:ext uri="{FF2B5EF4-FFF2-40B4-BE49-F238E27FC236}">
                <a16:creationId xmlns:a16="http://schemas.microsoft.com/office/drawing/2014/main" id="{E928D443-5BF7-838C-724D-BB27AE298801}"/>
              </a:ext>
            </a:extLst>
          </p:cNvPr>
          <p:cNvPicPr>
            <a:picLocks noChangeAspect="1"/>
          </p:cNvPicPr>
          <p:nvPr/>
        </p:nvPicPr>
        <p:blipFill rotWithShape="1">
          <a:blip r:embed="rId4"/>
          <a:srcRect l="48613" t="20578" r="26589" b="6583"/>
          <a:stretch/>
        </p:blipFill>
        <p:spPr>
          <a:xfrm>
            <a:off x="7401198" y="978706"/>
            <a:ext cx="1450428" cy="4260352"/>
          </a:xfrm>
          <a:prstGeom prst="rect">
            <a:avLst/>
          </a:prstGeom>
        </p:spPr>
      </p:pic>
      <p:pic>
        <p:nvPicPr>
          <p:cNvPr id="6" name="Bilde 5">
            <a:extLst>
              <a:ext uri="{FF2B5EF4-FFF2-40B4-BE49-F238E27FC236}">
                <a16:creationId xmlns:a16="http://schemas.microsoft.com/office/drawing/2014/main" id="{78E0E872-12BF-DB0E-AFEA-C3806A9374D7}"/>
              </a:ext>
            </a:extLst>
          </p:cNvPr>
          <p:cNvPicPr>
            <a:picLocks noChangeAspect="1"/>
          </p:cNvPicPr>
          <p:nvPr/>
        </p:nvPicPr>
        <p:blipFill>
          <a:blip r:embed="rId5"/>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4183851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4" y="697832"/>
            <a:ext cx="9454900" cy="5494624"/>
          </a:xfrm>
        </p:spPr>
        <p:txBody>
          <a:bodyPr/>
          <a:lstStyle/>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fleste av sidene finner du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Disse gir tilleggsinformasjon til sidene, og fungerer som en veileder til deg som skal holde presentasjonen. Det kan være nyttig å forberede seg ved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lese manus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ulike sidene før du skal holde presentasjone</a:t>
            </a:r>
            <a:r>
              <a:rPr kumimoji="0" lang="nb-NO" sz="1500" i="0" u="none" strike="noStrike" kern="1200" cap="none" spc="0" normalizeH="0" baseline="0" noProof="0" dirty="0">
                <a:ln>
                  <a:noFill/>
                </a:ln>
                <a:solidFill>
                  <a:srgbClr val="000000"/>
                </a:solidFill>
                <a:effectLst/>
                <a:uLnTx/>
                <a:uFillTx/>
                <a:latin typeface="Oslo Sans Office Normal"/>
                <a:ea typeface="+mn-ea"/>
                <a:cs typeface="+mn-cs"/>
              </a:rPr>
              <a:t>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 i </a:t>
            </a:r>
            <a:r>
              <a:rPr kumimoji="0" lang="nb-NO" sz="1500" b="1" i="1" u="none" strike="noStrike" kern="1200" cap="none" spc="0" normalizeH="0" baseline="0" noProof="0" dirty="0">
                <a:ln>
                  <a:noFill/>
                </a:ln>
                <a:solidFill>
                  <a:srgbClr val="000000"/>
                </a:solidFill>
                <a:effectLst/>
                <a:uLnTx/>
                <a:uFillTx/>
                <a:latin typeface="Oslo Sans Office Normal"/>
                <a:ea typeface="+mn-ea"/>
                <a:cs typeface="+mn-cs"/>
              </a:rPr>
              <a:t>kursiv</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er en veiledning til deg som holder presentasjonen og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skal ikke leses høy</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Du kan også selv lage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stikkord på forhånd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det er nyttig for deg. Husk at det ofte fungerer best når du finner en måte å presentere på som føles naturlig for deg!</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flere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refleksjonsøvelser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underveis, hvor de som er til stede inndeles i mindre grupper for å diskutere, med oppsummering i plenum til slutt. Det anbefales at du har gjort deg godt kjent med øvelsene på forhånd og tenkt over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oppsett for din gruppe.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lagt inn 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pause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omtrent midt i presentasjonen. Du står selvsagt fritt til å velge et annet tidspunkt dersom det passer bedre. </a:t>
            </a:r>
          </a:p>
          <a:p>
            <a:endParaRPr lang="nb-NO" sz="1500" dirty="0"/>
          </a:p>
          <a:p>
            <a:r>
              <a:rPr lang="nb-NO" sz="1500" dirty="0">
                <a:latin typeface="Oslo Sans Office Normal" panose="020B0604020202020204" charset="0"/>
                <a:cs typeface="Oslo Sans Office Normal" panose="020B0604020202020204" charset="0"/>
              </a:rPr>
              <a:t>På side 6 får du en innføring i hvordan materialet er bygget opp, </a:t>
            </a:r>
          </a:p>
          <a:p>
            <a:r>
              <a:rPr lang="nb-NO" sz="1500" dirty="0">
                <a:latin typeface="Oslo Sans Office Normal" panose="020B0604020202020204" charset="0"/>
                <a:cs typeface="Oslo Sans Office Normal" panose="020B0604020202020204" charset="0"/>
              </a:rPr>
              <a:t>før selve presentasjonen starter. </a:t>
            </a:r>
          </a:p>
          <a:p>
            <a:endParaRPr lang="nb-NO" sz="1500" dirty="0">
              <a:latin typeface="Oslo Sans Office Normal" panose="020B0604020202020204" charset="0"/>
              <a:cs typeface="Oslo Sans Office Normal" panose="020B0604020202020204" charset="0"/>
            </a:endParaRPr>
          </a:p>
          <a:p>
            <a:r>
              <a:rPr lang="nb-NO" sz="1500" dirty="0">
                <a:latin typeface="Oslo Sans Office Normal" panose="020B0604020202020204" charset="0"/>
                <a:cs typeface="Oslo Sans Office Normal" panose="020B0604020202020204" charset="0"/>
              </a:rPr>
              <a:t>Lykke til på veien mot traumebevisst praksis!</a:t>
            </a:r>
          </a:p>
          <a:p>
            <a:endParaRPr lang="nb-NO" sz="1500" dirty="0"/>
          </a:p>
          <a:p>
            <a:endParaRPr lang="nb-NO" sz="1500" dirty="0"/>
          </a:p>
          <a:p>
            <a:endParaRPr lang="nb-NO" sz="1500" dirty="0"/>
          </a:p>
          <a:p>
            <a:endParaRPr lang="nb-NO" sz="1500" dirty="0"/>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187776" y="4490055"/>
            <a:ext cx="2547449" cy="1802297"/>
          </a:xfrm>
          <a:prstGeom prst="rect">
            <a:avLst/>
          </a:prstGeom>
        </p:spPr>
      </p:pic>
    </p:spTree>
    <p:extLst>
      <p:ext uri="{BB962C8B-B14F-4D97-AF65-F5344CB8AC3E}">
        <p14:creationId xmlns:p14="http://schemas.microsoft.com/office/powerpoint/2010/main" val="245018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Historiske traumer</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5026205" cy="4060824"/>
          </a:xfrm>
        </p:spPr>
        <p:txBody>
          <a:bodyPr/>
          <a:lstStyle/>
          <a:p>
            <a:pPr marL="0" indent="0">
              <a:buNone/>
            </a:pPr>
            <a:endParaRPr lang="nb-NO" dirty="0"/>
          </a:p>
          <a:p>
            <a:r>
              <a:rPr lang="nb-NO" dirty="0"/>
              <a:t>Historisk traume er betegnelsen på de langvarige og dype psykologiske sårene som rammer individer og grupper som har gjennomgått kollektiv undertrykkelse, diskriminering og vold over lengre tid. </a:t>
            </a:r>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40</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11" name="Picture 10" descr="Illustrasjon av en kvinne og et barn som er iført samekofte, en mann med turban og en gutt som mangler en arm.">
            <a:extLst>
              <a:ext uri="{FF2B5EF4-FFF2-40B4-BE49-F238E27FC236}">
                <a16:creationId xmlns:a16="http://schemas.microsoft.com/office/drawing/2014/main" id="{39A28A3A-238B-47AC-A0BE-9BC1532A045C}"/>
              </a:ext>
            </a:extLst>
          </p:cNvPr>
          <p:cNvPicPr>
            <a:picLocks noChangeAspect="1"/>
          </p:cNvPicPr>
          <p:nvPr/>
        </p:nvPicPr>
        <p:blipFill>
          <a:blip r:embed="rId4"/>
          <a:stretch>
            <a:fillRect/>
          </a:stretch>
        </p:blipFill>
        <p:spPr>
          <a:xfrm>
            <a:off x="9251827" y="2203483"/>
            <a:ext cx="2592509" cy="3341536"/>
          </a:xfrm>
          <a:prstGeom prst="rect">
            <a:avLst/>
          </a:prstGeom>
        </p:spPr>
      </p:pic>
      <p:pic>
        <p:nvPicPr>
          <p:cNvPr id="7" name="Picture 6" descr="Illustrasjon av en kvinne og et barn som er iført samekofte, en mann med turban og en gutt som mangler en arm.">
            <a:extLst>
              <a:ext uri="{FF2B5EF4-FFF2-40B4-BE49-F238E27FC236}">
                <a16:creationId xmlns:a16="http://schemas.microsoft.com/office/drawing/2014/main" id="{70A2DA8D-AC0F-1DB2-FCC2-5D9002C43213}"/>
              </a:ext>
            </a:extLst>
          </p:cNvPr>
          <p:cNvPicPr>
            <a:picLocks noChangeAspect="1"/>
          </p:cNvPicPr>
          <p:nvPr/>
        </p:nvPicPr>
        <p:blipFill rotWithShape="1">
          <a:blip r:embed="rId5"/>
          <a:srcRect l="32656" t="16748" r="36938"/>
          <a:stretch/>
        </p:blipFill>
        <p:spPr>
          <a:xfrm>
            <a:off x="8116793" y="1820512"/>
            <a:ext cx="1360318" cy="3724507"/>
          </a:xfrm>
          <a:prstGeom prst="rect">
            <a:avLst/>
          </a:prstGeom>
        </p:spPr>
      </p:pic>
      <p:pic>
        <p:nvPicPr>
          <p:cNvPr id="8" name="Picture 7" descr="Illustrasjon av en kvinne og et barn som er iført samekofte, en mann med turban og en gutt som mangler en arm.">
            <a:extLst>
              <a:ext uri="{FF2B5EF4-FFF2-40B4-BE49-F238E27FC236}">
                <a16:creationId xmlns:a16="http://schemas.microsoft.com/office/drawing/2014/main" id="{7D987028-56EA-1687-10FB-0821F4104D48}"/>
              </a:ext>
            </a:extLst>
          </p:cNvPr>
          <p:cNvPicPr>
            <a:picLocks noChangeAspect="1"/>
          </p:cNvPicPr>
          <p:nvPr/>
        </p:nvPicPr>
        <p:blipFill rotWithShape="1">
          <a:blip r:embed="rId6"/>
          <a:srcRect r="78103"/>
          <a:stretch/>
        </p:blipFill>
        <p:spPr>
          <a:xfrm>
            <a:off x="6932728" y="1211796"/>
            <a:ext cx="1572452" cy="5080556"/>
          </a:xfrm>
          <a:prstGeom prst="rect">
            <a:avLst/>
          </a:prstGeom>
        </p:spPr>
      </p:pic>
    </p:spTree>
    <p:extLst>
      <p:ext uri="{BB962C8B-B14F-4D97-AF65-F5344CB8AC3E}">
        <p14:creationId xmlns:p14="http://schemas.microsoft.com/office/powerpoint/2010/main" val="3825213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br>
              <a:rPr lang="nb-NO" dirty="0"/>
            </a:br>
            <a:r>
              <a:rPr lang="nb-NO" dirty="0"/>
              <a:t>Systemiske traumer </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6711314" cy="4060824"/>
          </a:xfrm>
        </p:spPr>
        <p:txBody>
          <a:bodyPr/>
          <a:lstStyle/>
          <a:p>
            <a:r>
              <a:rPr lang="nb-NO" dirty="0"/>
              <a:t>Systemiske traumer oppstår når samfunnet behandler noen grupper urettferdig eller diskriminerende.</a:t>
            </a:r>
          </a:p>
          <a:p>
            <a:r>
              <a:rPr lang="nb-NO" dirty="0"/>
              <a:t>Dette rammer ofte minoriteter, som kan oppleve kulturelle eller rasistiske traumer.</a:t>
            </a:r>
          </a:p>
          <a:p>
            <a:r>
              <a:rPr lang="nb-NO" dirty="0"/>
              <a:t>Minoritetsstress: den ekstra psykiske belastningen ved å tilhøre en gruppe som blir sett ned på eller holdt utenfor og diskriminert.</a:t>
            </a:r>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41</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Picture 6" descr="Illustrasjon av en kvinne som sitter fremoverbøyd med armene om knærne sine.">
            <a:extLst>
              <a:ext uri="{FF2B5EF4-FFF2-40B4-BE49-F238E27FC236}">
                <a16:creationId xmlns:a16="http://schemas.microsoft.com/office/drawing/2014/main" id="{2DE7C51C-15E4-116D-0BE8-51FB26776A73}"/>
              </a:ext>
            </a:extLst>
          </p:cNvPr>
          <p:cNvPicPr>
            <a:picLocks noChangeAspect="1"/>
          </p:cNvPicPr>
          <p:nvPr/>
        </p:nvPicPr>
        <p:blipFill>
          <a:blip r:embed="rId4"/>
          <a:stretch>
            <a:fillRect/>
          </a:stretch>
        </p:blipFill>
        <p:spPr>
          <a:xfrm>
            <a:off x="8044010" y="2250051"/>
            <a:ext cx="3269784" cy="3237884"/>
          </a:xfrm>
          <a:prstGeom prst="rect">
            <a:avLst/>
          </a:prstGeom>
        </p:spPr>
      </p:pic>
    </p:spTree>
    <p:extLst>
      <p:ext uri="{BB962C8B-B14F-4D97-AF65-F5344CB8AC3E}">
        <p14:creationId xmlns:p14="http://schemas.microsoft.com/office/powerpoint/2010/main" val="2731719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llustrasjon av tre sirkler og tre rektangler i fargene rosa, blå og grønn. Sirklene er knyttet til rektanglene med linjer, og det er tekst i hver figur.">
            <a:extLst>
              <a:ext uri="{FF2B5EF4-FFF2-40B4-BE49-F238E27FC236}">
                <a16:creationId xmlns:a16="http://schemas.microsoft.com/office/drawing/2014/main" id="{F29F06E7-D955-8085-49F6-5F55211D5643}"/>
              </a:ext>
            </a:extLst>
          </p:cNvPr>
          <p:cNvPicPr>
            <a:picLocks noChangeAspect="1"/>
          </p:cNvPicPr>
          <p:nvPr/>
        </p:nvPicPr>
        <p:blipFill>
          <a:blip r:embed="rId3"/>
          <a:stretch>
            <a:fillRect/>
          </a:stretch>
        </p:blipFill>
        <p:spPr>
          <a:xfrm>
            <a:off x="2352405" y="961494"/>
            <a:ext cx="8694361" cy="5896506"/>
          </a:xfrm>
          <a:prstGeom prst="rect">
            <a:avLst/>
          </a:prstGeom>
        </p:spPr>
      </p:pic>
      <p:sp>
        <p:nvSpPr>
          <p:cNvPr id="11" name="Tittel 10">
            <a:extLst>
              <a:ext uri="{FF2B5EF4-FFF2-40B4-BE49-F238E27FC236}">
                <a16:creationId xmlns:a16="http://schemas.microsoft.com/office/drawing/2014/main" id="{3ED0585D-50EE-C489-4644-2DD1B606D1AE}"/>
              </a:ext>
            </a:extLst>
          </p:cNvPr>
          <p:cNvSpPr>
            <a:spLocks noGrp="1"/>
          </p:cNvSpPr>
          <p:nvPr>
            <p:ph type="title"/>
          </p:nvPr>
        </p:nvSpPr>
        <p:spPr/>
        <p:txBody>
          <a:bodyPr/>
          <a:lstStyle/>
          <a:p>
            <a:r>
              <a:rPr lang="nb-NO" dirty="0"/>
              <a:t>Eksempler på samfunnstraumer</a:t>
            </a:r>
          </a:p>
        </p:txBody>
      </p:sp>
      <p:sp>
        <p:nvSpPr>
          <p:cNvPr id="4" name="Plassholder for dato 3">
            <a:extLst>
              <a:ext uri="{FF2B5EF4-FFF2-40B4-BE49-F238E27FC236}">
                <a16:creationId xmlns:a16="http://schemas.microsoft.com/office/drawing/2014/main" id="{278E57D2-974B-9FEE-8FA4-C61535B84EFC}"/>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814366DF-693A-9BE9-3E3C-2C31251213D5}"/>
              </a:ext>
            </a:extLst>
          </p:cNvPr>
          <p:cNvSpPr>
            <a:spLocks noGrp="1"/>
          </p:cNvSpPr>
          <p:nvPr>
            <p:ph type="sldNum" sz="quarter" idx="12"/>
          </p:nvPr>
        </p:nvSpPr>
        <p:spPr/>
        <p:txBody>
          <a:bodyPr/>
          <a:lstStyle/>
          <a:p>
            <a:fld id="{8ACEFDFC-287E-0A4D-81A7-6CC8C070690D}" type="slidenum">
              <a:rPr lang="nb-NO" smtClean="0"/>
              <a:t>42</a:t>
            </a:fld>
            <a:endParaRPr lang="nb-NO"/>
          </a:p>
        </p:txBody>
      </p:sp>
      <p:pic>
        <p:nvPicPr>
          <p:cNvPr id="15" name="Bilde 5">
            <a:extLst>
              <a:ext uri="{FF2B5EF4-FFF2-40B4-BE49-F238E27FC236}">
                <a16:creationId xmlns:a16="http://schemas.microsoft.com/office/drawing/2014/main" id="{F8562C42-DD98-690F-9660-25E2BA4F0909}"/>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2066885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791546" y="1629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61548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a:t>
            </a:r>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7111011" y="1990022"/>
            <a:ext cx="4385661" cy="2835979"/>
          </a:xfrm>
          <a:prstGeom prst="rect">
            <a:avLst/>
          </a:prstGeom>
        </p:spPr>
      </p:pic>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
        <p:nvSpPr>
          <p:cNvPr id="6" name="Plassholder for innhold 2">
            <a:extLst>
              <a:ext uri="{FF2B5EF4-FFF2-40B4-BE49-F238E27FC236}">
                <a16:creationId xmlns:a16="http://schemas.microsoft.com/office/drawing/2014/main" id="{8A98ECA5-6C17-14E0-F6B9-684BB2105957}"/>
              </a:ext>
            </a:extLst>
          </p:cNvPr>
          <p:cNvSpPr>
            <a:spLocks noGrp="1"/>
          </p:cNvSpPr>
          <p:nvPr>
            <p:ph idx="1"/>
          </p:nvPr>
        </p:nvSpPr>
        <p:spPr>
          <a:xfrm>
            <a:off x="695326" y="1574801"/>
            <a:ext cx="6711314" cy="4060824"/>
          </a:xfrm>
        </p:spPr>
        <p:txBody>
          <a:bodyPr/>
          <a:lstStyle/>
          <a:p>
            <a:pPr marL="0" indent="0">
              <a:buNone/>
            </a:pPr>
            <a:endParaRPr lang="nb-NO" dirty="0"/>
          </a:p>
          <a:p>
            <a:r>
              <a:rPr lang="nb-NO" dirty="0"/>
              <a:t>Hvordan kan Khadijas familiebakgrunn og historie påvirke hvordan hun opplever denne situasjonen? </a:t>
            </a:r>
          </a:p>
          <a:p>
            <a:r>
              <a:rPr lang="nb-NO" dirty="0"/>
              <a:t>Hvis du hadde vært Khadija, hvordan ville du ønsket at kollegene dine reagerte?</a:t>
            </a:r>
          </a:p>
          <a:p>
            <a:r>
              <a:rPr lang="nb-NO" dirty="0"/>
              <a:t>Hva kunne du gjort for å bidra til trygghet dersom du var en kollega av Khadija?</a:t>
            </a:r>
          </a:p>
          <a:p>
            <a:r>
              <a:rPr lang="nb-NO" dirty="0"/>
              <a:t>Hvilke konkrete grep kan dere gjøre i deres arbeidsmiljø for å unngå at noen føler seg slik? </a:t>
            </a:r>
          </a:p>
          <a:p>
            <a:endParaRPr lang="nb-NO" dirty="0"/>
          </a:p>
        </p:txBody>
      </p:sp>
    </p:spTree>
    <p:extLst>
      <p:ext uri="{BB962C8B-B14F-4D97-AF65-F5344CB8AC3E}">
        <p14:creationId xmlns:p14="http://schemas.microsoft.com/office/powerpoint/2010/main" val="2700948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381692"/>
            <a:ext cx="8014956" cy="4278959"/>
          </a:xfrm>
        </p:spPr>
        <p:txBody>
          <a:bodyPr/>
          <a:lstStyle/>
          <a:p>
            <a:pPr marL="0" indent="0">
              <a:buNone/>
            </a:pPr>
            <a:r>
              <a:rPr lang="nb-NO" sz="3200" dirty="0"/>
              <a:t>Traumer er et kollektivt ansvar fordi samfunnstraumer skaper sosial ulikhet, reduserer muligheter til å delta i samfunnet og bidrar til utenforskap og undertrykkelse.</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405605" y="1848998"/>
            <a:ext cx="1834189" cy="2117522"/>
          </a:xfrm>
          <a:prstGeom prst="rect">
            <a:avLst/>
          </a:prstGeom>
        </p:spPr>
      </p:pic>
    </p:spTree>
    <p:extLst>
      <p:ext uri="{BB962C8B-B14F-4D97-AF65-F5344CB8AC3E}">
        <p14:creationId xmlns:p14="http://schemas.microsoft.com/office/powerpoint/2010/main" val="712037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240815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opplæring kjernekompetanse 1. For å lykkes med det videre arbeidet er det viktig at dette blir en del av arbeidshverdagen vår. Neste opplæring er kjernekompetanse 2:</a:t>
            </a:r>
          </a:p>
          <a:p>
            <a:endParaRPr lang="nb-NO" sz="1600" dirty="0"/>
          </a:p>
          <a:p>
            <a:pPr marL="285750" indent="-285750">
              <a:buFont typeface="Arial" panose="020B0604020202020204" pitchFamily="34" charset="0"/>
              <a:buChar char="•"/>
            </a:pPr>
            <a:r>
              <a:rPr lang="nb-NO" sz="1600" dirty="0"/>
              <a:t>Kjernekompetanse 1: Hva er traumer og livsbelastninger?</a:t>
            </a:r>
          </a:p>
          <a:p>
            <a:pPr marL="285750" indent="-285750">
              <a:buFont typeface="Arial" panose="020B0604020202020204" pitchFamily="34" charset="0"/>
              <a:buChar char="•"/>
            </a:pPr>
            <a:r>
              <a:rPr lang="nb-NO" sz="1600" b="1" dirty="0"/>
              <a:t>Kjernekompetanse 2: Hva er traumebevisst praksis?</a:t>
            </a:r>
          </a:p>
          <a:p>
            <a:pPr marL="285750" indent="-285750">
              <a:buFont typeface="Arial" panose="020B0604020202020204" pitchFamily="34" charset="0"/>
              <a:buChar char="•"/>
            </a:pPr>
            <a:r>
              <a:rPr lang="nb-NO" sz="1600" dirty="0"/>
              <a:t>Kjernekompetanse 3: Hjerne, gener og motstandskraft</a:t>
            </a:r>
          </a:p>
          <a:p>
            <a:pPr marL="285750" indent="-285750">
              <a:buFont typeface="Arial" panose="020B0604020202020204" pitchFamily="34" charset="0"/>
              <a:buChar char="•"/>
            </a:pPr>
            <a:r>
              <a:rPr lang="nb-NO" sz="1600" dirty="0"/>
              <a:t>Kjernekompetanse 4: Robust arbeidsmiljø</a:t>
            </a:r>
          </a:p>
          <a:p>
            <a:pPr marL="285750" indent="-285750">
              <a:buFont typeface="Arial" panose="020B0604020202020204" pitchFamily="34" charset="0"/>
              <a:buChar char="•"/>
            </a:pPr>
            <a:r>
              <a:rPr lang="nb-NO" sz="1600"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767372" y="24473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1541551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a:t>Dette materialet er utarbeidet i forbindelse med prosjektet </a:t>
            </a:r>
          </a:p>
          <a:p>
            <a:r>
              <a:rPr lang="nb-NO"/>
              <a:t>«Livet skjer med oss alle – veien mot en </a:t>
            </a:r>
            <a:r>
              <a:rPr lang="nb-NO" err="1"/>
              <a:t>traumeinformert</a:t>
            </a:r>
            <a:r>
              <a:rPr lang="nb-NO"/>
              <a:t> by». </a:t>
            </a:r>
          </a:p>
          <a:p>
            <a:endParaRPr lang="nb-NO"/>
          </a:p>
          <a:p>
            <a:r>
              <a:rPr lang="nb-NO"/>
              <a:t>Vi håper mange kan ha nytte av det!</a:t>
            </a:r>
          </a:p>
          <a:p>
            <a:endParaRPr lang="nb-NO"/>
          </a:p>
          <a:p>
            <a:r>
              <a:rPr lang="nb-NO" sz="1400" b="1"/>
              <a:t>Har du innspill eller ønsker å drøfte arbeidet med traumebevisst praksis? </a:t>
            </a:r>
          </a:p>
          <a:p>
            <a:r>
              <a:rPr lang="nb-NO" sz="1400" b="1"/>
              <a:t>Ta kontakt!</a:t>
            </a:r>
          </a:p>
          <a:p>
            <a:endParaRPr lang="nb-NO" sz="1400"/>
          </a:p>
          <a:p>
            <a:r>
              <a:rPr lang="nb-NO" sz="1200"/>
              <a:t>Lotta Sjåfjell,</a:t>
            </a:r>
          </a:p>
          <a:p>
            <a:r>
              <a:rPr lang="nb-NO" sz="1200"/>
              <a:t>Prosjektleder og psykologspesialist, </a:t>
            </a:r>
          </a:p>
          <a:p>
            <a:r>
              <a:rPr lang="nb-NO" sz="1200"/>
              <a:t>Helseetaten</a:t>
            </a:r>
          </a:p>
          <a:p>
            <a:r>
              <a:rPr lang="nb-NO" sz="1200"/>
              <a:t>Oslo kommune</a:t>
            </a:r>
          </a:p>
          <a:p>
            <a:r>
              <a:rPr lang="nb-NO" sz="1200"/>
              <a:t>Telefon: 47331458</a:t>
            </a:r>
          </a:p>
          <a:p>
            <a:r>
              <a:rPr lang="nb-NO" sz="1200"/>
              <a:t>E-post: </a:t>
            </a:r>
            <a:r>
              <a:rPr lang="nb-NO" sz="1200">
                <a:hlinkClick r:id="rId3"/>
              </a:rPr>
              <a:t>lotta.sjafjell@hel.oslo.kommune.no</a:t>
            </a:r>
            <a:endParaRPr lang="nb-NO" sz="1200"/>
          </a:p>
          <a:p>
            <a:endParaRPr lang="nb-NO"/>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10.03.2025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49</a:t>
            </a:fld>
            <a:endParaRPr lang="nb-NO"/>
          </a:p>
        </p:txBody>
      </p:sp>
    </p:spTree>
    <p:extLst>
      <p:ext uri="{BB962C8B-B14F-4D97-AF65-F5344CB8AC3E}">
        <p14:creationId xmlns:p14="http://schemas.microsoft.com/office/powerpoint/2010/main" val="88152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latin typeface="Oslo Sans Office Normal" panose="020B0604020202020204" charset="0"/>
                <a:cs typeface="Oslo Sans Office Normal" panose="020B0604020202020204" charset="0"/>
              </a:rPr>
              <a:t>Husk at de som deltar kan ha med seg livsbelastninger, enten barndomsbelastninger eller stå i pågående livskriser, og materialet kan derfor berøre på en annen måte enn hvis dette ikke var tilfellet. </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er derfor viktig at du som holder presentasjonen føler deg trygg på at du vet hva du skal gjøre dersom du ser at dette skjer.</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viktigste du kan gjøre er å vise personen at de ikke er alene, og at det finnes steder de kan få hjelp dersom dette blir for overveldende å stå i alene.</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Mental Helses hjelpetelefon: 116 123</a:t>
            </a:r>
          </a:p>
          <a:p>
            <a:r>
              <a:rPr lang="nb-NO" sz="2000" dirty="0">
                <a:latin typeface="Oslo Sans Office Normal" panose="020B0604020202020204" charset="0"/>
                <a:cs typeface="Oslo Sans Office Normal" panose="020B0604020202020204" charset="0"/>
              </a:rPr>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pPr/>
              <a:t>10.03.2025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5</a:t>
            </a:fld>
            <a:endParaRPr lang="nb-NO"/>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95153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2" y="-1"/>
            <a:ext cx="3067681" cy="1577009"/>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726873" y="1577009"/>
            <a:ext cx="3048800" cy="4715344"/>
          </a:xfrm>
        </p:spPr>
        <p:txBody>
          <a:bodyPr/>
          <a:lstStyle/>
          <a:p>
            <a:r>
              <a:rPr lang="nb-NO" sz="1800" dirty="0">
                <a:solidFill>
                  <a:schemeClr val="tx1"/>
                </a:solidFill>
              </a:rPr>
              <a:t>Gjennom materialet vil dere møte tre symboler som forteller noe om hvilket type innhold akkurat den siden har. Disse er kunnskap, praksis og erfaring. Hver side er merket med ett av disse symbolene.</a:t>
            </a:r>
          </a:p>
          <a:p>
            <a:endParaRPr lang="nb-NO" dirty="0">
              <a:solidFill>
                <a:schemeClr val="tx1"/>
              </a:solidFill>
            </a:endParaRPr>
          </a:p>
          <a:p>
            <a:r>
              <a:rPr lang="nb-NO" sz="1800" dirty="0">
                <a:solidFill>
                  <a:schemeClr val="tx1"/>
                </a:solidFill>
              </a:rPr>
              <a:t>Du som skal holde presentasjonen, bes vurdere om du inkluderer alle sidene, eller utelater noen. Se notatene for veiledning.</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fld id="{71071AEC-201A-8A4F-97DA-3ABA5F34A6DD}" type="datetime1">
              <a:rPr lang="nb-NO" smtClean="0"/>
              <a:t>10.03.2025</a:t>
            </a:fld>
            <a:endParaRPr lang="nb-NO"/>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fld id="{09C020DA-48BB-BA49-A10E-0DA718F220D6}" type="slidenum">
              <a:rPr lang="nb-NO" smtClean="0"/>
              <a:pPr/>
              <a:t>6</a:t>
            </a:fld>
            <a:endParaRPr lang="nb-NO"/>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algn="ctr"/>
            <a:r>
              <a:rPr lang="en-NO" sz="1600" b="1" dirty="0"/>
              <a:t>Kunnskap</a:t>
            </a:r>
            <a:endParaRPr lang="nb-NO" sz="1600" b="1" dirty="0"/>
          </a:p>
          <a:p>
            <a:pPr algn="ctr"/>
            <a:r>
              <a:rPr lang="nb-NO" sz="1600" dirty="0"/>
              <a:t>Her vil du finne </a:t>
            </a:r>
          </a:p>
          <a:p>
            <a:pPr algn="ctr"/>
            <a:r>
              <a:rPr lang="nb-NO" sz="1600" dirty="0"/>
              <a:t>forskning, tall </a:t>
            </a:r>
          </a:p>
          <a:p>
            <a:pPr algn="ctr"/>
            <a:r>
              <a:rPr lang="nb-NO" sz="1600" dirty="0"/>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algn="ctr"/>
            <a:r>
              <a:rPr lang="en-NO" sz="1600" b="1" dirty="0"/>
              <a:t>Praksis</a:t>
            </a:r>
          </a:p>
          <a:p>
            <a:pPr algn="ctr"/>
            <a:r>
              <a:rPr lang="nb-NO" sz="1600" dirty="0"/>
              <a:t>Her vil du finne </a:t>
            </a:r>
          </a:p>
          <a:p>
            <a:pPr algn="ctr"/>
            <a:r>
              <a:rPr lang="nb-NO" sz="1600" dirty="0"/>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algn="ctr"/>
            <a:r>
              <a:rPr lang="en-NO" sz="1600" b="1"/>
              <a:t>Erfaring</a:t>
            </a:r>
          </a:p>
          <a:p>
            <a:pPr algn="ctr"/>
            <a:r>
              <a:rPr lang="nb-NO" sz="1600" dirty="0"/>
              <a:t>Her vil du finne </a:t>
            </a:r>
          </a:p>
          <a:p>
            <a:pPr algn="ctr"/>
            <a:r>
              <a:rPr lang="nb-NO" sz="1600" dirty="0"/>
              <a:t>historier, refleksjons-oppgaver, videoer eller eksempler</a:t>
            </a:r>
          </a:p>
        </p:txBody>
      </p:sp>
    </p:spTree>
    <p:extLst>
      <p:ext uri="{BB962C8B-B14F-4D97-AF65-F5344CB8AC3E}">
        <p14:creationId xmlns:p14="http://schemas.microsoft.com/office/powerpoint/2010/main" val="387545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1015200" y="-1"/>
            <a:ext cx="9149563" cy="3049200"/>
          </a:xfrm>
        </p:spPr>
        <p:txBody>
          <a:bodyPr/>
          <a:lstStyle/>
          <a:p>
            <a:r>
              <a:rPr lang="en-NO" dirty="0"/>
              <a:t>Livet skjer med oss alle</a:t>
            </a:r>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1015200" y="3052799"/>
            <a:ext cx="9149563" cy="3040025"/>
          </a:xfrm>
        </p:spPr>
        <p:txBody>
          <a:bodyPr/>
          <a:lstStyle/>
          <a:p>
            <a:r>
              <a:rPr lang="en-NO" dirty="0"/>
              <a:t>Veien mot </a:t>
            </a:r>
            <a:r>
              <a:rPr lang="nb-NO" dirty="0"/>
              <a:t>traumebevisst praksis</a:t>
            </a:r>
          </a:p>
          <a:p>
            <a:endParaRPr lang="nb-NO" dirty="0"/>
          </a:p>
          <a:p>
            <a:r>
              <a:rPr lang="nb-NO" sz="2400" dirty="0"/>
              <a:t>Kjernekompetanse 1: Hva er traumer og livsbelastninger?</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a:xfrm>
            <a:off x="10156825" y="6292352"/>
            <a:ext cx="1339850" cy="365125"/>
          </a:xfrm>
        </p:spPr>
        <p:txBody>
          <a:bodyPr/>
          <a:lstStyle/>
          <a:p>
            <a:fld id="{4E9B9390-45D3-3F49-83A6-08ED4C2BD589}" type="datetime1">
              <a:rPr lang="nb-NO" smtClean="0"/>
              <a:pPr/>
              <a:t>10.03.2025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pPr/>
              <a:t>7</a:t>
            </a:fld>
            <a:endParaRPr lang="nb-NO"/>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C32AF-7641-C00B-CD68-BCEF6AFAA250}"/>
              </a:ext>
            </a:extLst>
          </p:cNvPr>
          <p:cNvSpPr>
            <a:spLocks noGrp="1"/>
          </p:cNvSpPr>
          <p:nvPr>
            <p:ph type="title"/>
          </p:nvPr>
        </p:nvSpPr>
        <p:spPr>
          <a:xfrm>
            <a:off x="1015199" y="150493"/>
            <a:ext cx="9149563" cy="1028602"/>
          </a:xfrm>
        </p:spPr>
        <p:txBody>
          <a:bodyPr>
            <a:normAutofit/>
          </a:bodyPr>
          <a:lstStyle/>
          <a:p>
            <a:r>
              <a:rPr lang="nb-NO" sz="3200" dirty="0"/>
              <a:t>Hva skal dere lære i denne presentasjonen?</a:t>
            </a:r>
          </a:p>
        </p:txBody>
      </p:sp>
      <p:sp>
        <p:nvSpPr>
          <p:cNvPr id="6" name="Plassholder for tekst 5">
            <a:extLst>
              <a:ext uri="{FF2B5EF4-FFF2-40B4-BE49-F238E27FC236}">
                <a16:creationId xmlns:a16="http://schemas.microsoft.com/office/drawing/2014/main" id="{774ED176-E55B-2FE3-C0B6-C4C43E7BF668}"/>
              </a:ext>
            </a:extLst>
          </p:cNvPr>
          <p:cNvSpPr>
            <a:spLocks noGrp="1"/>
          </p:cNvSpPr>
          <p:nvPr>
            <p:ph type="body" idx="1"/>
          </p:nvPr>
        </p:nvSpPr>
        <p:spPr>
          <a:xfrm>
            <a:off x="1015200" y="1479885"/>
            <a:ext cx="9149563" cy="4612940"/>
          </a:xfrm>
        </p:spPr>
        <p:txBody>
          <a:bodyPr/>
          <a:lstStyle/>
          <a:p>
            <a:pPr marL="285750" indent="-285750">
              <a:buFont typeface="Arial" panose="020B0604020202020204" pitchFamily="34" charset="0"/>
              <a:buChar char="•"/>
            </a:pPr>
            <a:r>
              <a:rPr lang="nb-NO" dirty="0"/>
              <a:t>Definisjon av traumer</a:t>
            </a:r>
          </a:p>
          <a:p>
            <a:pPr marL="285750" indent="-285750">
              <a:buFont typeface="Arial" panose="020B0604020202020204" pitchFamily="34" charset="0"/>
              <a:buChar char="•"/>
            </a:pPr>
            <a:r>
              <a:rPr lang="nb-NO" dirty="0"/>
              <a:t>Toksisk stress og barndomsbelastninger</a:t>
            </a:r>
          </a:p>
          <a:p>
            <a:pPr marL="285750" indent="-285750">
              <a:buFont typeface="Arial" panose="020B0604020202020204" pitchFamily="34" charset="0"/>
              <a:buChar char="•"/>
            </a:pPr>
            <a:r>
              <a:rPr lang="nb-NO" dirty="0"/>
              <a:t>Forståelsen av hendelse – opplevelse – effekt</a:t>
            </a:r>
          </a:p>
          <a:p>
            <a:pPr marL="285750" indent="-285750">
              <a:buFont typeface="Arial" panose="020B0604020202020204" pitchFamily="34" charset="0"/>
              <a:buChar char="•"/>
            </a:pPr>
            <a:r>
              <a:rPr lang="nb-NO" dirty="0"/>
              <a:t>Kollektive traumer, systemiske og historiske traumer</a:t>
            </a:r>
          </a:p>
          <a:p>
            <a:pPr marL="285750" indent="-285750">
              <a:buFont typeface="Arial" panose="020B0604020202020204" pitchFamily="34" charset="0"/>
              <a:buChar char="•"/>
            </a:pPr>
            <a:r>
              <a:rPr lang="nb-NO" dirty="0"/>
              <a:t>Forekomst av traumer og livsbelastninger</a:t>
            </a:r>
          </a:p>
          <a:p>
            <a:endParaRPr lang="nb-NO" dirty="0"/>
          </a:p>
          <a:p>
            <a:r>
              <a:rPr lang="nb-NO" dirty="0">
                <a:effectLst/>
              </a:rPr>
              <a:t>Læringsmål:</a:t>
            </a:r>
          </a:p>
          <a:p>
            <a:pPr marL="342900" indent="-342900">
              <a:buFont typeface="+mj-lt"/>
              <a:buAutoNum type="arabicPeriod"/>
            </a:pPr>
            <a:r>
              <a:rPr lang="nb-NO" dirty="0"/>
              <a:t>V</a:t>
            </a:r>
            <a:r>
              <a:rPr lang="nb-NO" dirty="0">
                <a:effectLst/>
              </a:rPr>
              <a:t>ære i stand til å gi en definisjon av traumer og livsbelastninger som inkluderer systemisk undertrykkelse, historisk og kollektivt traume, og </a:t>
            </a:r>
            <a:r>
              <a:rPr lang="nb-NO" dirty="0"/>
              <a:t>toksisk</a:t>
            </a:r>
            <a:r>
              <a:rPr lang="nb-NO" dirty="0">
                <a:effectLst/>
              </a:rPr>
              <a:t> stress.</a:t>
            </a:r>
          </a:p>
          <a:p>
            <a:pPr marL="342900" indent="-342900">
              <a:buFont typeface="+mj-lt"/>
              <a:buAutoNum type="arabicPeriod"/>
            </a:pPr>
            <a:r>
              <a:rPr lang="nb-NO" dirty="0"/>
              <a:t>F</a:t>
            </a:r>
            <a:r>
              <a:rPr lang="nb-NO" dirty="0">
                <a:effectLst/>
              </a:rPr>
              <a:t>å kunnskap om forekomst av traumer og livsbelastninger nasjonalt, lokalt og innenfor spesifikke befolkningsgrupper.</a:t>
            </a:r>
          </a:p>
          <a:p>
            <a:endParaRPr lang="nb-NO" dirty="0"/>
          </a:p>
          <a:p>
            <a:r>
              <a:rPr lang="nb-NO" dirty="0"/>
              <a:t>Ferdighet: Utvidet forståelse av hva traumer er og kan være.</a:t>
            </a:r>
          </a:p>
        </p:txBody>
      </p:sp>
      <p:pic>
        <p:nvPicPr>
          <p:cNvPr id="3" name="Bilde 2" descr="Illustrasjon av en kvinne som sitter i skredderstilling. Hun holder en bok som hun leser i og en kopp kaffe.">
            <a:extLst>
              <a:ext uri="{FF2B5EF4-FFF2-40B4-BE49-F238E27FC236}">
                <a16:creationId xmlns:a16="http://schemas.microsoft.com/office/drawing/2014/main" id="{20D87FBD-1978-6BA3-C185-582F9CC75123}"/>
              </a:ext>
            </a:extLst>
          </p:cNvPr>
          <p:cNvPicPr>
            <a:picLocks noChangeAspect="1"/>
          </p:cNvPicPr>
          <p:nvPr/>
        </p:nvPicPr>
        <p:blipFill>
          <a:blip r:embed="rId3"/>
          <a:stretch>
            <a:fillRect/>
          </a:stretch>
        </p:blipFill>
        <p:spPr>
          <a:xfrm>
            <a:off x="9469245" y="4011051"/>
            <a:ext cx="2519363" cy="2519363"/>
          </a:xfrm>
          <a:prstGeom prst="rect">
            <a:avLst/>
          </a:prstGeom>
        </p:spPr>
      </p:pic>
    </p:spTree>
    <p:extLst>
      <p:ext uri="{BB962C8B-B14F-4D97-AF65-F5344CB8AC3E}">
        <p14:creationId xmlns:p14="http://schemas.microsoft.com/office/powerpoint/2010/main" val="371674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3" y="0"/>
            <a:ext cx="3508674" cy="3049200"/>
          </a:xfrm>
        </p:spPr>
        <p:txBody>
          <a:bodyPr>
            <a:normAutofit/>
          </a:bodyPr>
          <a:lstStyle/>
          <a:p>
            <a:r>
              <a:rPr lang="nb-NO" sz="2400" b="1" dirty="0">
                <a:solidFill>
                  <a:schemeClr val="tx1"/>
                </a:solidFill>
              </a:rPr>
              <a:t>Hvordan er materialet bygget opp?</a:t>
            </a:r>
          </a:p>
        </p:txBody>
      </p:sp>
      <p:sp>
        <p:nvSpPr>
          <p:cNvPr id="3" name="Plassholder for tekst 2" descr="Illustrasjon av tre symboler, i form av en hjerne, et par hender og et hjerte. Symbolene representerer ulike typer tilnærminger til kunnskap i denne presentasjonen.">
            <a:extLst>
              <a:ext uri="{FF2B5EF4-FFF2-40B4-BE49-F238E27FC236}">
                <a16:creationId xmlns:a16="http://schemas.microsoft.com/office/drawing/2014/main" id="{F845B68A-ED1E-CF7C-8639-D553923DE917}"/>
              </a:ext>
            </a:extLst>
          </p:cNvPr>
          <p:cNvSpPr>
            <a:spLocks noGrp="1"/>
          </p:cNvSpPr>
          <p:nvPr>
            <p:ph type="body" idx="1"/>
          </p:nvPr>
        </p:nvSpPr>
        <p:spPr>
          <a:xfrm>
            <a:off x="695325" y="3219022"/>
            <a:ext cx="3048800" cy="3040025"/>
          </a:xfrm>
        </p:spPr>
        <p:txBody>
          <a:bodyPr/>
          <a:lstStyle/>
          <a:p>
            <a:r>
              <a:rPr lang="nb-NO" sz="1800" dirty="0">
                <a:solidFill>
                  <a:schemeClr val="tx1"/>
                </a:solidFill>
              </a:rPr>
              <a:t>Gjennom materialet vil dere møte tre symboler som forteller noe om hvilket type innhold akkurat den siden har. Disse er kunnskap, praksis og erfaring. </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fld id="{71071AEC-201A-8A4F-97DA-3ABA5F34A6DD}" type="datetime1">
              <a:rPr lang="nb-NO" smtClean="0"/>
              <a:t>10.03.2025</a:t>
            </a:fld>
            <a:endParaRPr lang="nb-NO"/>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fld id="{09C020DA-48BB-BA49-A10E-0DA718F220D6}" type="slidenum">
              <a:rPr lang="nb-NO" smtClean="0"/>
              <a:pPr/>
              <a:t>9</a:t>
            </a:fld>
            <a:endParaRPr lang="nb-NO"/>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algn="ctr"/>
            <a:r>
              <a:rPr lang="en-NO" sz="1600" b="1"/>
              <a:t>Kunnskap</a:t>
            </a:r>
            <a:endParaRPr lang="nb-NO" sz="1600" b="1" dirty="0"/>
          </a:p>
          <a:p>
            <a:pPr algn="ctr"/>
            <a:r>
              <a:rPr lang="nb-NO" sz="1600" dirty="0"/>
              <a:t>Her vil du finne </a:t>
            </a:r>
          </a:p>
          <a:p>
            <a:pPr algn="ctr"/>
            <a:r>
              <a:rPr lang="nb-NO" sz="1600" dirty="0"/>
              <a:t>forskning, tall </a:t>
            </a:r>
          </a:p>
          <a:p>
            <a:pPr algn="ctr"/>
            <a:r>
              <a:rPr lang="nb-NO" sz="1600" dirty="0"/>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algn="ctr"/>
            <a:r>
              <a:rPr lang="en-NO" sz="1600" b="1"/>
              <a:t>Praksis</a:t>
            </a:r>
          </a:p>
          <a:p>
            <a:pPr algn="ctr"/>
            <a:r>
              <a:rPr lang="nb-NO" sz="1600" dirty="0"/>
              <a:t>Her vil du finne </a:t>
            </a:r>
          </a:p>
          <a:p>
            <a:pPr algn="ctr"/>
            <a:r>
              <a:rPr lang="nb-NO" sz="1600" dirty="0"/>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algn="ctr"/>
            <a:r>
              <a:rPr lang="en-NO" sz="1600" b="1"/>
              <a:t>Erfaring</a:t>
            </a:r>
          </a:p>
          <a:p>
            <a:pPr algn="ctr"/>
            <a:r>
              <a:rPr lang="nb-NO" sz="1600" dirty="0"/>
              <a:t>Her vil du finne </a:t>
            </a:r>
          </a:p>
          <a:p>
            <a:pPr algn="ctr"/>
            <a:r>
              <a:rPr lang="nb-NO" sz="1600" dirty="0"/>
              <a:t>historier, refleksjons-oppgaver, videoer eller eksempler</a:t>
            </a:r>
          </a:p>
        </p:txBody>
      </p:sp>
    </p:spTree>
    <p:extLst>
      <p:ext uri="{BB962C8B-B14F-4D97-AF65-F5344CB8AC3E}">
        <p14:creationId xmlns:p14="http://schemas.microsoft.com/office/powerpoint/2010/main" val="2233451778"/>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a91156-0405-4a1a-a986-8ce48e4ad65d" xsi:nil="true"/>
    <lcf76f155ced4ddcb4097134ff3c332f xmlns="5578d842-2ed8-4ac2-a87c-7f3364de70e7">
      <Terms xmlns="http://schemas.microsoft.com/office/infopath/2007/PartnerControls"/>
    </lcf76f155ced4ddcb4097134ff3c332f>
    <SharedWithUsers xmlns="b7a91156-0405-4a1a-a986-8ce48e4ad65d">
      <UserInfo>
        <DisplayName>Eli Østberg</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96012-470D-45CB-92CD-4D7B8EA37AD6}">
  <ds:schemaRefs>
    <ds:schemaRef ds:uri="http://schemas.microsoft.com/sharepoint/v3/contenttype/forms"/>
  </ds:schemaRefs>
</ds:datastoreItem>
</file>

<file path=customXml/itemProps2.xml><?xml version="1.0" encoding="utf-8"?>
<ds:datastoreItem xmlns:ds="http://schemas.openxmlformats.org/officeDocument/2006/customXml" ds:itemID="{292C495E-9852-4D5C-824A-1FE2907F0149}">
  <ds:schemaRefs>
    <ds:schemaRef ds:uri="http://schemas.microsoft.com/office/2006/documentManagement/types"/>
    <ds:schemaRef ds:uri="http://purl.org/dc/terms/"/>
    <ds:schemaRef ds:uri="http://schemas.microsoft.com/office/2006/metadata/properties"/>
    <ds:schemaRef ds:uri="5578d842-2ed8-4ac2-a87c-7f3364de70e7"/>
    <ds:schemaRef ds:uri="http://purl.org/dc/dcmitype/"/>
    <ds:schemaRef ds:uri="http://purl.org/dc/elements/1.1/"/>
    <ds:schemaRef ds:uri="http://schemas.microsoft.com/office/infopath/2007/PartnerControls"/>
    <ds:schemaRef ds:uri="http://schemas.openxmlformats.org/package/2006/metadata/core-properties"/>
    <ds:schemaRef ds:uri="b7a91156-0405-4a1a-a986-8ce48e4ad65d"/>
    <ds:schemaRef ds:uri="http://www.w3.org/XML/1998/namespace"/>
  </ds:schemaRefs>
</ds:datastoreItem>
</file>

<file path=customXml/itemProps3.xml><?xml version="1.0" encoding="utf-8"?>
<ds:datastoreItem xmlns:ds="http://schemas.openxmlformats.org/officeDocument/2006/customXml" ds:itemID="{365D5750-A918-4BE6-ABFA-96642EFD6B6B}">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134790</TotalTime>
  <Words>10896</Words>
  <Application>Microsoft Office PowerPoint</Application>
  <PresentationFormat>Widescreen</PresentationFormat>
  <Paragraphs>920</Paragraphs>
  <Slides>49</Slides>
  <Notes>49</Notes>
  <HiddenSlides>0</HiddenSlides>
  <MMClips>0</MMClips>
  <ScaleCrop>false</ScaleCrop>
  <HeadingPairs>
    <vt:vector size="6" baseType="variant">
      <vt:variant>
        <vt:lpstr>Brukte skrifter</vt:lpstr>
      </vt:variant>
      <vt:variant>
        <vt:i4>17</vt:i4>
      </vt:variant>
      <vt:variant>
        <vt:lpstr>Tema</vt:lpstr>
      </vt:variant>
      <vt:variant>
        <vt:i4>4</vt:i4>
      </vt:variant>
      <vt:variant>
        <vt:lpstr>Lysbildetitler</vt:lpstr>
      </vt:variant>
      <vt:variant>
        <vt:i4>49</vt:i4>
      </vt:variant>
    </vt:vector>
  </HeadingPairs>
  <TitlesOfParts>
    <vt:vector size="70" baseType="lpstr">
      <vt:lpstr>Arial</vt:lpstr>
      <vt:lpstr>Gentium Book Basic</vt:lpstr>
      <vt:lpstr>Oslo Sans Light</vt:lpstr>
      <vt:lpstr>Arial,Sans-Serif</vt:lpstr>
      <vt:lpstr>Oslo Sans</vt:lpstr>
      <vt:lpstr>Oslo Sans Office</vt:lpstr>
      <vt:lpstr>Open Sans</vt:lpstr>
      <vt:lpstr>Wingdings</vt:lpstr>
      <vt:lpstr>Calibri</vt:lpstr>
      <vt:lpstr>Segoe UI</vt:lpstr>
      <vt:lpstr>Times New Roman</vt:lpstr>
      <vt:lpstr>MS Shell Dlg 2</vt:lpstr>
      <vt:lpstr>Google Sans</vt:lpstr>
      <vt:lpstr>Aptos</vt:lpstr>
      <vt:lpstr>Oslo Sans Office Normal</vt:lpstr>
      <vt:lpstr>Courier New</vt:lpstr>
      <vt:lpstr>SanomatSans</vt:lpstr>
      <vt:lpstr>1_Oslo NY farge og bilde</vt:lpstr>
      <vt:lpstr>2_Oslo NY bilde</vt:lpstr>
      <vt:lpstr>Originaloppsett</vt:lpstr>
      <vt:lpstr>Oslo 2019 / positiv</vt:lpstr>
      <vt:lpstr>Til deg som skal holde denne presentasjonen</vt:lpstr>
      <vt:lpstr>PowerPoint-presentasjon</vt:lpstr>
      <vt:lpstr>PowerPoint-presentasjon</vt:lpstr>
      <vt:lpstr>PowerPoint-presentasjon</vt:lpstr>
      <vt:lpstr>PowerPoint-presentasjon</vt:lpstr>
      <vt:lpstr>Hvordan er materialet bygget opp?</vt:lpstr>
      <vt:lpstr>Livet skjer med oss alle</vt:lpstr>
      <vt:lpstr>Hva skal dere lære i denne presentasjonen?</vt:lpstr>
      <vt:lpstr>Hvordan er materialet bygget opp?</vt:lpstr>
      <vt:lpstr>Lurt å tenke på når du ser på denne presentasjonen</vt:lpstr>
      <vt:lpstr>Hvorfor er traumebevisst praksis viktig?</vt:lpstr>
      <vt:lpstr>Trygge rammer</vt:lpstr>
      <vt:lpstr>    Traumer   </vt:lpstr>
      <vt:lpstr>Traume</vt:lpstr>
      <vt:lpstr>Triggere</vt:lpstr>
      <vt:lpstr>PTSD og spesifikk traumebehandling</vt:lpstr>
      <vt:lpstr>Traumer og PTSD</vt:lpstr>
      <vt:lpstr>Hvordan kan du gjenkjenne traumer?</vt:lpstr>
      <vt:lpstr>Hvordan kommer traumer til uttrykk?</vt:lpstr>
      <vt:lpstr>Refleksjonsøvelse</vt:lpstr>
      <vt:lpstr>Refleksjonsøvelse</vt:lpstr>
      <vt:lpstr>Hva er traumer?</vt:lpstr>
      <vt:lpstr>   Toksisk stress og barndomsbelastninger   </vt:lpstr>
      <vt:lpstr>Toksisk stress </vt:lpstr>
      <vt:lpstr>Barndomsbelastninger og toksisk stress</vt:lpstr>
      <vt:lpstr>ACE-studien</vt:lpstr>
      <vt:lpstr>Fremtidsvisjon</vt:lpstr>
      <vt:lpstr>     Hendelse – opplevelse – effekt </vt:lpstr>
      <vt:lpstr>Hendelse – opplevelse - effekt</vt:lpstr>
      <vt:lpstr>Hendelse – opplevelse - effekt</vt:lpstr>
      <vt:lpstr>Hendelse – opplevelse - effekt</vt:lpstr>
      <vt:lpstr>Flom i Kvam</vt:lpstr>
      <vt:lpstr>Dette er viktig fordi…</vt:lpstr>
      <vt:lpstr>  Vi tar en pause      </vt:lpstr>
      <vt:lpstr> Kollektive traumer</vt:lpstr>
      <vt:lpstr>Kollektive traumer</vt:lpstr>
      <vt:lpstr>Eksempler på kollektive traumer</vt:lpstr>
      <vt:lpstr>Eksempler på kollektive traumer</vt:lpstr>
      <vt:lpstr>Samfunnstraumer </vt:lpstr>
      <vt:lpstr>Historiske traumer</vt:lpstr>
      <vt:lpstr> Systemiske traumer </vt:lpstr>
      <vt:lpstr>Eksempler på samfunnstraumer</vt:lpstr>
      <vt:lpstr>Case</vt:lpstr>
      <vt:lpstr>Case</vt:lpstr>
      <vt:lpstr>PowerPoint-presentasjon</vt:lpstr>
      <vt:lpstr>Hvor nyttig var denne opplæringen?</vt:lpstr>
      <vt:lpstr>Hva skjer nå?</vt:lpstr>
      <vt:lpstr>PowerPoint-presentasjon</vt:lpstr>
      <vt:lpstr>Dette materialet er laget av Oslo kommune</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Lotta Sjåfjell</cp:lastModifiedBy>
  <cp:revision>24</cp:revision>
  <cp:lastPrinted>2019-03-22T09:42:42Z</cp:lastPrinted>
  <dcterms:created xsi:type="dcterms:W3CDTF">2024-06-21T10:45:31Z</dcterms:created>
  <dcterms:modified xsi:type="dcterms:W3CDTF">2025-03-12T12:54:31Z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