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 id="2147483873" r:id="rId5"/>
    <p:sldMasterId id="2147483714" r:id="rId6"/>
    <p:sldMasterId id="2147483881" r:id="rId7"/>
  </p:sldMasterIdLst>
  <p:notesMasterIdLst>
    <p:notesMasterId r:id="rId52"/>
  </p:notesMasterIdLst>
  <p:sldIdLst>
    <p:sldId id="575" r:id="rId8"/>
    <p:sldId id="628" r:id="rId9"/>
    <p:sldId id="580" r:id="rId10"/>
    <p:sldId id="625" r:id="rId11"/>
    <p:sldId id="600" r:id="rId12"/>
    <p:sldId id="599" r:id="rId13"/>
    <p:sldId id="536" r:id="rId14"/>
    <p:sldId id="423" r:id="rId15"/>
    <p:sldId id="615" r:id="rId16"/>
    <p:sldId id="554" r:id="rId17"/>
    <p:sldId id="610" r:id="rId18"/>
    <p:sldId id="622" r:id="rId19"/>
    <p:sldId id="531" r:id="rId20"/>
    <p:sldId id="552" r:id="rId21"/>
    <p:sldId id="613" r:id="rId22"/>
    <p:sldId id="608" r:id="rId23"/>
    <p:sldId id="592" r:id="rId24"/>
    <p:sldId id="515" r:id="rId25"/>
    <p:sldId id="576" r:id="rId26"/>
    <p:sldId id="611" r:id="rId27"/>
    <p:sldId id="589" r:id="rId28"/>
    <p:sldId id="604" r:id="rId29"/>
    <p:sldId id="605" r:id="rId30"/>
    <p:sldId id="623" r:id="rId31"/>
    <p:sldId id="590" r:id="rId32"/>
    <p:sldId id="591" r:id="rId33"/>
    <p:sldId id="616" r:id="rId34"/>
    <p:sldId id="603" r:id="rId35"/>
    <p:sldId id="595" r:id="rId36"/>
    <p:sldId id="624" r:id="rId37"/>
    <p:sldId id="562" r:id="rId38"/>
    <p:sldId id="609" r:id="rId39"/>
    <p:sldId id="413" r:id="rId40"/>
    <p:sldId id="621" r:id="rId41"/>
    <p:sldId id="581" r:id="rId42"/>
    <p:sldId id="588" r:id="rId43"/>
    <p:sldId id="618" r:id="rId44"/>
    <p:sldId id="619" r:id="rId45"/>
    <p:sldId id="620" r:id="rId46"/>
    <p:sldId id="569" r:id="rId47"/>
    <p:sldId id="626" r:id="rId48"/>
    <p:sldId id="627" r:id="rId49"/>
    <p:sldId id="614" r:id="rId50"/>
    <p:sldId id="406" r:id="rId51"/>
  </p:sldIdLst>
  <p:sldSz cx="12192000" cy="6858000"/>
  <p:notesSz cx="6858000" cy="9144000"/>
  <p:embeddedFontLst>
    <p:embeddedFont>
      <p:font typeface="MS Shell Dlg 2" panose="020B0604030504040204" pitchFamily="34" charset="0"/>
      <p:regular r:id="rId53"/>
      <p:bold r:id="rId54"/>
    </p:embeddedFont>
    <p:embeddedFont>
      <p:font typeface="Oslo Sans" panose="020B0604020202020204" charset="0"/>
      <p:regular r:id="rId55"/>
      <p:bold r:id="rId56"/>
      <p:italic r:id="rId57"/>
      <p:boldItalic r:id="rId58"/>
    </p:embeddedFont>
    <p:embeddedFont>
      <p:font typeface="Oslo Sans Light" panose="020B0604020202020204" charset="0"/>
      <p:regular r:id="rId59"/>
      <p:italic r:id="rId60"/>
    </p:embeddedFont>
    <p:embeddedFont>
      <p:font typeface="Oslo Sans Office" panose="02000000000000000000" pitchFamily="2" charset="0"/>
      <p:regular r:id="rId61"/>
      <p:bold r:id="rId62"/>
      <p:italic r:id="rId63"/>
      <p:boldItalic r:id="rId64"/>
    </p:embeddedFont>
    <p:embeddedFont>
      <p:font typeface="Oslo Sans Office Normal" panose="020B0604020202020204" charset="0"/>
      <p:regular r:id="rId65"/>
      <p:bold r:id="rId66"/>
      <p:italic r:id="rId67"/>
      <p:boldItalic r:id="rId68"/>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575"/>
            <p14:sldId id="628"/>
            <p14:sldId id="580"/>
            <p14:sldId id="625"/>
            <p14:sldId id="600"/>
            <p14:sldId id="599"/>
            <p14:sldId id="536"/>
            <p14:sldId id="423"/>
            <p14:sldId id="615"/>
            <p14:sldId id="554"/>
            <p14:sldId id="610"/>
            <p14:sldId id="622"/>
            <p14:sldId id="531"/>
            <p14:sldId id="552"/>
            <p14:sldId id="613"/>
            <p14:sldId id="608"/>
            <p14:sldId id="592"/>
            <p14:sldId id="515"/>
            <p14:sldId id="576"/>
            <p14:sldId id="611"/>
            <p14:sldId id="589"/>
            <p14:sldId id="604"/>
            <p14:sldId id="605"/>
            <p14:sldId id="623"/>
            <p14:sldId id="590"/>
            <p14:sldId id="591"/>
            <p14:sldId id="616"/>
            <p14:sldId id="603"/>
            <p14:sldId id="595"/>
            <p14:sldId id="624"/>
            <p14:sldId id="562"/>
            <p14:sldId id="609"/>
            <p14:sldId id="413"/>
            <p14:sldId id="621"/>
            <p14:sldId id="581"/>
            <p14:sldId id="588"/>
            <p14:sldId id="618"/>
            <p14:sldId id="619"/>
            <p14:sldId id="620"/>
            <p14:sldId id="569"/>
            <p14:sldId id="626"/>
            <p14:sldId id="627"/>
            <p14:sldId id="614"/>
            <p14:sldId id="406"/>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493F-B960-698C-3580-05FA92475E88}" name="Maya Wettre" initials="MW" userId="S::maya.wettre@no.experis.com::78a6a02e-745d-4571-a458-18e2c5a07246" providerId="AD"/>
  <p188:author id="{0F1B0B4D-FB2B-1836-E44C-008F2D30C11D}" name="Lotta Sjåfjell" initials="LS" userId="S::lotta.sjafjell@hel.oslo.kommune.no::e95c9377-ca8d-4f66-a22c-96879a011655" providerId="AD"/>
  <p188:author id="{392174C3-62C6-8194-EA92-8CD0BAC7D9B9}" name="Marte Teie Hellum" initials="MTH" userId="S::marte.teie.hellum@no.experis.com::15a10889-5ee6-441b-bf88-cfed0f4cf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FAE"/>
    <a:srgbClr val="6FE9FF"/>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9345" autoAdjust="0"/>
  </p:normalViewPr>
  <p:slideViewPr>
    <p:cSldViewPr snapToGrid="0">
      <p:cViewPr varScale="1">
        <p:scale>
          <a:sx n="50" d="100"/>
          <a:sy n="50" d="100"/>
        </p:scale>
        <p:origin x="1284" y="40"/>
      </p:cViewPr>
      <p:guideLst>
        <p:guide orient="horz" pos="2160"/>
        <p:guide pos="3863"/>
      </p:guideLst>
    </p:cSldViewPr>
  </p:slideViewPr>
  <p:notesTextViewPr>
    <p:cViewPr>
      <p:scale>
        <a:sx n="150" d="100"/>
        <a:sy n="150" d="100"/>
      </p:scale>
      <p:origin x="0" y="0"/>
    </p:cViewPr>
  </p:notesTextViewPr>
  <p:notesViewPr>
    <p:cSldViewPr snapToGrid="0">
      <p:cViewPr varScale="1">
        <p:scale>
          <a:sx n="121" d="100"/>
          <a:sy n="121" d="100"/>
        </p:scale>
        <p:origin x="502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3.fntdata"/><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un Brunes" userId="988c7570-61ba-4b4d-9941-b8422b08f833" providerId="ADAL" clId="{75822BD9-3DC6-4FA1-BE54-45AA3F15AEB2}"/>
    <pc:docChg chg="undo custSel modSld">
      <pc:chgData name="Audun Brunes" userId="988c7570-61ba-4b4d-9941-b8422b08f833" providerId="ADAL" clId="{75822BD9-3DC6-4FA1-BE54-45AA3F15AEB2}" dt="2025-03-06T07:48:14.678" v="894" actId="20577"/>
      <pc:docMkLst>
        <pc:docMk/>
      </pc:docMkLst>
      <pc:sldChg chg="modNotesTx">
        <pc:chgData name="Audun Brunes" userId="988c7570-61ba-4b4d-9941-b8422b08f833" providerId="ADAL" clId="{75822BD9-3DC6-4FA1-BE54-45AA3F15AEB2}" dt="2025-03-06T07:33:23.392" v="684"/>
        <pc:sldMkLst>
          <pc:docMk/>
          <pc:sldMk cId="2271242172" sldId="413"/>
        </pc:sldMkLst>
      </pc:sldChg>
      <pc:sldChg chg="modNotes modNotesTx">
        <pc:chgData name="Audun Brunes" userId="988c7570-61ba-4b4d-9941-b8422b08f833" providerId="ADAL" clId="{75822BD9-3DC6-4FA1-BE54-45AA3F15AEB2}" dt="2025-03-06T07:10:20.602" v="134" actId="2711"/>
        <pc:sldMkLst>
          <pc:docMk/>
          <pc:sldMk cId="4244983926" sldId="552"/>
        </pc:sldMkLst>
      </pc:sldChg>
      <pc:sldChg chg="modNotesTx">
        <pc:chgData name="Audun Brunes" userId="988c7570-61ba-4b4d-9941-b8422b08f833" providerId="ADAL" clId="{75822BD9-3DC6-4FA1-BE54-45AA3F15AEB2}" dt="2025-03-06T07:33:35.781" v="686"/>
        <pc:sldMkLst>
          <pc:docMk/>
          <pc:sldMk cId="2533506747" sldId="581"/>
        </pc:sldMkLst>
      </pc:sldChg>
      <pc:sldChg chg="modNotesTx">
        <pc:chgData name="Audun Brunes" userId="988c7570-61ba-4b4d-9941-b8422b08f833" providerId="ADAL" clId="{75822BD9-3DC6-4FA1-BE54-45AA3F15AEB2}" dt="2025-03-06T07:33:41.479" v="687"/>
        <pc:sldMkLst>
          <pc:docMk/>
          <pc:sldMk cId="189748546" sldId="588"/>
        </pc:sldMkLst>
      </pc:sldChg>
      <pc:sldChg chg="modNotesTx">
        <pc:chgData name="Audun Brunes" userId="988c7570-61ba-4b4d-9941-b8422b08f833" providerId="ADAL" clId="{75822BD9-3DC6-4FA1-BE54-45AA3F15AEB2}" dt="2025-03-06T07:15:15.134" v="276" actId="20577"/>
        <pc:sldMkLst>
          <pc:docMk/>
          <pc:sldMk cId="2843112189" sldId="592"/>
        </pc:sldMkLst>
      </pc:sldChg>
      <pc:sldChg chg="modNotesTx">
        <pc:chgData name="Audun Brunes" userId="988c7570-61ba-4b4d-9941-b8422b08f833" providerId="ADAL" clId="{75822BD9-3DC6-4FA1-BE54-45AA3F15AEB2}" dt="2025-03-06T07:32:45.226" v="683"/>
        <pc:sldMkLst>
          <pc:docMk/>
          <pc:sldMk cId="198898191" sldId="595"/>
        </pc:sldMkLst>
      </pc:sldChg>
      <pc:sldChg chg="modNotesTx">
        <pc:chgData name="Audun Brunes" userId="988c7570-61ba-4b4d-9941-b8422b08f833" providerId="ADAL" clId="{75822BD9-3DC6-4FA1-BE54-45AA3F15AEB2}" dt="2025-03-06T07:32:36.477" v="682"/>
        <pc:sldMkLst>
          <pc:docMk/>
          <pc:sldMk cId="1055044767" sldId="603"/>
        </pc:sldMkLst>
      </pc:sldChg>
      <pc:sldChg chg="modNotesTx">
        <pc:chgData name="Audun Brunes" userId="988c7570-61ba-4b4d-9941-b8422b08f833" providerId="ADAL" clId="{75822BD9-3DC6-4FA1-BE54-45AA3F15AEB2}" dt="2025-03-06T07:15:50.890" v="278"/>
        <pc:sldMkLst>
          <pc:docMk/>
          <pc:sldMk cId="1356523767" sldId="604"/>
        </pc:sldMkLst>
      </pc:sldChg>
      <pc:sldChg chg="modNotes modNotesTx">
        <pc:chgData name="Audun Brunes" userId="988c7570-61ba-4b4d-9941-b8422b08f833" providerId="ADAL" clId="{75822BD9-3DC6-4FA1-BE54-45AA3F15AEB2}" dt="2025-03-06T07:29:30.850" v="567" actId="15"/>
        <pc:sldMkLst>
          <pc:docMk/>
          <pc:sldMk cId="4191691730" sldId="605"/>
        </pc:sldMkLst>
      </pc:sldChg>
      <pc:sldChg chg="modNotes modNotesTx">
        <pc:chgData name="Audun Brunes" userId="988c7570-61ba-4b4d-9941-b8422b08f833" providerId="ADAL" clId="{75822BD9-3DC6-4FA1-BE54-45AA3F15AEB2}" dt="2025-03-06T07:13:57.856" v="209" actId="114"/>
        <pc:sldMkLst>
          <pc:docMk/>
          <pc:sldMk cId="4230105863" sldId="608"/>
        </pc:sldMkLst>
      </pc:sldChg>
      <pc:sldChg chg="modNotes modNotesTx">
        <pc:chgData name="Audun Brunes" userId="988c7570-61ba-4b4d-9941-b8422b08f833" providerId="ADAL" clId="{75822BD9-3DC6-4FA1-BE54-45AA3F15AEB2}" dt="2025-03-06T07:08:55.751" v="127" actId="15"/>
        <pc:sldMkLst>
          <pc:docMk/>
          <pc:sldMk cId="4214611270" sldId="610"/>
        </pc:sldMkLst>
      </pc:sldChg>
      <pc:sldChg chg="modNotesTx">
        <pc:chgData name="Audun Brunes" userId="988c7570-61ba-4b4d-9941-b8422b08f833" providerId="ADAL" clId="{75822BD9-3DC6-4FA1-BE54-45AA3F15AEB2}" dt="2025-03-06T07:10:54.395" v="136"/>
        <pc:sldMkLst>
          <pc:docMk/>
          <pc:sldMk cId="411567443" sldId="613"/>
        </pc:sldMkLst>
      </pc:sldChg>
      <pc:sldChg chg="modNotesTx">
        <pc:chgData name="Audun Brunes" userId="988c7570-61ba-4b4d-9941-b8422b08f833" providerId="ADAL" clId="{75822BD9-3DC6-4FA1-BE54-45AA3F15AEB2}" dt="2025-03-06T07:34:40.997" v="793" actId="20577"/>
        <pc:sldMkLst>
          <pc:docMk/>
          <pc:sldMk cId="3268637967" sldId="618"/>
        </pc:sldMkLst>
      </pc:sldChg>
      <pc:sldChg chg="modNotesTx">
        <pc:chgData name="Audun Brunes" userId="988c7570-61ba-4b4d-9941-b8422b08f833" providerId="ADAL" clId="{75822BD9-3DC6-4FA1-BE54-45AA3F15AEB2}" dt="2025-03-06T07:46:36.511" v="830" actId="20577"/>
        <pc:sldMkLst>
          <pc:docMk/>
          <pc:sldMk cId="3423731159" sldId="619"/>
        </pc:sldMkLst>
      </pc:sldChg>
      <pc:sldChg chg="modNotesTx">
        <pc:chgData name="Audun Brunes" userId="988c7570-61ba-4b4d-9941-b8422b08f833" providerId="ADAL" clId="{75822BD9-3DC6-4FA1-BE54-45AA3F15AEB2}" dt="2025-03-06T07:48:14.678" v="894" actId="20577"/>
        <pc:sldMkLst>
          <pc:docMk/>
          <pc:sldMk cId="1175778861" sldId="620"/>
        </pc:sldMkLst>
      </pc:sldChg>
      <pc:sldChg chg="modNotesTx">
        <pc:chgData name="Audun Brunes" userId="988c7570-61ba-4b4d-9941-b8422b08f833" providerId="ADAL" clId="{75822BD9-3DC6-4FA1-BE54-45AA3F15AEB2}" dt="2025-03-06T07:33:30.489" v="685"/>
        <pc:sldMkLst>
          <pc:docMk/>
          <pc:sldMk cId="4255656170" sldId="621"/>
        </pc:sldMkLst>
      </pc:sldChg>
      <pc:sldChg chg="modNotesTx">
        <pc:chgData name="Audun Brunes" userId="988c7570-61ba-4b4d-9941-b8422b08f833" providerId="ADAL" clId="{75822BD9-3DC6-4FA1-BE54-45AA3F15AEB2}" dt="2025-03-06T07:32:04.359" v="681" actId="15"/>
        <pc:sldMkLst>
          <pc:docMk/>
          <pc:sldMk cId="316950941" sldId="623"/>
        </pc:sldMkLst>
      </pc:sldChg>
    </pc:docChg>
  </pc:docChgLst>
  <pc:docChgLst>
    <pc:chgData name="Lotta Sjåfjell" userId="e95c9377-ca8d-4f66-a22c-96879a011655" providerId="ADAL" clId="{1C03B41A-232C-4210-9484-416D4BD363D7}"/>
    <pc:docChg chg="addSld delSld modSld modSection">
      <pc:chgData name="Lotta Sjåfjell" userId="e95c9377-ca8d-4f66-a22c-96879a011655" providerId="ADAL" clId="{1C03B41A-232C-4210-9484-416D4BD363D7}" dt="2025-03-12T13:07:14.999" v="6" actId="20577"/>
      <pc:docMkLst>
        <pc:docMk/>
      </pc:docMkLst>
      <pc:sldChg chg="modSp mod">
        <pc:chgData name="Lotta Sjåfjell" userId="e95c9377-ca8d-4f66-a22c-96879a011655" providerId="ADAL" clId="{1C03B41A-232C-4210-9484-416D4BD363D7}" dt="2025-03-12T13:07:14.999" v="6" actId="20577"/>
        <pc:sldMkLst>
          <pc:docMk/>
          <pc:sldMk cId="2271242172" sldId="413"/>
        </pc:sldMkLst>
        <pc:spChg chg="mod">
          <ac:chgData name="Lotta Sjåfjell" userId="e95c9377-ca8d-4f66-a22c-96879a011655" providerId="ADAL" clId="{1C03B41A-232C-4210-9484-416D4BD363D7}" dt="2025-03-12T13:07:14.999" v="6" actId="20577"/>
          <ac:spMkLst>
            <pc:docMk/>
            <pc:sldMk cId="2271242172" sldId="413"/>
            <ac:spMk id="3" creationId="{4E375D73-71E5-5246-6F46-69936B8036CE}"/>
          </ac:spMkLst>
        </pc:spChg>
      </pc:sldChg>
      <pc:sldChg chg="del">
        <pc:chgData name="Lotta Sjåfjell" userId="e95c9377-ca8d-4f66-a22c-96879a011655" providerId="ADAL" clId="{1C03B41A-232C-4210-9484-416D4BD363D7}" dt="2025-02-27T10:28:01.490" v="3" actId="47"/>
        <pc:sldMkLst>
          <pc:docMk/>
          <pc:sldMk cId="1880988339" sldId="579"/>
        </pc:sldMkLst>
      </pc:sldChg>
      <pc:sldChg chg="add del setBg">
        <pc:chgData name="Lotta Sjåfjell" userId="e95c9377-ca8d-4f66-a22c-96879a011655" providerId="ADAL" clId="{1C03B41A-232C-4210-9484-416D4BD363D7}" dt="2025-02-27T10:27:58.764" v="1"/>
        <pc:sldMkLst>
          <pc:docMk/>
          <pc:sldMk cId="3210071042" sldId="628"/>
        </pc:sldMkLst>
      </pc:sldChg>
      <pc:sldChg chg="add">
        <pc:chgData name="Lotta Sjåfjell" userId="e95c9377-ca8d-4f66-a22c-96879a011655" providerId="ADAL" clId="{1C03B41A-232C-4210-9484-416D4BD363D7}" dt="2025-02-27T10:27:58.865" v="2"/>
        <pc:sldMkLst>
          <pc:docMk/>
          <pc:sldMk cId="3972356298" sldId="6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07.03.2025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a:t>
            </a:fld>
            <a:endParaRPr lang="nb-NO"/>
          </a:p>
        </p:txBody>
      </p:sp>
    </p:spTree>
    <p:extLst>
      <p:ext uri="{BB962C8B-B14F-4D97-AF65-F5344CB8AC3E}">
        <p14:creationId xmlns:p14="http://schemas.microsoft.com/office/powerpoint/2010/main" val="306949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i="1" dirty="0"/>
              <a:t>Gjennomgå det som står på siden.</a:t>
            </a:r>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25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i="1" dirty="0"/>
              <a:t>Les opp det som står på siden.</a:t>
            </a:r>
          </a:p>
          <a:p>
            <a:endParaRPr lang="nb-NO" dirty="0"/>
          </a:p>
          <a:p>
            <a:r>
              <a:rPr lang="nb-NO" b="1" dirty="0"/>
              <a:t>Kilder:</a:t>
            </a:r>
          </a:p>
          <a:p>
            <a:pPr algn="l" rtl="0" fontAlgn="base"/>
            <a:r>
              <a:rPr lang="en-US" b="0" i="0" u="none" strike="noStrike" dirty="0">
                <a:solidFill>
                  <a:srgbClr val="000000"/>
                </a:solidFill>
                <a:effectLst/>
                <a:latin typeface="Oslo Sans Office" panose="02000000000000000000" pitchFamily="2" charset="0"/>
              </a:rPr>
              <a:t>Mark A. Bellis, M. A., Wood, S., Hughes, K., Quigg, Z., &amp; Butler, N. (2023). </a:t>
            </a:r>
            <a:r>
              <a:rPr lang="en-US" b="0" i="1" u="none" strike="noStrike" dirty="0">
                <a:solidFill>
                  <a:srgbClr val="000000"/>
                </a:solidFill>
                <a:effectLst/>
                <a:latin typeface="Oslo Sans Office" panose="02000000000000000000" pitchFamily="2" charset="0"/>
              </a:rPr>
              <a:t>Tackling adverse childhood experiences (ACEs): State of the art and options for action</a:t>
            </a:r>
            <a:r>
              <a:rPr lang="en-US" b="0" i="0" u="none" strike="noStrike" dirty="0">
                <a:solidFill>
                  <a:srgbClr val="000000"/>
                </a:solidFill>
                <a:effectLst/>
                <a:latin typeface="Oslo Sans Office" panose="02000000000000000000" pitchFamily="2" charset="0"/>
              </a:rPr>
              <a:t>. Public Health Wales NHS Trust. </a:t>
            </a: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https://www.ljmu.ac.uk/-/media/phi-</a:t>
            </a:r>
          </a:p>
          <a:p>
            <a:pPr lvl="1" algn="l" rtl="0" fontAlgn="base"/>
            <a:r>
              <a:rPr lang="en-US" b="0" i="0" u="none" strike="noStrike" dirty="0">
                <a:solidFill>
                  <a:srgbClr val="000000"/>
                </a:solidFill>
                <a:effectLst/>
                <a:latin typeface="Oslo Sans Office" panose="02000000000000000000" pitchFamily="2" charset="0"/>
              </a:rPr>
              <a:t>reports/pdf/2023-01-state-of-the-art-report-eng.pdf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MS Shell Dlg 2"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Laboratory. </a:t>
            </a:r>
          </a:p>
          <a:p>
            <a:pPr lvl="1" algn="l" rtl="0" fontAlgn="base"/>
            <a:r>
              <a:rPr lang="en-US" b="0" i="0" u="none" strike="noStrike" dirty="0">
                <a:solidFill>
                  <a:srgbClr val="000000"/>
                </a:solidFill>
                <a:effectLst/>
                <a:latin typeface="MS Shell Dlg 2" panose="020B060403050404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Oslo Sans Office" panose="02000000000000000000" pitchFamily="2" charset="0"/>
              </a:rPr>
              <a:t>Scottish Government. (2023). </a:t>
            </a:r>
            <a:r>
              <a:rPr lang="en-US" b="0" i="1" u="none" strike="noStrike" dirty="0">
                <a:solidFill>
                  <a:srgbClr val="000000"/>
                </a:solidFill>
                <a:effectLst/>
                <a:latin typeface="Oslo Sans Office" panose="02000000000000000000" pitchFamily="2" charset="0"/>
              </a:rPr>
              <a:t>Evidence review: Enablers and barriers to trauma-informed systems, </a:t>
            </a:r>
            <a:r>
              <a:rPr lang="en-US" b="0" i="1" u="none" strike="noStrike" dirty="0" err="1">
                <a:solidFill>
                  <a:srgbClr val="000000"/>
                </a:solidFill>
                <a:effectLst/>
                <a:latin typeface="Oslo Sans Office" panose="02000000000000000000" pitchFamily="2" charset="0"/>
              </a:rPr>
              <a:t>organisations</a:t>
            </a:r>
            <a:r>
              <a:rPr lang="en-US" b="0" i="1" u="none" strike="noStrike" dirty="0">
                <a:solidFill>
                  <a:srgbClr val="000000"/>
                </a:solidFill>
                <a:effectLst/>
                <a:latin typeface="Oslo Sans Office" panose="02000000000000000000" pitchFamily="2" charset="0"/>
              </a:rPr>
              <a:t> and workforces</a:t>
            </a:r>
            <a:r>
              <a:rPr lang="en-US" b="0" i="0" u="none" strike="noStrike" dirty="0">
                <a:solidFill>
                  <a:srgbClr val="000000"/>
                </a:solidFill>
                <a:effectLst/>
                <a:latin typeface="Oslo Sans Office" panose="02000000000000000000" pitchFamily="2" charset="0"/>
              </a:rPr>
              <a:t>. APS Group Scotland. </a:t>
            </a: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https://www.gov.scot/publications/evidence-review-enablers-barriers-trauma-</a:t>
            </a:r>
          </a:p>
          <a:p>
            <a:pPr lvl="1" algn="l" rtl="0" fontAlgn="base"/>
            <a:r>
              <a:rPr lang="en-US" b="0" i="0" u="none" strike="noStrike" dirty="0">
                <a:solidFill>
                  <a:srgbClr val="000000"/>
                </a:solidFill>
                <a:effectLst/>
                <a:latin typeface="Oslo Sans Office" panose="02000000000000000000" pitchFamily="2" charset="0"/>
              </a:rPr>
              <a:t>informed-systems-</a:t>
            </a:r>
            <a:r>
              <a:rPr lang="en-US" b="0" i="0" u="none" strike="noStrike" dirty="0" err="1">
                <a:solidFill>
                  <a:srgbClr val="000000"/>
                </a:solidFill>
                <a:effectLst/>
                <a:latin typeface="Oslo Sans Office" panose="02000000000000000000" pitchFamily="2" charset="0"/>
              </a:rPr>
              <a:t>organisations</a:t>
            </a:r>
            <a:r>
              <a:rPr lang="en-US" b="0" i="0" u="none" strike="noStrike" dirty="0">
                <a:solidFill>
                  <a:srgbClr val="000000"/>
                </a:solidFill>
                <a:effectLst/>
                <a:latin typeface="Oslo Sans Office" panose="02000000000000000000" pitchFamily="2" charset="0"/>
              </a:rPr>
              <a:t>-workforces/</a:t>
            </a:r>
            <a:endParaRPr lang="en-US" b="0" i="0" dirty="0">
              <a:solidFill>
                <a:srgbClr val="444444"/>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F7F3-16F1-6C51-7A9E-7CCB4867FD0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1D89D40-9707-20FD-4966-D107287CD71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9F630-87C2-D01D-E193-E1B063DF93AF}"/>
              </a:ext>
            </a:extLst>
          </p:cNvPr>
          <p:cNvSpPr>
            <a:spLocks noGrp="1"/>
          </p:cNvSpPr>
          <p:nvPr>
            <p:ph type="body" idx="1"/>
          </p:nvPr>
        </p:nvSpPr>
        <p:spPr/>
        <p:txBody>
          <a:bodyPr/>
          <a:lstStyle/>
          <a:p>
            <a:pPr marL="0" indent="0">
              <a:buFont typeface="Arial" panose="020B0604020202020204" pitchFamily="34" charset="0"/>
              <a:buNone/>
            </a:pPr>
            <a:r>
              <a:rPr lang="nb-NO" i="1" dirty="0"/>
              <a:t>Les opp det som står på siden.</a:t>
            </a:r>
          </a:p>
          <a:p>
            <a:endParaRPr lang="nb-NO" dirty="0"/>
          </a:p>
          <a:p>
            <a:pPr marL="0" indent="0">
              <a:buFont typeface="Arial" panose="020B0604020202020204" pitchFamily="34" charset="0"/>
              <a:buNone/>
            </a:pPr>
            <a:endParaRPr lang="nb-NO" dirty="0"/>
          </a:p>
        </p:txBody>
      </p:sp>
      <p:sp>
        <p:nvSpPr>
          <p:cNvPr id="4" name="Plassholder for lysbildenummer 3">
            <a:extLst>
              <a:ext uri="{FF2B5EF4-FFF2-40B4-BE49-F238E27FC236}">
                <a16:creationId xmlns:a16="http://schemas.microsoft.com/office/drawing/2014/main" id="{2A9FFA45-9090-1184-7FEF-A6ADD78FE2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5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i="0" dirty="0"/>
              <a:t>I første kapittel skal vi se hvordan traumebevisst praksis henger sammen med det øvrige arbeidet med traumer, og vi skal se litt på tenkningen og grunnlaget i traumebevisst praksis. </a:t>
            </a:r>
          </a:p>
          <a:p>
            <a:pPr marL="0" indent="0">
              <a:buFont typeface="Arial" panose="020B0604020202020204" pitchFamily="34" charset="0"/>
              <a:buNone/>
            </a:pPr>
            <a:endParaRPr lang="nb-NO" b="0" i="0"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13</a:t>
            </a:fld>
            <a:endParaRPr lang="nb-NO"/>
          </a:p>
        </p:txBody>
      </p:sp>
    </p:spTree>
    <p:extLst>
      <p:ext uri="{BB962C8B-B14F-4D97-AF65-F5344CB8AC3E}">
        <p14:creationId xmlns:p14="http://schemas.microsoft.com/office/powerpoint/2010/main" val="3077097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endParaRPr lang="nb-NO" b="0" dirty="0"/>
          </a:p>
          <a:p>
            <a:pPr marL="171450" indent="-171450">
              <a:lnSpc>
                <a:spcPct val="90000"/>
              </a:lnSpc>
              <a:buFont typeface="Arial" panose="020B0604020202020204" pitchFamily="34" charset="0"/>
              <a:buChar char="•"/>
            </a:pPr>
            <a:r>
              <a:rPr lang="nb-NO" b="0" dirty="0"/>
              <a:t>Dere kjenner kanskje igjen denne illustrasjonen fra introduksjonen: Tilsammen utgjør disse fire nivåene et rammeverk for traumeinformert praksis.  </a:t>
            </a:r>
          </a:p>
          <a:p>
            <a:pPr marL="171450" indent="-171450">
              <a:lnSpc>
                <a:spcPct val="90000"/>
              </a:lnSpc>
              <a:buFont typeface="Arial" panose="020B0604020202020204" pitchFamily="34" charset="0"/>
              <a:buChar char="•"/>
            </a:pPr>
            <a:r>
              <a:rPr lang="nb-NO" b="0" dirty="0"/>
              <a:t>Hvis vi får til å jobbe på alle nivåene, oppnår vi en traumeinformert praksis som går på tvers av organisasjoner, systemer og lokalsamfunn. </a:t>
            </a:r>
          </a:p>
          <a:p>
            <a:pPr marL="171450" indent="-171450">
              <a:lnSpc>
                <a:spcPct val="90000"/>
              </a:lnSpc>
              <a:buFont typeface="Arial" panose="020B0604020202020204" pitchFamily="34" charset="0"/>
              <a:buChar char="•"/>
            </a:pPr>
            <a:endParaRPr lang="nb-NO" b="0" dirty="0"/>
          </a:p>
          <a:p>
            <a:pPr marL="171450" indent="-171450">
              <a:lnSpc>
                <a:spcPct val="90000"/>
              </a:lnSpc>
              <a:buFont typeface="Arial" panose="020B0604020202020204" pitchFamily="34" charset="0"/>
              <a:buChar char="•"/>
            </a:pPr>
            <a:r>
              <a:rPr lang="nb-NO" b="0" dirty="0"/>
              <a:t>Traumespesifikk tilnærming handler om behandling på «traumespesialistnivået», hvor målet er å redusere symptomene på traumer hos den enkelte, at personen skal få det bedre, og på teknikker for motstandskraft som gjør at personen kan lære å leve med traumene sine. </a:t>
            </a:r>
          </a:p>
          <a:p>
            <a:pPr marL="171450" indent="-171450">
              <a:lnSpc>
                <a:spcPct val="90000"/>
              </a:lnSpc>
              <a:buFont typeface="Arial" panose="020B0604020202020204" pitchFamily="34" charset="0"/>
              <a:buChar char="•"/>
            </a:pPr>
            <a:r>
              <a:rPr lang="nb-NO" b="0" dirty="0"/>
              <a:t>Mens traumebevisst praksis handler om en økt og bred bevissthet om traumer i samfunnet, for eksempel i møte med innbyggere eller som kollegaer på arbeidsplassen.</a:t>
            </a:r>
          </a:p>
          <a:p>
            <a:pPr marL="171450" indent="-171450">
              <a:lnSpc>
                <a:spcPct val="90000"/>
              </a:lnSpc>
              <a:buFont typeface="Arial" panose="020B0604020202020204" pitchFamily="34" charset="0"/>
              <a:buChar char="•"/>
            </a:pPr>
            <a:r>
              <a:rPr lang="nb-NO" b="0" dirty="0"/>
              <a:t>Denne forskjellen er viktig å vite om fordi: </a:t>
            </a:r>
          </a:p>
          <a:p>
            <a:pPr marL="628650" lvl="1" indent="-171450">
              <a:lnSpc>
                <a:spcPct val="90000"/>
              </a:lnSpc>
              <a:buFont typeface="Arial" panose="020B0604020202020204" pitchFamily="34" charset="0"/>
              <a:buChar char="•"/>
            </a:pPr>
            <a:r>
              <a:rPr lang="nb-NO" b="0" dirty="0"/>
              <a:t>Når vi praktiserer traumebevisst praksis trenger vi ikke nødvendigvis vite om folk har traumer eller ikke, og hva de har opplevd. </a:t>
            </a:r>
          </a:p>
          <a:p>
            <a:pPr marL="628650" lvl="1" indent="-171450">
              <a:lnSpc>
                <a:spcPct val="90000"/>
              </a:lnSpc>
              <a:buFont typeface="Arial" panose="020B0604020202020204" pitchFamily="34" charset="0"/>
              <a:buChar char="•"/>
            </a:pPr>
            <a:r>
              <a:rPr lang="nb-NO" b="0" dirty="0"/>
              <a:t>Traumebevisst praksis handler om å endre praksis og retningslinjer basert på en forståelse av traumer og at livet skjer med oss alle.</a:t>
            </a:r>
          </a:p>
          <a:p>
            <a:pPr marL="628650" lvl="1" indent="-171450">
              <a:lnSpc>
                <a:spcPct val="90000"/>
              </a:lnSpc>
              <a:buFont typeface="Arial" panose="020B0604020202020204" pitchFamily="34" charset="0"/>
              <a:buChar char="•"/>
            </a:pPr>
            <a:r>
              <a:rPr lang="nb-NO" b="0" dirty="0"/>
              <a:t>Hvordan vi er i møte med andre betyr noe.</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nb-NO" b="0" dirty="0"/>
              <a:t>I denne presentasjonen skal vi gå konkret inn på hva dette betyr for oss.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nb-NO" b="0" dirty="0"/>
          </a:p>
          <a:p>
            <a:pPr marL="171450" indent="-171450">
              <a:lnSpc>
                <a:spcPct val="90000"/>
              </a:lnSpc>
              <a:buFont typeface="Arial" panose="020B0604020202020204" pitchFamily="34" charset="0"/>
              <a:buChar cha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Oslo Sans Light" panose="020B0604020202020204" charset="0"/>
                <a:cs typeface="Oslo Sans Light" panose="020B0604020202020204" charset="0"/>
              </a:rPr>
              <a:t>ACE Hub Wales (2022). Trauma-Informed Wales: A Societal Approach to Understanding, Preventing and Supporting the Impacts of Trauma and Adversity. </a:t>
            </a:r>
            <a:r>
              <a:rPr lang="en-US" dirty="0" err="1">
                <a:latin typeface="Oslo Sans Light" panose="020B0604020202020204" charset="0"/>
                <a:cs typeface="Oslo Sans Light" panose="020B0604020202020204" charset="0"/>
              </a:rPr>
              <a:t>Tilgjengelig</a:t>
            </a:r>
            <a:r>
              <a:rPr lang="en-US" dirty="0">
                <a:latin typeface="Oslo Sans Light" panose="020B0604020202020204" charset="0"/>
                <a:cs typeface="Oslo Sans Light" panose="020B0604020202020204" charset="0"/>
              </a:rPr>
              <a:t> </a:t>
            </a:r>
            <a:r>
              <a:rPr lang="en-US" dirty="0" err="1">
                <a:latin typeface="Oslo Sans Light" panose="020B0604020202020204" charset="0"/>
                <a:cs typeface="Oslo Sans Light" panose="020B0604020202020204" charset="0"/>
              </a:rPr>
              <a:t>fra</a:t>
            </a:r>
            <a:r>
              <a:rPr lang="en-US" dirty="0">
                <a:latin typeface="Oslo Sans Light" panose="020B0604020202020204" charset="0"/>
                <a:cs typeface="Oslo Sans Light" panose="020B0604020202020204" charset="0"/>
              </a:rPr>
              <a:t>: https://traumaframeworkcymru.com/wp-</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Oslo Sans Light" panose="020B0604020202020204" charset="0"/>
                <a:cs typeface="Oslo Sans Light" panose="020B0604020202020204" charset="0"/>
              </a:rPr>
              <a:t>content/uploads/2022/07/Trauma-Informed-Wales-Framework.pdf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Oslo Sans Light" panose="020B0604020202020204" charset="0"/>
              <a:cs typeface="Oslo Sans Ligh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strike="noStrike" dirty="0">
                <a:solidFill>
                  <a:srgbClr val="000000"/>
                </a:solidFill>
                <a:effectLst/>
                <a:latin typeface="Oslo Sans Light" panose="020B0604020202020204" charset="0"/>
                <a:cs typeface="Oslo Sans Light" panose="020B0604020202020204" charset="0"/>
              </a:rPr>
              <a:t>Trauma </a:t>
            </a:r>
            <a:r>
              <a:rPr lang="nb-NO" b="0" i="0" u="none" strike="noStrike" dirty="0" err="1">
                <a:solidFill>
                  <a:srgbClr val="000000"/>
                </a:solidFill>
                <a:effectLst/>
                <a:latin typeface="Oslo Sans Light" panose="020B0604020202020204" charset="0"/>
                <a:cs typeface="Oslo Sans Light" panose="020B0604020202020204" charset="0"/>
              </a:rPr>
              <a:t>Informed</a:t>
            </a:r>
            <a:r>
              <a:rPr lang="nb-NO" b="0" i="0" u="none" strike="noStrike" dirty="0">
                <a:solidFill>
                  <a:srgbClr val="000000"/>
                </a:solidFill>
                <a:effectLst/>
                <a:latin typeface="Oslo Sans Light" panose="020B0604020202020204" charset="0"/>
                <a:cs typeface="Oslo Sans Light" panose="020B0604020202020204" charset="0"/>
              </a:rPr>
              <a:t> Oregon. (</a:t>
            </a:r>
            <a:r>
              <a:rPr lang="nb-NO" b="0" i="0" u="none" strike="noStrike" dirty="0" err="1">
                <a:solidFill>
                  <a:srgbClr val="000000"/>
                </a:solidFill>
                <a:effectLst/>
                <a:latin typeface="Oslo Sans Light" panose="020B0604020202020204" charset="0"/>
                <a:cs typeface="Oslo Sans Light" panose="020B0604020202020204" charset="0"/>
              </a:rPr>
              <a:t>i.d</a:t>
            </a:r>
            <a:r>
              <a:rPr lang="nb-NO" b="0" i="0" u="none" strike="noStrike" dirty="0">
                <a:solidFill>
                  <a:srgbClr val="000000"/>
                </a:solidFill>
                <a:effectLst/>
                <a:latin typeface="Oslo Sans Light" panose="020B0604020202020204" charset="0"/>
                <a:cs typeface="Oslo Sans Light" panose="020B0604020202020204" charset="0"/>
              </a:rPr>
              <a:t>.). </a:t>
            </a:r>
            <a:r>
              <a:rPr lang="en-US" b="0" i="1" u="none" strike="noStrike" dirty="0">
                <a:solidFill>
                  <a:srgbClr val="000000"/>
                </a:solidFill>
                <a:effectLst/>
                <a:latin typeface="Oslo Sans Light" panose="020B0604020202020204" charset="0"/>
                <a:cs typeface="Oslo Sans Light" panose="020B0604020202020204" charset="0"/>
              </a:rPr>
              <a:t>Foundations of trauma informed care [Power point]</a:t>
            </a:r>
            <a:r>
              <a:rPr lang="en-US" b="0" i="0" u="none" strike="noStrike" dirty="0">
                <a:solidFill>
                  <a:srgbClr val="000000"/>
                </a:solidFill>
                <a:effectLst/>
                <a:latin typeface="Oslo Sans Light" panose="020B0604020202020204" charset="0"/>
                <a:cs typeface="Oslo Sans Light" panose="020B0604020202020204" charset="0"/>
              </a:rPr>
              <a:t>. Trauma Informed Oregon. </a:t>
            </a:r>
            <a:r>
              <a:rPr lang="en-US" b="0" i="0" u="none" strike="noStrike" dirty="0" err="1">
                <a:solidFill>
                  <a:srgbClr val="000000"/>
                </a:solidFill>
                <a:effectLst/>
                <a:latin typeface="Oslo Sans Light" panose="020B0604020202020204" charset="0"/>
                <a:cs typeface="Oslo Sans Light" panose="020B0604020202020204" charset="0"/>
              </a:rPr>
              <a:t>Tilgjengelig</a:t>
            </a:r>
            <a:r>
              <a:rPr lang="en-US" b="0" i="0" u="none" strike="noStrike" dirty="0">
                <a:solidFill>
                  <a:srgbClr val="000000"/>
                </a:solidFill>
                <a:effectLst/>
                <a:latin typeface="Oslo Sans Light" panose="020B0604020202020204" charset="0"/>
                <a:cs typeface="Oslo Sans Light" panose="020B0604020202020204" charset="0"/>
              </a:rPr>
              <a:t> </a:t>
            </a:r>
            <a:r>
              <a:rPr lang="en-US" b="0" i="0" u="none" strike="noStrike" dirty="0" err="1">
                <a:solidFill>
                  <a:srgbClr val="000000"/>
                </a:solidFill>
                <a:effectLst/>
                <a:latin typeface="Oslo Sans Light" panose="020B0604020202020204" charset="0"/>
                <a:cs typeface="Oslo Sans Light" panose="020B0604020202020204" charset="0"/>
              </a:rPr>
              <a:t>fra</a:t>
            </a:r>
            <a:r>
              <a:rPr lang="en-US" b="0" i="0" u="none" strike="noStrike" dirty="0">
                <a:solidFill>
                  <a:srgbClr val="000000"/>
                </a:solidFill>
                <a:effectLst/>
                <a:latin typeface="Oslo Sans Light" panose="020B0604020202020204" charset="0"/>
                <a:cs typeface="Oslo Sans Light" panose="020B0604020202020204" charset="0"/>
              </a:rPr>
              <a:t>: https://traumainformedoregon.org/wp-content/uploads/2017/07/Foundations-of-Trauma-Informed-Care.pdf</a:t>
            </a:r>
            <a:endParaRPr lang="nb-NO" dirty="0">
              <a:latin typeface="Oslo Sans Light" panose="020B0604020202020204" charset="0"/>
              <a:cs typeface="Oslo Sans Light" panose="020B0604020202020204" charset="0"/>
            </a:endParaRP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14</a:t>
            </a:fld>
            <a:endParaRPr lang="nb-NO"/>
          </a:p>
        </p:txBody>
      </p:sp>
    </p:spTree>
    <p:extLst>
      <p:ext uri="{BB962C8B-B14F-4D97-AF65-F5344CB8AC3E}">
        <p14:creationId xmlns:p14="http://schemas.microsoft.com/office/powerpoint/2010/main" val="421711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kan være vanskelig å få helt tak på hva traumebevisst praksis er. Det kan derfor være greit å være oppmerksom på følgende:</a:t>
            </a:r>
          </a:p>
          <a:p>
            <a:pPr marL="628650" lvl="1" indent="-171450">
              <a:lnSpc>
                <a:spcPct val="90000"/>
              </a:lnSpc>
              <a:buFont typeface="Arial" panose="020B0604020202020204" pitchFamily="34" charset="0"/>
              <a:buChar char="•"/>
            </a:pPr>
            <a:r>
              <a:rPr lang="nb-NO" sz="1200" dirty="0"/>
              <a:t>Det betyr ikke å unnskylde eller akseptere uakseptabel oppførsel. </a:t>
            </a:r>
          </a:p>
          <a:p>
            <a:pPr marL="628650" lvl="1" indent="-171450">
              <a:lnSpc>
                <a:spcPct val="90000"/>
              </a:lnSpc>
              <a:buFont typeface="Arial" panose="020B0604020202020204" pitchFamily="34" charset="0"/>
              <a:buChar char="•"/>
            </a:pPr>
            <a:r>
              <a:rPr lang="nb-NO" sz="1200" dirty="0"/>
              <a:t>Det betyr ikke at «vi bare skal bli snillere». Vi skal ha omsorg, men på en tydelig og bevisst måte.</a:t>
            </a:r>
          </a:p>
          <a:p>
            <a:pPr marL="628650" lvl="1" indent="-171450">
              <a:lnSpc>
                <a:spcPct val="90000"/>
              </a:lnSpc>
              <a:buFont typeface="Arial" panose="020B0604020202020204" pitchFamily="34" charset="0"/>
              <a:buChar char="•"/>
            </a:pPr>
            <a:r>
              <a:rPr lang="nb-NO" sz="1200" dirty="0"/>
              <a:t>Det betyr ikke at vi skal fokusere på det negative. Vi skal snarere bygge kapasitet og motstandskraft.</a:t>
            </a:r>
          </a:p>
          <a:p>
            <a:pPr marL="628650" lvl="1" indent="-171450">
              <a:lnSpc>
                <a:spcPct val="90000"/>
              </a:lnSpc>
              <a:buFont typeface="Arial" panose="020B0604020202020204" pitchFamily="34" charset="0"/>
              <a:buChar char="•"/>
            </a:pPr>
            <a:r>
              <a:rPr lang="nb-NO" sz="1200" dirty="0"/>
              <a:t>Det betyr ikke at «vi bare tar et kurs, og så kan vi det». Det handler om endringer i oss selv og i systemene våre.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000000"/>
                </a:solidFill>
                <a:effectLst/>
                <a:latin typeface="Oslo Sans Light" panose="020B0604020202020204" charset="0"/>
                <a:cs typeface="Oslo Sans Light" panose="020B0604020202020204" charset="0"/>
              </a:rPr>
              <a:t>Trauma </a:t>
            </a:r>
            <a:r>
              <a:rPr lang="nb-NO" b="0" i="0" u="none" strike="noStrike" dirty="0" err="1">
                <a:solidFill>
                  <a:srgbClr val="000000"/>
                </a:solidFill>
                <a:effectLst/>
                <a:latin typeface="Oslo Sans Light" panose="020B0604020202020204" charset="0"/>
                <a:cs typeface="Oslo Sans Light" panose="020B0604020202020204" charset="0"/>
              </a:rPr>
              <a:t>Informed</a:t>
            </a:r>
            <a:r>
              <a:rPr lang="nb-NO" b="0" i="0" u="none" strike="noStrike" dirty="0">
                <a:solidFill>
                  <a:srgbClr val="000000"/>
                </a:solidFill>
                <a:effectLst/>
                <a:latin typeface="Oslo Sans Light" panose="020B0604020202020204" charset="0"/>
                <a:cs typeface="Oslo Sans Light" panose="020B0604020202020204" charset="0"/>
              </a:rPr>
              <a:t> Oregon. (</a:t>
            </a:r>
            <a:r>
              <a:rPr lang="nb-NO" b="0" i="0" u="none" strike="noStrike" dirty="0" err="1">
                <a:solidFill>
                  <a:srgbClr val="000000"/>
                </a:solidFill>
                <a:effectLst/>
                <a:latin typeface="Oslo Sans Light" panose="020B0604020202020204" charset="0"/>
                <a:cs typeface="Oslo Sans Light" panose="020B0604020202020204" charset="0"/>
              </a:rPr>
              <a:t>i.d</a:t>
            </a:r>
            <a:r>
              <a:rPr lang="nb-NO" b="0" i="0" u="none" strike="noStrike" dirty="0">
                <a:solidFill>
                  <a:srgbClr val="000000"/>
                </a:solidFill>
                <a:effectLst/>
                <a:latin typeface="Oslo Sans Light" panose="020B0604020202020204" charset="0"/>
                <a:cs typeface="Oslo Sans Light" panose="020B0604020202020204" charset="0"/>
              </a:rPr>
              <a:t>.). </a:t>
            </a:r>
            <a:r>
              <a:rPr lang="en-US" b="0" i="1" u="none" strike="noStrike" dirty="0">
                <a:solidFill>
                  <a:srgbClr val="000000"/>
                </a:solidFill>
                <a:effectLst/>
                <a:latin typeface="Oslo Sans Light" panose="020B0604020202020204" charset="0"/>
                <a:cs typeface="Oslo Sans Light" panose="020B0604020202020204" charset="0"/>
              </a:rPr>
              <a:t>Foundations of trauma informed care [Power point]</a:t>
            </a:r>
            <a:r>
              <a:rPr lang="en-US" b="0" i="0" u="none" strike="noStrike" dirty="0">
                <a:solidFill>
                  <a:srgbClr val="000000"/>
                </a:solidFill>
                <a:effectLst/>
                <a:latin typeface="Oslo Sans Light" panose="020B0604020202020204" charset="0"/>
                <a:cs typeface="Oslo Sans Light" panose="020B0604020202020204" charset="0"/>
              </a:rPr>
              <a:t>. Trauma Informed Oregon. </a:t>
            </a:r>
            <a:r>
              <a:rPr lang="en-US" b="0" i="0" u="none" strike="noStrike" dirty="0" err="1">
                <a:solidFill>
                  <a:srgbClr val="000000"/>
                </a:solidFill>
                <a:effectLst/>
                <a:latin typeface="Oslo Sans Light" panose="020B0604020202020204" charset="0"/>
                <a:cs typeface="Oslo Sans Light" panose="020B0604020202020204" charset="0"/>
              </a:rPr>
              <a:t>Tilgjengelig</a:t>
            </a:r>
            <a:r>
              <a:rPr lang="en-US" b="0" i="0" u="none" strike="noStrike" dirty="0">
                <a:solidFill>
                  <a:srgbClr val="000000"/>
                </a:solidFill>
                <a:effectLst/>
                <a:latin typeface="Oslo Sans Light" panose="020B0604020202020204" charset="0"/>
                <a:cs typeface="Oslo Sans Light" panose="020B0604020202020204" charset="0"/>
              </a:rPr>
              <a:t> </a:t>
            </a:r>
            <a:r>
              <a:rPr lang="en-US" b="0" i="0" u="none" strike="noStrike" dirty="0" err="1">
                <a:solidFill>
                  <a:srgbClr val="000000"/>
                </a:solidFill>
                <a:effectLst/>
                <a:latin typeface="Oslo Sans Light" panose="020B0604020202020204" charset="0"/>
                <a:cs typeface="Oslo Sans Light" panose="020B0604020202020204" charset="0"/>
              </a:rPr>
              <a:t>fra</a:t>
            </a:r>
            <a:r>
              <a:rPr lang="en-US" b="0" i="0" u="none" strike="noStrike" dirty="0">
                <a:solidFill>
                  <a:srgbClr val="000000"/>
                </a:solidFill>
                <a:effectLst/>
                <a:latin typeface="Oslo Sans Light" panose="020B0604020202020204" charset="0"/>
                <a:cs typeface="Oslo Sans Light" panose="020B0604020202020204" charset="0"/>
              </a:rPr>
              <a:t>: https://traumainformedoregon.org/wp-content/uploads/2017/07/Foundations-of-Trauma-Informed-Care.pdf</a:t>
            </a:r>
            <a:endParaRPr lang="nb-NO" dirty="0">
              <a:latin typeface="Oslo Sans Light" panose="020B0604020202020204" charset="0"/>
              <a:cs typeface="Oslo Sans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15</a:t>
            </a:fld>
            <a:endParaRPr lang="nb-NO"/>
          </a:p>
        </p:txBody>
      </p:sp>
    </p:spTree>
    <p:extLst>
      <p:ext uri="{BB962C8B-B14F-4D97-AF65-F5344CB8AC3E}">
        <p14:creationId xmlns:p14="http://schemas.microsoft.com/office/powerpoint/2010/main" val="786193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endParaRPr lang="nb-NO" b="0" dirty="0"/>
          </a:p>
          <a:p>
            <a:pPr marL="171450" indent="-171450">
              <a:lnSpc>
                <a:spcPct val="90000"/>
              </a:lnSpc>
              <a:buFont typeface="Arial" panose="020B0604020202020204" pitchFamily="34" charset="0"/>
              <a:buChar char="•"/>
            </a:pPr>
            <a:r>
              <a:rPr lang="nb-NO" b="0" dirty="0"/>
              <a:t>Her er et eksempel fra USA hvor de innførte traumebevisst praksis i samarbeid mellom politi og skole. </a:t>
            </a:r>
          </a:p>
          <a:p>
            <a:pPr marL="171450" indent="-171450">
              <a:lnSpc>
                <a:spcPct val="90000"/>
              </a:lnSpc>
              <a:buFont typeface="Arial" panose="020B0604020202020204" pitchFamily="34" charset="0"/>
              <a:buChar char="•"/>
            </a:pPr>
            <a:r>
              <a:rPr lang="nb-NO" b="0" dirty="0"/>
              <a:t>Politiet ofte er de første på stedet og kan med enkle grep gjøre en forskjell for barn som pårørende eller ofre for vold og overgrep. </a:t>
            </a:r>
          </a:p>
          <a:p>
            <a:pPr marL="628650" lvl="1" indent="-171450">
              <a:lnSpc>
                <a:spcPct val="90000"/>
              </a:lnSpc>
              <a:buFont typeface="Arial" panose="020B0604020202020204" pitchFamily="34" charset="0"/>
              <a:buChar char="•"/>
            </a:pPr>
            <a:r>
              <a:rPr lang="nb-NO" b="0" dirty="0"/>
              <a:t>De har utviklet et konsept og en samarbeidsavtale som nå rulles ut flere steder i USA. </a:t>
            </a:r>
          </a:p>
          <a:p>
            <a:pPr marL="628650" lvl="1" indent="-171450">
              <a:lnSpc>
                <a:spcPct val="90000"/>
              </a:lnSpc>
              <a:buFont typeface="Arial" panose="020B0604020202020204" pitchFamily="34" charset="0"/>
              <a:buChar char="•"/>
            </a:pPr>
            <a:r>
              <a:rPr lang="nb-NO" b="0" dirty="0"/>
              <a:t>Konseptet heter «Handle </a:t>
            </a:r>
            <a:r>
              <a:rPr lang="nb-NO" b="0" dirty="0" err="1"/>
              <a:t>with</a:t>
            </a:r>
            <a:r>
              <a:rPr lang="nb-NO" b="0" dirty="0"/>
              <a:t> </a:t>
            </a:r>
            <a:r>
              <a:rPr lang="nb-NO" b="0" dirty="0" err="1"/>
              <a:t>care</a:t>
            </a:r>
            <a:r>
              <a:rPr lang="nb-NO" b="0" dirty="0"/>
              <a:t>» (no.: håndter med forsiktighet) og går ut på at når en ansatt i politiet har en sak hvor barn eller unge er involvert, ringer de en kontaktperson ved skolen før neste skoledag og gir beskjeden «(barnets navn) Handle </a:t>
            </a:r>
            <a:r>
              <a:rPr lang="nb-NO" b="0" dirty="0" err="1"/>
              <a:t>with</a:t>
            </a:r>
            <a:r>
              <a:rPr lang="nb-NO" b="0" dirty="0"/>
              <a:t> </a:t>
            </a:r>
            <a:r>
              <a:rPr lang="nb-NO" b="0" dirty="0" err="1"/>
              <a:t>care</a:t>
            </a:r>
            <a:r>
              <a:rPr lang="nb-NO" b="0" dirty="0"/>
              <a:t>». De sier ikke noe mer om selve hendelsen, kun denne setningen. Dette er nok til at skolen, som da er opplært i traumebevisst praksis, vet at de skal ha ekstra omtanke og være oppmerksom på eventuelle reaksjoner barnet eller ungdommen kan ha gjennom skoledagen. </a:t>
            </a:r>
          </a:p>
          <a:p>
            <a:pPr marL="171450" lvl="0" indent="-171450">
              <a:lnSpc>
                <a:spcPct val="90000"/>
              </a:lnSpc>
              <a:buFont typeface="Arial" panose="020B0604020202020204" pitchFamily="34" charset="0"/>
              <a:buChar char="•"/>
            </a:pPr>
            <a:r>
              <a:rPr lang="nb-NO" b="0" dirty="0"/>
              <a:t>Dette er traumebevisst praksis – i praksis.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indent="0">
              <a:buFont typeface="Arial" panose="020B0604020202020204" pitchFamily="34" charset="0"/>
              <a:buNone/>
              <a:defRPr/>
            </a:pPr>
            <a:r>
              <a:rPr lang="nb-NO" b="0" i="0" u="none" baseline="0" dirty="0"/>
              <a:t>Østmoe, C. (2020). </a:t>
            </a:r>
            <a:r>
              <a:rPr lang="nb-NO" b="0" i="1" u="none" baseline="0" dirty="0"/>
              <a:t>Erfaringer og suksessfaktorer fra arbeid med traumeinformert innsats. Erfaringsgrunnlag. </a:t>
            </a:r>
            <a:r>
              <a:rPr lang="nb-NO" b="0" i="0" u="none" baseline="0" dirty="0"/>
              <a:t>Oslo kommune. Tilgjengelig fra: https://www.oslo.kommune.no/getfile.php/13386712-</a:t>
            </a:r>
          </a:p>
          <a:p>
            <a:pPr marL="457200" lvl="1" indent="0">
              <a:buFont typeface="Arial" panose="020B0604020202020204" pitchFamily="34" charset="0"/>
              <a:buNone/>
              <a:defRPr/>
            </a:pPr>
            <a:r>
              <a:rPr lang="nb-NO" b="0" i="0" u="none" baseline="0" dirty="0"/>
              <a:t>1605802703/Tjenester%20og%20tilbud/Politikk%20og%20administrasjon/Bydeler/Bydel%20Gamle%20Oslo/Politikk%20Bydel%20Gamle%20Oslo/Gamle%20Oslo%20bydelsutvalg/2020/2020-12-10/Erfaringer%20og%20suksessfaktorer%20fra%20arbeid%20med%20traumeinformert%20innsats/Vedlegg.pdf</a:t>
            </a:r>
          </a:p>
          <a:p>
            <a:pPr marL="0" indent="0">
              <a:buFont typeface="Arial" panose="020B0604020202020204" pitchFamily="34" charset="0"/>
              <a:buNone/>
              <a:defRPr/>
            </a:pPr>
            <a:endParaRPr lang="nb-NO" b="0" i="1" u="none" baseline="0"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16</a:t>
            </a:fld>
            <a:endParaRPr lang="nb-NO"/>
          </a:p>
        </p:txBody>
      </p:sp>
    </p:spTree>
    <p:extLst>
      <p:ext uri="{BB962C8B-B14F-4D97-AF65-F5344CB8AC3E}">
        <p14:creationId xmlns:p14="http://schemas.microsoft.com/office/powerpoint/2010/main" val="1940605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Begrepet «soft front, </a:t>
            </a:r>
            <a:r>
              <a:rPr lang="nb-NO" b="0" dirty="0" err="1"/>
              <a:t>strong</a:t>
            </a:r>
            <a:r>
              <a:rPr lang="nb-NO" b="0" dirty="0"/>
              <a:t> back, </a:t>
            </a:r>
            <a:r>
              <a:rPr lang="nb-NO" b="0" dirty="0" err="1"/>
              <a:t>wild</a:t>
            </a:r>
            <a:r>
              <a:rPr lang="nb-NO" b="0" dirty="0"/>
              <a:t> </a:t>
            </a:r>
            <a:r>
              <a:rPr lang="nb-NO" b="0" dirty="0" err="1"/>
              <a:t>heart</a:t>
            </a:r>
            <a:r>
              <a:rPr lang="nb-NO" b="0" dirty="0"/>
              <a:t>» kan hjelpe oss å forstå tenkningen i traumebevisst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betyr det å ha en «myk front, en sterk rygg og et vilt hjerte»?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Mange av oss kan virke lukket og utilnærmelig når vi er redde eller usikre på oss selv.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Når vi er usikre eller redde har vi helt statisk hjerterytme, og monoton stemme.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står kanskje også med armene foldet foran brystet vår.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Hvis vi styrker ryggen vår, og er tydelige, for eksempel på egne grenser og rammene vi jobber innenfor, kan vi våge å ha en front som er myk og åpen – ved å være tilgjengelige og forståelsesfulle overfor andre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Når vi er trygge har vi variasjon i hjerterytmen, i stemmen, pusten, og kroppen.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har da et avslappet ansikt, åpne armer.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er motsatsen er å være hard i ansiktet og fysisk lukket.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Se for dere at vi bare er myke foran, uten en stødig og fleksibel ryggrad: Da blir vi </a:t>
            </a:r>
            <a:r>
              <a:rPr lang="nb-NO" b="0" i="1" dirty="0"/>
              <a:t>for</a:t>
            </a:r>
            <a:r>
              <a:rPr lang="nb-NO" b="0" dirty="0"/>
              <a:t> myke, utydelige og uklare.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stedet i kroppen din hvor din sterke rygg og myke front møtes, kan vi se for oss at er det stedet hvor vi forankrer evnen til å fremstå trygge og å vise omsorg.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«Vilt hjerte» er dette stedet –  «vilt hjerte» handler om å være fri – motsatsen til å være fastlåst eller sitte fast.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 traumebevisst praksis kan vi si at «myk front, sterk rygg og vilt hjerte» betyr at vi må begynne med oss selv og vår fremtoning.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Fordi vi tar inn andres musikk, vi hører den alltid: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«Hodet mitt er opptatt av teksten, men hjertet vil alltid høre musikken i det som blir sagt».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1" kern="1200" dirty="0">
                <a:solidFill>
                  <a:schemeClr val="tx1"/>
                </a:solidFill>
                <a:latin typeface="Oslo Sans Office" panose="02000000000000000000" pitchFamily="2" charset="77"/>
                <a:ea typeface="+mn-ea"/>
                <a:cs typeface="+mn-cs"/>
              </a:rPr>
              <a:t>Still dette spørsmålet til gruppen og be dem reflektere kort i plenum (2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1" kern="1200" dirty="0">
              <a:solidFill>
                <a:schemeClr val="tx1"/>
              </a:solidFill>
              <a:latin typeface="Oslo Sans Office" panose="02000000000000000000"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latin typeface="Oslo Sans Office" panose="02000000000000000000" pitchFamily="2" charset="77"/>
                <a:ea typeface="+mn-ea"/>
                <a:cs typeface="+mn-cs"/>
              </a:rPr>
              <a:t>Hvilke refleksjoner gjør dere når dere hører «hodet mitt er opptatt av teksten, men hjertet vil alltid høre musikken i det som blir sagt»?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Kommentar: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«Soft front, </a:t>
            </a:r>
            <a:r>
              <a:rPr lang="nb-NO" dirty="0" err="1"/>
              <a:t>strong</a:t>
            </a:r>
            <a:r>
              <a:rPr lang="nb-NO" dirty="0"/>
              <a:t> back»  er et sitat av Joan Halifax, en amerikansk buddhist, antropolog og lærer. I senere tid har den amerikanske forfatteren, forskeren og professoren </a:t>
            </a:r>
            <a:r>
              <a:rPr lang="nb-NO" dirty="0" err="1"/>
              <a:t>Brené</a:t>
            </a:r>
            <a:r>
              <a:rPr lang="nb-NO" dirty="0"/>
              <a:t> Brown fylt ut sitatet med «…</a:t>
            </a:r>
            <a:r>
              <a:rPr lang="nb-NO" dirty="0" err="1"/>
              <a:t>wild</a:t>
            </a:r>
            <a:r>
              <a:rPr lang="nb-NO" dirty="0"/>
              <a:t> </a:t>
            </a:r>
            <a:r>
              <a:rPr lang="nb-NO" dirty="0" err="1"/>
              <a:t>heart</a:t>
            </a:r>
            <a:r>
              <a:rPr lang="nb-NO" dirty="0"/>
              <a:t>», basert på sin forskning på sårbarhet, skam og empati.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t>Brene</a:t>
            </a:r>
            <a:r>
              <a:rPr lang="en-US" b="0" i="0" u="none" baseline="0" dirty="0"/>
              <a:t> Brown (2020). </a:t>
            </a:r>
            <a:r>
              <a:rPr lang="en-US" b="0" i="1" u="none" baseline="0" dirty="0" err="1"/>
              <a:t>Brené</a:t>
            </a:r>
            <a:r>
              <a:rPr lang="en-US" b="0" i="1" u="none" baseline="0" dirty="0"/>
              <a:t> Brown on Strong Backs, Soft Fronts, and Wild Hearts.</a:t>
            </a:r>
            <a:r>
              <a:rPr lang="en-US" b="0" i="0" u="none" baseline="0" dirty="0"/>
              <a:t> </a:t>
            </a:r>
            <a:r>
              <a:rPr lang="en-US" b="0" i="0" u="none" baseline="0" dirty="0" err="1"/>
              <a:t>Tilgjengelig</a:t>
            </a:r>
            <a:r>
              <a:rPr lang="en-US" b="0" i="0" u="none" baseline="0" dirty="0"/>
              <a:t> </a:t>
            </a:r>
            <a:r>
              <a:rPr lang="en-US" b="0" i="0" u="none" baseline="0" dirty="0" err="1"/>
              <a:t>fra</a:t>
            </a:r>
            <a:r>
              <a:rPr lang="en-US" b="0" i="0" u="none" baseline="0" dirty="0"/>
              <a:t>: </a:t>
            </a:r>
            <a:r>
              <a:rPr lang="fr-FR" b="0" i="0" u="none" baseline="0" dirty="0"/>
              <a:t>https://brenebrown.com/podcast/brene-on-strong-backs-soft-fronts-and-wild-hearts/</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772634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Gjennomgå instruksjon for øvelsen og gå sammen i grupper på tre og tre, eller fire ved behov </a:t>
            </a:r>
          </a:p>
          <a:p>
            <a:pPr marL="215900" indent="-215900">
              <a:buFont typeface="Arial" panose="020B0604020202020204" pitchFamily="34" charset="0"/>
              <a:buChar char="•"/>
            </a:pPr>
            <a:r>
              <a:rPr lang="nb-NO" i="1" dirty="0"/>
              <a:t>Gjennomfør øvelsen i gruppe (tre simuleringer) (6 min)</a:t>
            </a:r>
          </a:p>
          <a:p>
            <a:pPr marL="215900" indent="-215900">
              <a:buFont typeface="Arial" panose="020B0604020202020204" pitchFamily="34" charset="0"/>
              <a:buChar char="•"/>
            </a:pPr>
            <a:r>
              <a:rPr lang="nb-NO" i="1" dirty="0"/>
              <a:t>Gjennomfør refleksjon i gruppa basert på observasjoner og opplevelser i simuleringen (8 min)</a:t>
            </a:r>
          </a:p>
          <a:p>
            <a:pPr marL="215900" indent="-215900">
              <a:buFont typeface="Arial" panose="020B0604020202020204" pitchFamily="34" charset="0"/>
              <a:buChar char="•"/>
            </a:pPr>
            <a:r>
              <a:rPr lang="nb-NO" i="1" dirty="0"/>
              <a:t>Felles oppsummering i plenum, to -tre grupper deler «Hva ble dere mest opptatt av nå?» (6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Vi skal nå øve på en situasjon hvor en innbygger møter en ansatt.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Dere skal nå gå sammen i grupper på tre, og fordele følgende tre roller mellom dere: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En er seg selv som innbygger. Du skal ikke spille en rolle, du skal være deg selv.</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En skal spille rollen som en ansatt ved et legekontor. Du vil få ulike instruksjoner du skal følge.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En er observatør: Du skal være helt nøytral, og ikke delta eller reagere. Se for deg at det er en glassvegg mellom deg og de du skal observere.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Dette er </a:t>
            </a:r>
            <a:r>
              <a:rPr lang="en-US" dirty="0" err="1"/>
              <a:t>situasjonen</a:t>
            </a:r>
            <a:r>
              <a:rPr lang="en-US" dirty="0"/>
              <a:t>:</a:t>
            </a:r>
          </a:p>
          <a:p>
            <a:pPr marL="628650" lvl="1" indent="-171450">
              <a:buFont typeface="Arial" panose="020B0604020202020204" pitchFamily="34" charset="0"/>
              <a:buChar char="•"/>
            </a:pPr>
            <a:r>
              <a:rPr lang="en-US" dirty="0" err="1"/>
              <a:t>Dere</a:t>
            </a:r>
            <a:r>
              <a:rPr lang="en-US" dirty="0"/>
              <a:t> </a:t>
            </a:r>
            <a:r>
              <a:rPr lang="en-US" dirty="0" err="1"/>
              <a:t>skal</a:t>
            </a:r>
            <a:r>
              <a:rPr lang="en-US" dirty="0"/>
              <a:t> </a:t>
            </a:r>
            <a:r>
              <a:rPr lang="en-US" dirty="0" err="1"/>
              <a:t>øve</a:t>
            </a:r>
            <a:r>
              <a:rPr lang="en-US" dirty="0"/>
              <a:t> </a:t>
            </a:r>
            <a:r>
              <a:rPr lang="en-US" dirty="0" err="1"/>
              <a:t>på</a:t>
            </a:r>
            <a:r>
              <a:rPr lang="en-US" dirty="0"/>
              <a:t> et </a:t>
            </a:r>
            <a:r>
              <a:rPr lang="en-US" dirty="0" err="1"/>
              <a:t>møte</a:t>
            </a:r>
            <a:r>
              <a:rPr lang="en-US" dirty="0"/>
              <a:t> </a:t>
            </a:r>
            <a:r>
              <a:rPr lang="en-US" dirty="0" err="1"/>
              <a:t>hvor</a:t>
            </a:r>
            <a:r>
              <a:rPr lang="en-US" dirty="0"/>
              <a:t> du </a:t>
            </a:r>
            <a:r>
              <a:rPr lang="en-US" dirty="0" err="1"/>
              <a:t>som</a:t>
            </a:r>
            <a:r>
              <a:rPr lang="en-US" dirty="0"/>
              <a:t> er </a:t>
            </a:r>
            <a:r>
              <a:rPr lang="en-US" dirty="0" err="1"/>
              <a:t>innbygger</a:t>
            </a:r>
            <a:r>
              <a:rPr lang="en-US" dirty="0"/>
              <a:t> </a:t>
            </a:r>
            <a:r>
              <a:rPr lang="en-US" dirty="0" err="1"/>
              <a:t>skal</a:t>
            </a:r>
            <a:r>
              <a:rPr lang="en-US" dirty="0"/>
              <a:t> </a:t>
            </a:r>
            <a:r>
              <a:rPr lang="en-US" dirty="0" err="1"/>
              <a:t>møte</a:t>
            </a:r>
            <a:r>
              <a:rPr lang="en-US" dirty="0"/>
              <a:t> </a:t>
            </a:r>
            <a:r>
              <a:rPr lang="en-US" dirty="0" err="1"/>
              <a:t>en</a:t>
            </a:r>
            <a:r>
              <a:rPr lang="en-US" dirty="0"/>
              <a:t> </a:t>
            </a:r>
            <a:r>
              <a:rPr lang="en-US" dirty="0" err="1"/>
              <a:t>ansatt</a:t>
            </a:r>
            <a:r>
              <a:rPr lang="en-US" dirty="0"/>
              <a:t> i </a:t>
            </a:r>
            <a:r>
              <a:rPr lang="en-US" dirty="0" err="1"/>
              <a:t>resepsjonen</a:t>
            </a:r>
            <a:r>
              <a:rPr lang="en-US" dirty="0"/>
              <a:t> </a:t>
            </a:r>
            <a:r>
              <a:rPr lang="en-US" dirty="0" err="1"/>
              <a:t>på</a:t>
            </a:r>
            <a:r>
              <a:rPr lang="en-US" dirty="0"/>
              <a:t> </a:t>
            </a:r>
            <a:r>
              <a:rPr lang="en-US" dirty="0" err="1"/>
              <a:t>legekontoret</a:t>
            </a:r>
            <a:r>
              <a:rPr lang="en-US" dirty="0"/>
              <a:t>. Du </a:t>
            </a:r>
            <a:r>
              <a:rPr lang="en-US" dirty="0" err="1"/>
              <a:t>skal</a:t>
            </a:r>
            <a:r>
              <a:rPr lang="en-US" dirty="0"/>
              <a:t> </a:t>
            </a:r>
            <a:r>
              <a:rPr lang="en-US" dirty="0" err="1"/>
              <a:t>presentere</a:t>
            </a:r>
            <a:r>
              <a:rPr lang="en-US" dirty="0"/>
              <a:t> deg og </a:t>
            </a:r>
            <a:r>
              <a:rPr lang="en-US" dirty="0" err="1"/>
              <a:t>si</a:t>
            </a:r>
            <a:r>
              <a:rPr lang="en-US" dirty="0"/>
              <a:t> at du </a:t>
            </a:r>
            <a:r>
              <a:rPr lang="en-US" dirty="0" err="1"/>
              <a:t>har</a:t>
            </a:r>
            <a:r>
              <a:rPr lang="en-US" dirty="0"/>
              <a:t> time hos </a:t>
            </a:r>
            <a:r>
              <a:rPr lang="en-US" dirty="0" err="1"/>
              <a:t>legen</a:t>
            </a:r>
            <a:r>
              <a:rPr lang="en-US" dirty="0"/>
              <a:t>.</a:t>
            </a:r>
          </a:p>
          <a:p>
            <a:pPr marL="628650" lvl="1" indent="-171450">
              <a:buFont typeface="Arial" panose="020B0604020202020204" pitchFamily="34" charset="0"/>
              <a:buChar char="•"/>
            </a:pPr>
            <a:r>
              <a:rPr lang="en-US" dirty="0"/>
              <a:t>Du </a:t>
            </a:r>
            <a:r>
              <a:rPr lang="en-US" dirty="0" err="1"/>
              <a:t>som</a:t>
            </a:r>
            <a:r>
              <a:rPr lang="en-US" dirty="0"/>
              <a:t> sitter i </a:t>
            </a:r>
            <a:r>
              <a:rPr lang="en-US" dirty="0" err="1"/>
              <a:t>resepsjonen</a:t>
            </a:r>
            <a:r>
              <a:rPr lang="en-US" dirty="0"/>
              <a:t> </a:t>
            </a:r>
            <a:r>
              <a:rPr lang="en-US" dirty="0" err="1"/>
              <a:t>skal</a:t>
            </a:r>
            <a:r>
              <a:rPr lang="en-US" dirty="0"/>
              <a:t> </a:t>
            </a:r>
            <a:r>
              <a:rPr lang="en-US" dirty="0" err="1"/>
              <a:t>informere</a:t>
            </a:r>
            <a:r>
              <a:rPr lang="en-US" dirty="0"/>
              <a:t> om at </a:t>
            </a:r>
            <a:r>
              <a:rPr lang="en-US" dirty="0" err="1"/>
              <a:t>legen</a:t>
            </a:r>
            <a:r>
              <a:rPr lang="en-US" dirty="0"/>
              <a:t> er </a:t>
            </a:r>
            <a:r>
              <a:rPr lang="en-US" dirty="0" err="1"/>
              <a:t>veldig</a:t>
            </a:r>
            <a:r>
              <a:rPr lang="en-US" dirty="0"/>
              <a:t> </a:t>
            </a:r>
            <a:r>
              <a:rPr lang="en-US" dirty="0" err="1"/>
              <a:t>forsinket</a:t>
            </a:r>
            <a:r>
              <a:rPr lang="en-US" dirty="0"/>
              <a:t>, at </a:t>
            </a:r>
            <a:r>
              <a:rPr lang="en-US" dirty="0" err="1"/>
              <a:t>innbyggeren</a:t>
            </a:r>
            <a:r>
              <a:rPr lang="en-US" dirty="0"/>
              <a:t> </a:t>
            </a:r>
            <a:r>
              <a:rPr lang="en-US" dirty="0" err="1"/>
              <a:t>kan</a:t>
            </a:r>
            <a:r>
              <a:rPr lang="en-US" dirty="0"/>
              <a:t> </a:t>
            </a:r>
            <a:r>
              <a:rPr lang="en-US" dirty="0" err="1"/>
              <a:t>sette</a:t>
            </a:r>
            <a:r>
              <a:rPr lang="en-US" dirty="0"/>
              <a:t> seg å vente </a:t>
            </a:r>
            <a:r>
              <a:rPr lang="en-US" dirty="0" err="1"/>
              <a:t>så</a:t>
            </a:r>
            <a:r>
              <a:rPr lang="en-US" dirty="0"/>
              <a:t> </a:t>
            </a:r>
            <a:r>
              <a:rPr lang="en-US" dirty="0" err="1"/>
              <a:t>lenge</a:t>
            </a:r>
            <a:r>
              <a:rPr lang="en-US" dirty="0"/>
              <a:t>, og at du </a:t>
            </a:r>
            <a:r>
              <a:rPr lang="en-US" dirty="0" err="1"/>
              <a:t>ikke</a:t>
            </a:r>
            <a:r>
              <a:rPr lang="en-US" dirty="0"/>
              <a:t> vet </a:t>
            </a:r>
            <a:r>
              <a:rPr lang="en-US" dirty="0" err="1"/>
              <a:t>hvor</a:t>
            </a:r>
            <a:r>
              <a:rPr lang="en-US" dirty="0"/>
              <a:t> lang </a:t>
            </a:r>
            <a:r>
              <a:rPr lang="en-US" dirty="0" err="1"/>
              <a:t>tid</a:t>
            </a:r>
            <a:r>
              <a:rPr lang="en-US" dirty="0"/>
              <a:t> det </a:t>
            </a:r>
            <a:r>
              <a:rPr lang="en-US" dirty="0" err="1"/>
              <a:t>skal</a:t>
            </a:r>
            <a:r>
              <a:rPr lang="en-US" dirty="0"/>
              <a:t> ta. </a:t>
            </a:r>
          </a:p>
          <a:p>
            <a:pPr marL="1085850" lvl="2" indent="-171450">
              <a:buFont typeface="Arial" panose="020B0604020202020204" pitchFamily="34" charset="0"/>
              <a:buChar char="•"/>
            </a:pPr>
            <a:r>
              <a:rPr lang="en-US" dirty="0"/>
              <a:t>Du </a:t>
            </a:r>
            <a:r>
              <a:rPr lang="en-US" dirty="0" err="1"/>
              <a:t>skal</a:t>
            </a:r>
            <a:r>
              <a:rPr lang="en-US" dirty="0"/>
              <a:t> </a:t>
            </a:r>
            <a:r>
              <a:rPr lang="en-US" dirty="0" err="1"/>
              <a:t>si</a:t>
            </a:r>
            <a:r>
              <a:rPr lang="en-US" dirty="0"/>
              <a:t> det </a:t>
            </a:r>
            <a:r>
              <a:rPr lang="en-US" dirty="0" err="1"/>
              <a:t>samme</a:t>
            </a:r>
            <a:r>
              <a:rPr lang="en-US" dirty="0"/>
              <a:t> </a:t>
            </a:r>
            <a:r>
              <a:rPr lang="en-US" dirty="0" err="1"/>
              <a:t>på</a:t>
            </a:r>
            <a:r>
              <a:rPr lang="en-US" dirty="0"/>
              <a:t> </a:t>
            </a:r>
            <a:r>
              <a:rPr lang="en-US" dirty="0" err="1"/>
              <a:t>tre</a:t>
            </a:r>
            <a:r>
              <a:rPr lang="en-US" dirty="0"/>
              <a:t> </a:t>
            </a:r>
            <a:r>
              <a:rPr lang="en-US" dirty="0" err="1"/>
              <a:t>ulike</a:t>
            </a:r>
            <a:r>
              <a:rPr lang="en-US" dirty="0"/>
              <a:t> </a:t>
            </a:r>
            <a:r>
              <a:rPr lang="en-US" dirty="0" err="1"/>
              <a:t>ulike</a:t>
            </a:r>
            <a:r>
              <a:rPr lang="en-US" dirty="0"/>
              <a:t> </a:t>
            </a:r>
            <a:r>
              <a:rPr lang="en-US" dirty="0" err="1"/>
              <a:t>måter</a:t>
            </a:r>
            <a:r>
              <a:rPr lang="en-US" dirty="0"/>
              <a:t>. </a:t>
            </a:r>
            <a:r>
              <a:rPr lang="nb-NO" dirty="0"/>
              <a:t>Du skal ikke avsløre på forhånd hvilken rekkefølge du velger:</a:t>
            </a:r>
            <a:endParaRPr lang="en-US" dirty="0"/>
          </a:p>
          <a:p>
            <a:pPr marL="1543050" lvl="3" indent="-171450">
              <a:buFont typeface="Arial" panose="020B0604020202020204" pitchFamily="34" charset="0"/>
              <a:buChar char="•"/>
            </a:pPr>
            <a:r>
              <a:rPr lang="en-US" dirty="0" err="1"/>
              <a:t>Én</a:t>
            </a:r>
            <a:r>
              <a:rPr lang="en-US" dirty="0"/>
              <a:t> av </a:t>
            </a:r>
            <a:r>
              <a:rPr lang="en-US" dirty="0" err="1"/>
              <a:t>gangene</a:t>
            </a:r>
            <a:r>
              <a:rPr lang="en-US" dirty="0"/>
              <a:t> </a:t>
            </a:r>
            <a:r>
              <a:rPr lang="en-US" dirty="0" err="1"/>
              <a:t>skal</a:t>
            </a:r>
            <a:r>
              <a:rPr lang="en-US" dirty="0"/>
              <a:t> du bare ha </a:t>
            </a:r>
            <a:r>
              <a:rPr lang="en-US" dirty="0" err="1"/>
              <a:t>fokus</a:t>
            </a:r>
            <a:r>
              <a:rPr lang="en-US" dirty="0"/>
              <a:t> </a:t>
            </a:r>
            <a:r>
              <a:rPr lang="en-US" dirty="0" err="1"/>
              <a:t>på</a:t>
            </a:r>
            <a:r>
              <a:rPr lang="en-US" dirty="0"/>
              <a:t> </a:t>
            </a:r>
            <a:r>
              <a:rPr lang="en-US" i="1" dirty="0"/>
              <a:t>strong back</a:t>
            </a:r>
            <a:r>
              <a:rPr lang="en-US" dirty="0"/>
              <a:t>, </a:t>
            </a:r>
          </a:p>
          <a:p>
            <a:pPr marL="1543050" lvl="3" indent="-171450">
              <a:buFont typeface="Arial" panose="020B0604020202020204" pitchFamily="34" charset="0"/>
              <a:buChar char="•"/>
            </a:pPr>
            <a:r>
              <a:rPr lang="en-US" dirty="0" err="1"/>
              <a:t>én</a:t>
            </a:r>
            <a:r>
              <a:rPr lang="en-US" dirty="0"/>
              <a:t> av gangrene </a:t>
            </a:r>
            <a:r>
              <a:rPr lang="en-US" dirty="0" err="1"/>
              <a:t>skal</a:t>
            </a:r>
            <a:r>
              <a:rPr lang="en-US" dirty="0"/>
              <a:t> du bare ha </a:t>
            </a:r>
            <a:r>
              <a:rPr lang="en-US" dirty="0" err="1"/>
              <a:t>fokus</a:t>
            </a:r>
            <a:r>
              <a:rPr lang="en-US" dirty="0"/>
              <a:t> </a:t>
            </a:r>
            <a:r>
              <a:rPr lang="en-US" dirty="0" err="1"/>
              <a:t>på</a:t>
            </a:r>
            <a:r>
              <a:rPr lang="en-US" dirty="0"/>
              <a:t> </a:t>
            </a:r>
            <a:r>
              <a:rPr lang="en-US" i="1" dirty="0"/>
              <a:t>soft front</a:t>
            </a:r>
            <a:r>
              <a:rPr lang="en-US" dirty="0"/>
              <a:t>, </a:t>
            </a:r>
            <a:endParaRPr lang="en-US" i="1" dirty="0"/>
          </a:p>
          <a:p>
            <a:pPr marL="1543050" lvl="3" indent="-171450">
              <a:buFont typeface="Arial" panose="020B0604020202020204" pitchFamily="34" charset="0"/>
              <a:buChar char="•"/>
            </a:pPr>
            <a:r>
              <a:rPr lang="en-US" i="0" dirty="0"/>
              <a:t>og </a:t>
            </a:r>
            <a:r>
              <a:rPr lang="en-US" i="0" dirty="0" err="1"/>
              <a:t>én</a:t>
            </a:r>
            <a:r>
              <a:rPr lang="en-US" i="0" dirty="0"/>
              <a:t> av </a:t>
            </a:r>
            <a:r>
              <a:rPr lang="en-US" i="0" dirty="0" err="1"/>
              <a:t>gangene</a:t>
            </a:r>
            <a:r>
              <a:rPr lang="en-US" i="0" dirty="0"/>
              <a:t> </a:t>
            </a:r>
            <a:r>
              <a:rPr lang="en-US" i="0" dirty="0" err="1"/>
              <a:t>skal</a:t>
            </a:r>
            <a:r>
              <a:rPr lang="en-US" i="0" dirty="0"/>
              <a:t> du </a:t>
            </a:r>
            <a:r>
              <a:rPr lang="en-US" i="0" dirty="0" err="1"/>
              <a:t>både</a:t>
            </a:r>
            <a:r>
              <a:rPr lang="en-US" i="0" dirty="0"/>
              <a:t> ha </a:t>
            </a:r>
            <a:r>
              <a:rPr lang="en-US" i="0" dirty="0" err="1"/>
              <a:t>fokus</a:t>
            </a:r>
            <a:r>
              <a:rPr lang="en-US" i="0" dirty="0"/>
              <a:t> </a:t>
            </a:r>
            <a:r>
              <a:rPr lang="en-US" i="0" dirty="0" err="1"/>
              <a:t>på</a:t>
            </a:r>
            <a:r>
              <a:rPr lang="en-US" i="0" dirty="0"/>
              <a:t> </a:t>
            </a:r>
            <a:r>
              <a:rPr lang="en-US" i="1" dirty="0"/>
              <a:t>strong back </a:t>
            </a:r>
            <a:r>
              <a:rPr lang="en-US" i="0" dirty="0"/>
              <a:t>og</a:t>
            </a:r>
            <a:r>
              <a:rPr lang="en-US" i="1" dirty="0"/>
              <a:t> soft front</a:t>
            </a:r>
            <a:r>
              <a:rPr lang="en-US" dirty="0"/>
              <a:t>. </a:t>
            </a:r>
          </a:p>
          <a:p>
            <a:endParaRPr lang="nb-NO" b="0" i="0" dirty="0">
              <a:solidFill>
                <a:srgbClr val="000000"/>
              </a:solidFill>
              <a:effectLst/>
              <a:latin typeface="Times New Roman" panose="02020603050405020304" pitchFamily="18" charset="0"/>
            </a:endParaRPr>
          </a:p>
          <a:p>
            <a:pPr marL="628650" lvl="1" indent="-171450">
              <a:buFont typeface="Arial" panose="020B0604020202020204" pitchFamily="34" charset="0"/>
              <a:buChar char="•"/>
            </a:pPr>
            <a:r>
              <a:rPr lang="nb-NO" b="0" i="0" dirty="0">
                <a:solidFill>
                  <a:srgbClr val="000000"/>
                </a:solidFill>
                <a:effectLst/>
                <a:latin typeface="Times New Roman" panose="02020603050405020304" pitchFamily="18" charset="0"/>
              </a:rPr>
              <a:t>Du som er observatør skal ha særlig fokus på mimikk, stemmebruk og kroppsspråk.</a:t>
            </a:r>
          </a:p>
          <a:p>
            <a:pPr marL="628650" lvl="1" indent="-171450">
              <a:buFont typeface="Arial" panose="020B0604020202020204" pitchFamily="34" charset="0"/>
              <a:buChar char="•"/>
            </a:pPr>
            <a:endParaRPr lang="nb-NO" b="0" i="0" dirty="0">
              <a:solidFill>
                <a:srgbClr val="000000"/>
              </a:solidFill>
              <a:effectLst/>
              <a:latin typeface="Times New Roman" panose="02020603050405020304" pitchFamily="18" charset="0"/>
            </a:endParaRPr>
          </a:p>
          <a:p>
            <a:pPr marL="171450" lvl="2" indent="-171450">
              <a:buFont typeface="Arial" panose="020B0604020202020204" pitchFamily="34" charset="0"/>
              <a:buChar char="•"/>
            </a:pPr>
            <a:r>
              <a:rPr lang="nb-NO" dirty="0">
                <a:cs typeface="Calibri"/>
              </a:rPr>
              <a:t>Dere skal nå gjennomføre denne øvelsen. </a:t>
            </a:r>
          </a:p>
          <a:p>
            <a:pPr marL="0" lvl="2" indent="0">
              <a:buFont typeface="Arial" panose="020B0604020202020204" pitchFamily="34" charset="0"/>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511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 grupper og så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gruppen skal avslutte simuleringen (6 min) og starte med refleksjonen (8 min).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Etter refleksjonen spør du noen av gruppene om å dele </a:t>
            </a:r>
            <a:r>
              <a:rPr lang="nb-NO" i="1" dirty="0"/>
              <a:t>«Hva ble dere opptatt av nå?» i plenum (6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Dere har nå fått kjenne på hvordan ulike tilnærminger kan oppleves. </a:t>
            </a:r>
          </a:p>
          <a:p>
            <a:pPr marL="171450" indent="-171450">
              <a:buFont typeface="Arial" panose="020B0604020202020204" pitchFamily="34" charset="0"/>
              <a:buChar char="•"/>
            </a:pPr>
            <a:r>
              <a:rPr lang="nb-NO" dirty="0"/>
              <a:t>Dette er viktige konsepter å ha med seg for at vi skal kunne være bevisste på hvordan vi oppleves i møte med hverandre.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19</a:t>
            </a:fld>
            <a:endParaRPr lang="nb-NO"/>
          </a:p>
        </p:txBody>
      </p:sp>
    </p:spTree>
    <p:extLst>
      <p:ext uri="{BB962C8B-B14F-4D97-AF65-F5344CB8AC3E}">
        <p14:creationId xmlns:p14="http://schemas.microsoft.com/office/powerpoint/2010/main" val="846844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99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0" indent="0">
              <a:buFont typeface="Arial" panose="020B0604020202020204" pitchFamily="34" charset="0"/>
              <a:buNone/>
            </a:pPr>
            <a:r>
              <a:rPr lang="nb-NO" i="1" dirty="0"/>
              <a:t>Gjennomgå det som står på siden, og si dette:</a:t>
            </a:r>
          </a:p>
          <a:p>
            <a:pPr marL="0" indent="0">
              <a:buFont typeface="Arial" panose="020B0604020202020204" pitchFamily="34" charset="0"/>
              <a:buNone/>
            </a:pPr>
            <a:endParaRPr lang="nb-NO" i="1" dirty="0"/>
          </a:p>
          <a:p>
            <a:pPr marL="171450" indent="-171450">
              <a:buFont typeface="Arial" panose="020B0604020202020204" pitchFamily="34" charset="0"/>
              <a:buChar char="•"/>
            </a:pPr>
            <a:r>
              <a:rPr lang="nb-NO" i="0" dirty="0"/>
              <a:t>Husk at hvordan du har det alltid vil være en del av møter med andre.</a:t>
            </a:r>
          </a:p>
          <a:p>
            <a:pPr marL="171450" indent="-171450">
              <a:buFont typeface="Arial" panose="020B0604020202020204" pitchFamily="34" charset="0"/>
              <a:buChar char="•"/>
            </a:pPr>
            <a:r>
              <a:rPr lang="nb-NO" i="0" dirty="0"/>
              <a:t>Du blir påvirket av andre, og hva vi har med oss i livet påvirker situasjonen her og nå.</a:t>
            </a:r>
          </a:p>
          <a:p>
            <a:pPr marL="171450" indent="-171450">
              <a:buFont typeface="Arial" panose="020B0604020202020204" pitchFamily="34" charset="0"/>
              <a:buChar char="•"/>
            </a:pPr>
            <a:r>
              <a:rPr lang="nb-NO" i="0" dirty="0"/>
              <a:t>Andre kan ofte merke om du er stresset eller sint selv om du smiler og hilser.</a:t>
            </a:r>
          </a:p>
          <a:p>
            <a:pPr marL="171450" indent="-171450">
              <a:buFont typeface="Arial" panose="020B0604020202020204" pitchFamily="34" charset="0"/>
              <a:buChar char="•"/>
            </a:pPr>
            <a:r>
              <a:rPr lang="nb-NO" i="0" dirty="0"/>
              <a:t>Det kan være vanskelig å late som dersom vi ikke har en god dag.</a:t>
            </a:r>
          </a:p>
          <a:p>
            <a:pPr marL="171450" indent="-171450">
              <a:buFont typeface="Arial" panose="020B0604020202020204" pitchFamily="34" charset="0"/>
              <a:buChar char="•"/>
            </a:pPr>
            <a:r>
              <a:rPr lang="nb-NO" i="0" dirty="0"/>
              <a:t>Men vi kan øve på å fremstå trygge og rolige når vi møter andre.</a:t>
            </a:r>
          </a:p>
          <a:p>
            <a:pPr marL="171450" indent="-171450">
              <a:buFont typeface="Arial" panose="020B0604020202020204" pitchFamily="34" charset="0"/>
              <a:buChar char="•"/>
            </a:pPr>
            <a:r>
              <a:rPr lang="nb-NO" i="0" dirty="0"/>
              <a:t>Første steg på veien er å være bevisst på dette.</a:t>
            </a:r>
          </a:p>
          <a:p>
            <a:pPr marL="171450" indent="-171450">
              <a:buFont typeface="Arial" panose="020B0604020202020204" pitchFamily="34" charset="0"/>
              <a:buChar char="•"/>
            </a:pPr>
            <a:endParaRPr lang="nb-NO" i="0" dirty="0"/>
          </a:p>
          <a:p>
            <a:pPr marL="171450" indent="-171450">
              <a:buFont typeface="Arial" panose="020B0604020202020204" pitchFamily="34" charset="0"/>
              <a:buChar char="•"/>
            </a:pPr>
            <a:endParaRPr lang="nb-NO" i="0" dirty="0"/>
          </a:p>
          <a:p>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916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I dette kapittelet skal vi gjennomgå sentral teori i traumebevisst praksis.</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110812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Den amerikanske organisasjonen SAMHSA (nasjonal myndighet på psykisk helse- og rusfeltet) har skissert seks grunnprinsipper for traumebevisst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seks prinsippene er grunnholdninger i en traumebevisst organisasjon, og prinsippene må innlemmes på alle nivå og i alle deler av organisasjonen. Både i hvordan organisasjonen fungerer, gir tjenester, styrker sine ansatte, møter innbyggere og involverer personer med levd erfaring.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Prinsippene 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Trygghet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må skape trygghet i fysiske omgivelser og i mellommenneskelige relasjoner.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Tillit og åpenhet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Aktiviteter må gjennomføres og beslutninger må fattes med åpenhet, forutsigbarhet, respekt og rettferdighet for å bygge og vedlikeholde tillit.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Sosial støtte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er behov for støtte fra personer som har opplevd traumer. For barn, støtte fra sine familiemedlemmer.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Samarbeid og likeverd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må etableres partnerskap, og maktbalansen mellom ansatte, og mellom ansatte og innbyggere må utjevnes.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Myndiggjøring og medvirkning (styrkebasert tilnærming)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Personers styrker og erfaringer må anerkjennes og brukes/ bygges videre på.</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Mangfold: Kulturell-, historisk-, og kjønns- og seksualitetstematikk</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Organisasjonen må bevege seg forbi typiske kulturelle – og kjønnsstereotypier.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tenker dere når dere ser disse prinsippene? Hvordan samsvarer det med måten dere jobber på i dag? </a:t>
            </a:r>
            <a:r>
              <a:rPr lang="nb-NO" b="0" i="1" dirty="0"/>
              <a:t>(Gi tid til 2-3 innspill fra deltakerne).</a:t>
            </a:r>
          </a:p>
          <a:p>
            <a:pPr marL="0" indent="0">
              <a:buFont typeface="Arial" panose="020B0604020202020204" pitchFamily="34" charset="0"/>
              <a:buNone/>
            </a:pPr>
            <a:endParaRPr lang="nb-NO" dirty="0"/>
          </a:p>
          <a:p>
            <a:r>
              <a:rPr lang="nb-NO" b="1" dirty="0"/>
              <a:t>Kilder:</a:t>
            </a: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Laboratory. </a:t>
            </a:r>
          </a:p>
          <a:p>
            <a:pPr lvl="1" algn="l" rtl="0" fontAlgn="base"/>
            <a:r>
              <a:rPr lang="en-US" b="0" i="0" u="none" strike="noStrike" dirty="0">
                <a:solidFill>
                  <a:srgbClr val="000000"/>
                </a:solidFill>
                <a:effectLst/>
                <a:latin typeface="MS Shell Dlg 2" panose="020B060403050404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818295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endParaRPr lang="nb-NO" dirty="0"/>
          </a:p>
          <a:p>
            <a:pPr marL="171450" indent="-171450">
              <a:buFont typeface="Arial" panose="020B0604020202020204" pitchFamily="34" charset="0"/>
              <a:buChar char="•"/>
            </a:pPr>
            <a:r>
              <a:rPr lang="nb-NO" dirty="0"/>
              <a:t>Her er et utvalg viktige nasjonale og lokale strategier og handlingsplaner, med målsettinger om å forhindre overgrep og vold i nære relasjoner, forebygge selvmord og selvskading, utjevne sosiale helseforskjeller, forebygge kriminalitet blant barn og unge, styrke funksjonshindredes rettigheter, og jobbe for bedre ivaretakelse av pårørende og personer med demens.</a:t>
            </a:r>
          </a:p>
          <a:p>
            <a:pPr marL="171450" indent="-171450">
              <a:buFont typeface="Arial" panose="020B0604020202020204" pitchFamily="34" charset="0"/>
              <a:buChar char="•"/>
            </a:pPr>
            <a:r>
              <a:rPr lang="nb-NO" dirty="0"/>
              <a:t>Disse planene retter seg i stor grad mot sårbare grupper som har opplevd eller som står i store belastninger. </a:t>
            </a:r>
          </a:p>
          <a:p>
            <a:pPr marL="171450" indent="-171450">
              <a:buFont typeface="Arial" panose="020B0604020202020204" pitchFamily="34" charset="0"/>
              <a:buChar char="•"/>
            </a:pPr>
            <a:r>
              <a:rPr lang="nb-NO" dirty="0"/>
              <a:t>De har behov for at personene de treffer i de tiltakene og tjenestene de er en del av oppleves trygge og tydelige.</a:t>
            </a:r>
          </a:p>
          <a:p>
            <a:pPr marL="171450" indent="-171450">
              <a:buFont typeface="Arial" panose="020B0604020202020204" pitchFamily="34" charset="0"/>
              <a:buChar char="•"/>
            </a:pPr>
            <a:r>
              <a:rPr lang="nb-NO" dirty="0"/>
              <a:t>Mange av nøkkelpersonene som jobber med implementering av disse handlingsplanene jobber nok allerede i tråd med traumebevisst praksis.</a:t>
            </a:r>
          </a:p>
          <a:p>
            <a:pPr marL="171450" indent="-171450">
              <a:buFont typeface="Arial" panose="020B0604020202020204" pitchFamily="34" charset="0"/>
              <a:buChar char="•"/>
            </a:pPr>
            <a:r>
              <a:rPr lang="nb-NO" dirty="0"/>
              <a:t>Jo fler som tar i bruk traumebevisst praksis i gjennomføringen av disse handlingsplanene, jo større sjanse har vi for å nå målene.</a:t>
            </a:r>
          </a:p>
          <a:p>
            <a:pPr marL="171450" indent="-171450">
              <a:buFont typeface="Arial" panose="020B0604020202020204" pitchFamily="34" charset="0"/>
              <a:buChar char="•"/>
            </a:pPr>
            <a:r>
              <a:rPr lang="nb-NO" dirty="0"/>
              <a:t>Vi kan se for oss at traumebevisst praksis bør gjennomsyre arbeidet – fra planene utarbeides til de gjennomføres.</a:t>
            </a:r>
          </a:p>
          <a:p>
            <a:pPr marL="171450" indent="-171450">
              <a:buFont typeface="Arial" panose="020B0604020202020204" pitchFamily="34" charset="0"/>
              <a:buChar char="•"/>
            </a:pPr>
            <a:r>
              <a:rPr lang="nb-NO" dirty="0"/>
              <a:t>Traumebevisst praksis blir slik en forutsetning for å lykkes med gjennomføringen av disse planene.</a:t>
            </a:r>
          </a:p>
          <a:p>
            <a:pPr marL="171450" indent="-171450">
              <a:buFont typeface="Arial" panose="020B0604020202020204" pitchFamily="34" charset="0"/>
              <a:buChar char="•"/>
            </a:pPr>
            <a:endParaRPr lang="nb-NO" dirty="0"/>
          </a:p>
          <a:p>
            <a:endParaRPr lang="nb-NO" dirty="0"/>
          </a:p>
          <a:p>
            <a:r>
              <a:rPr lang="nb-NO" b="1" dirty="0"/>
              <a:t>Kilder:</a:t>
            </a:r>
          </a:p>
          <a:p>
            <a:pPr marL="0" indent="0">
              <a:buFont typeface="Arial" panose="020B0604020202020204" pitchFamily="34" charset="0"/>
              <a:buNone/>
            </a:pPr>
            <a:r>
              <a:rPr lang="en-US" b="0" i="0" u="none" baseline="0" dirty="0"/>
              <a:t>Meld. St. 34 (2020–2021). (2021). </a:t>
            </a:r>
            <a:r>
              <a:rPr lang="en-US" b="0" i="1" u="none" baseline="0" dirty="0" err="1"/>
              <a:t>Sammen</a:t>
            </a:r>
            <a:r>
              <a:rPr lang="en-US" b="0" i="1" u="none" baseline="0" dirty="0"/>
              <a:t> mot </a:t>
            </a:r>
            <a:r>
              <a:rPr lang="en-US" b="0" i="1" u="none" baseline="0" dirty="0" err="1"/>
              <a:t>barne</a:t>
            </a:r>
            <a:r>
              <a:rPr lang="en-US" b="0" i="1" u="none" baseline="0" dirty="0"/>
              <a:t>-, </a:t>
            </a:r>
            <a:r>
              <a:rPr lang="en-US" b="0" i="1" u="none" baseline="0" dirty="0" err="1"/>
              <a:t>ungdoms</a:t>
            </a:r>
            <a:r>
              <a:rPr lang="en-US" b="0" i="1" u="none" baseline="0" dirty="0"/>
              <a:t>- og </a:t>
            </a:r>
            <a:r>
              <a:rPr lang="en-US" b="0" i="1" u="none" baseline="0" dirty="0" err="1"/>
              <a:t>gjengkriminalitet</a:t>
            </a:r>
            <a:r>
              <a:rPr lang="en-US" b="0" i="1" u="none" baseline="0" dirty="0"/>
              <a:t>.</a:t>
            </a:r>
            <a:r>
              <a:rPr lang="en-US" b="0" i="0" u="none" baseline="0" dirty="0"/>
              <a:t> Oslo: Justis- og </a:t>
            </a:r>
            <a:r>
              <a:rPr lang="en-US" b="0" i="0" u="none" baseline="0" dirty="0" err="1"/>
              <a:t>beredskapsdepartementet</a:t>
            </a:r>
            <a:r>
              <a:rPr lang="en-US" b="0" i="0" u="none" baseline="0" dirty="0"/>
              <a:t>. </a:t>
            </a:r>
            <a:r>
              <a:rPr lang="en-US" b="0" i="0" u="none" baseline="0" dirty="0" err="1"/>
              <a:t>Tilgjengelig</a:t>
            </a:r>
            <a:r>
              <a:rPr lang="en-US" b="0" i="0" u="none" baseline="0" dirty="0"/>
              <a:t> </a:t>
            </a:r>
            <a:r>
              <a:rPr lang="en-US" b="0" i="0" u="none" baseline="0" dirty="0" err="1"/>
              <a:t>fra</a:t>
            </a:r>
            <a:r>
              <a:rPr lang="en-US" b="0" i="0" u="none" baseline="0" dirty="0"/>
              <a:t>: https://www.regjeringen.no/no/dokumenter/meld.-st.-34-20202021/id2857691/?ch=1, </a:t>
            </a:r>
          </a:p>
          <a:p>
            <a:pPr marL="0" indent="0">
              <a:buFont typeface="Arial" panose="020B0604020202020204" pitchFamily="34" charset="0"/>
              <a:buNone/>
            </a:pPr>
            <a:endParaRPr lang="en-US" b="0" i="0" u="none" baseline="0" dirty="0"/>
          </a:p>
          <a:p>
            <a:pPr marL="0" indent="0">
              <a:buFont typeface="Arial" panose="020B0604020202020204" pitchFamily="34" charset="0"/>
              <a:buNone/>
            </a:pPr>
            <a:r>
              <a:rPr lang="en-US" b="0" i="0" u="none" baseline="0" dirty="0"/>
              <a:t>Meld. St. 15 (2022–2023). (2023). </a:t>
            </a:r>
            <a:r>
              <a:rPr lang="en-US" b="0" i="1" u="none" baseline="0" dirty="0" err="1"/>
              <a:t>Folkehelsemeldinga</a:t>
            </a:r>
            <a:r>
              <a:rPr lang="en-US" b="0" i="1" u="none" baseline="0" dirty="0"/>
              <a:t>— </a:t>
            </a:r>
            <a:r>
              <a:rPr lang="en-US" b="0" i="1" u="none" baseline="0" dirty="0" err="1"/>
              <a:t>Nasjonal</a:t>
            </a:r>
            <a:r>
              <a:rPr lang="en-US" b="0" i="1" u="none" baseline="0" dirty="0"/>
              <a:t> strategi for </a:t>
            </a:r>
            <a:r>
              <a:rPr lang="en-US" b="0" i="1" u="none" baseline="0" dirty="0" err="1"/>
              <a:t>utjamning</a:t>
            </a:r>
            <a:r>
              <a:rPr lang="en-US" b="0" i="1" u="none" baseline="0" dirty="0"/>
              <a:t> av </a:t>
            </a:r>
            <a:r>
              <a:rPr lang="en-US" b="0" i="1" u="none" baseline="0" dirty="0" err="1"/>
              <a:t>sosiale</a:t>
            </a:r>
            <a:r>
              <a:rPr lang="en-US" b="0" i="1" u="none" baseline="0" dirty="0"/>
              <a:t> </a:t>
            </a:r>
            <a:r>
              <a:rPr lang="en-US" b="0" i="1" u="none" baseline="0" dirty="0" err="1"/>
              <a:t>helseforskjellar</a:t>
            </a:r>
            <a:r>
              <a:rPr lang="en-US" b="0" i="0" u="none" baseline="0" dirty="0"/>
              <a:t>. Oslo: Helse- og </a:t>
            </a:r>
            <a:r>
              <a:rPr lang="en-US" b="0" i="0" u="none" baseline="0" dirty="0" err="1"/>
              <a:t>omsorgsdepartementet</a:t>
            </a:r>
            <a:r>
              <a:rPr lang="en-US" b="0" i="0" u="none" baseline="0" dirty="0"/>
              <a:t>. </a:t>
            </a:r>
            <a:r>
              <a:rPr lang="en-US" b="0" i="0" u="none" baseline="0" dirty="0" err="1"/>
              <a:t>Tilgjengelig</a:t>
            </a:r>
            <a:r>
              <a:rPr lang="en-US" b="0" i="0" u="none" baseline="0" dirty="0"/>
              <a:t> </a:t>
            </a:r>
            <a:r>
              <a:rPr lang="en-US" b="0" i="0" u="none" baseline="0" dirty="0" err="1"/>
              <a:t>fra</a:t>
            </a:r>
            <a:r>
              <a:rPr lang="en-US" b="0" i="0" u="none" baseline="0" dirty="0"/>
              <a:t>: https://www.regjeringen.no/no/dokumenter/meld.-st.-15-</a:t>
            </a:r>
          </a:p>
          <a:p>
            <a:pPr marL="457200" lvl="1" indent="0">
              <a:buFont typeface="Arial" panose="020B0604020202020204" pitchFamily="34" charset="0"/>
              <a:buNone/>
            </a:pPr>
            <a:r>
              <a:rPr lang="en-US" b="0" i="0" u="none" baseline="0" dirty="0"/>
              <a:t>20222023/id2969572/?ch=1</a:t>
            </a:r>
          </a:p>
          <a:p>
            <a:pPr marL="0" indent="0">
              <a:buFont typeface="Arial" panose="020B0604020202020204" pitchFamily="34" charset="0"/>
              <a:buNone/>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Oslo kommune. (2013). </a:t>
            </a:r>
            <a:r>
              <a:rPr lang="nb-NO" b="0" i="1" u="none" baseline="0" dirty="0"/>
              <a:t>Handlingsplan mot vold i nære relasjoner</a:t>
            </a:r>
            <a:r>
              <a:rPr lang="nn-NO" b="0" i="0" u="none" baseline="0" dirty="0"/>
              <a:t>. Oslo: Oslo kommune. </a:t>
            </a:r>
            <a:r>
              <a:rPr lang="nn-NO" b="0" i="0" u="none" baseline="0" dirty="0" err="1"/>
              <a:t>Tilgjengelig</a:t>
            </a:r>
            <a:r>
              <a:rPr lang="nn-NO" b="0" i="0" u="none" baseline="0" dirty="0"/>
              <a:t> </a:t>
            </a:r>
            <a:r>
              <a:rPr lang="nn-NO" b="0" i="0" u="none" baseline="0" dirty="0" err="1"/>
              <a:t>fra</a:t>
            </a:r>
            <a:r>
              <a:rPr lang="nn-NO" b="0" i="0" u="none" baseline="0" dirty="0"/>
              <a:t>: https://einnsyn-fillager-api.api.oslo.kommune.no/fil?virksomhet=976819853&amp;filnavn=vedlegg%2F2014_05%2F1051332_1_1.pdf</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Oslo kommune. (2018). </a:t>
            </a:r>
            <a:r>
              <a:rPr lang="nb-NO" b="0" i="1" u="none" baseline="0" dirty="0"/>
              <a:t>Byrådets strategiske plan for rusfeltet i Oslo</a:t>
            </a:r>
            <a:r>
              <a:rPr lang="nn-NO" b="0" i="0" u="none" baseline="0" dirty="0"/>
              <a:t>. Oslo: Oslo kommune. </a:t>
            </a:r>
            <a:r>
              <a:rPr lang="nn-NO" b="0" i="0" u="none" baseline="0" dirty="0" err="1"/>
              <a:t>Tilgjengelig</a:t>
            </a:r>
            <a:r>
              <a:rPr lang="nn-NO" b="0" i="0" u="none" baseline="0" dirty="0"/>
              <a:t> </a:t>
            </a:r>
            <a:r>
              <a:rPr lang="nn-NO" b="0" i="0" u="none" baseline="0" dirty="0" err="1"/>
              <a:t>fra</a:t>
            </a:r>
            <a:r>
              <a:rPr lang="nn-NO" b="0" i="0" u="none" baseline="0" dirty="0"/>
              <a:t>: https://einnsyn-fillager-api.api.oslo.kommune.no/fil?virksomhet=976819853&amp;filnavn=vedlegg%2F2018_06%2F1257620_1_1.pdf</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Oslo kommune. (2017). </a:t>
            </a:r>
            <a:r>
              <a:rPr lang="nb-NO" b="0" i="1" u="none" baseline="0" dirty="0"/>
              <a:t>Handlingsplan for mennesker med funksjonsnedsettelser</a:t>
            </a:r>
            <a:r>
              <a:rPr lang="nn-NO" b="0" i="0" u="none" baseline="0" dirty="0"/>
              <a:t>. Oslo: Oslo kommune. </a:t>
            </a:r>
            <a:r>
              <a:rPr lang="nn-NO" b="0" i="0" u="none" baseline="0" dirty="0" err="1"/>
              <a:t>Tilgjengelig</a:t>
            </a:r>
            <a:r>
              <a:rPr lang="nn-NO" b="0" i="0" u="none" baseline="0" dirty="0"/>
              <a:t> </a:t>
            </a:r>
            <a:r>
              <a:rPr lang="nn-NO" b="0" i="0" u="none" baseline="0" dirty="0" err="1"/>
              <a:t>fra</a:t>
            </a:r>
            <a:r>
              <a:rPr lang="nn-NO" b="0" i="0" u="none" baseline="0" dirty="0"/>
              <a:t>: https://einnsyn-fillager-</a:t>
            </a:r>
          </a:p>
          <a:p>
            <a:pPr marL="457200" lvl="1" indent="0">
              <a:buFont typeface="Arial" panose="020B0604020202020204" pitchFamily="34" charset="0"/>
              <a:buNone/>
            </a:pPr>
            <a:r>
              <a:rPr lang="nn-NO" b="0" i="0" u="none" baseline="0" dirty="0"/>
              <a:t>api.api.oslo.kommune.no/fil?virksomhet=976819853&amp;filnavn=vedlegg%2F2017_05%2F1199116_1_1.pdf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Oslo kommune. (2020). </a:t>
            </a:r>
            <a:r>
              <a:rPr lang="nb-NO" b="0" i="1" u="none" baseline="0" dirty="0"/>
              <a:t>En </a:t>
            </a:r>
            <a:r>
              <a:rPr lang="nb-NO" b="0" i="1" u="none" baseline="0" dirty="0" err="1"/>
              <a:t>psykt</a:t>
            </a:r>
            <a:r>
              <a:rPr lang="nb-NO" b="0" i="1" u="none" baseline="0" dirty="0"/>
              <a:t> bra by: Strategi for psykisk helse i Oslo</a:t>
            </a:r>
            <a:r>
              <a:rPr lang="nb-NO" b="0" i="0" u="none" baseline="0" dirty="0"/>
              <a:t>. Oslo: Oslo kommune, Byrådet.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Oslo kommune. (2023). </a:t>
            </a:r>
            <a:r>
              <a:rPr lang="nb-NO" b="0" i="1" u="none" baseline="0" dirty="0"/>
              <a:t>Folkehelsestrategi for Oslo (2023-2030)</a:t>
            </a:r>
            <a:r>
              <a:rPr lang="nb-NO" b="0" i="0" u="none" baseline="0" dirty="0"/>
              <a:t>. Oslo: Oslo kommune. Tilgjengelig fra: https://www.oslo.kommune.no/getfile.php/13482929-</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1688118169/Tjenester%20og%20tilbud/Politikk%20og%20administrasjon/Folkehelse/Ny%20folkehelsestrategi/Folkehelsestrategi%20for%20Oslo%20%282023-2030%29.pdf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Oslo kommune. (2023). </a:t>
            </a:r>
            <a:r>
              <a:rPr lang="nb-NO" b="0" i="1" u="none" baseline="0" dirty="0"/>
              <a:t>Strategi for å fremme gode oppvekstsvilkår i Oslo</a:t>
            </a:r>
            <a:r>
              <a:rPr lang="nn-NO" b="0" i="0" u="none" baseline="0" dirty="0"/>
              <a:t>. Oslo: Oslo kommune. </a:t>
            </a:r>
            <a:r>
              <a:rPr lang="nn-NO" b="0" i="0" u="none" baseline="0" dirty="0" err="1"/>
              <a:t>Tilgjengelig</a:t>
            </a:r>
            <a:r>
              <a:rPr lang="nn-NO" b="0" i="0" u="none" baseline="0" dirty="0"/>
              <a:t> </a:t>
            </a:r>
            <a:r>
              <a:rPr lang="nn-NO" b="0" i="0" u="none" baseline="0" dirty="0" err="1"/>
              <a:t>fra</a:t>
            </a:r>
            <a:r>
              <a:rPr lang="nn-NO" b="0" i="0" u="none" baseline="0" dirty="0"/>
              <a:t>: https://einnsyn-fillager-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b="0" i="0" u="none" baseline="0" dirty="0"/>
              <a:t>api.api.oslo.kommune.no/fil?virksomhet=976819853&amp;filnavn=2d886457d3004034a6f95ecb7bf6d7bb_8b8c80bae3ed04e56bd1d358fab57cae.pdf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Oslo kommune. (2024). </a:t>
            </a:r>
            <a:r>
              <a:rPr lang="nb-NO" b="0" i="1" u="none" baseline="0" dirty="0"/>
              <a:t>Handlingsplan mot selvmord og selvskading i Oslo 2024-2028</a:t>
            </a:r>
            <a:r>
              <a:rPr lang="nb-NO" b="0" i="0" u="none" baseline="0" dirty="0"/>
              <a:t>. Oslo: Oslo kommune. https://einnsyn-fillager-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api.api.oslo.kommune.no/fil?virksomhet=976819853&amp;filnavn=c44818b0461644fa9f04069c5c44815a_e9b0296104c151f0733320e252f8748c.pdf</a:t>
            </a:r>
          </a:p>
          <a:p>
            <a:pPr marL="0" indent="0">
              <a:buFont typeface="Arial" panose="020B0604020202020204" pitchFamily="34" charset="0"/>
              <a:buNone/>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err="1"/>
              <a:t>Prop</a:t>
            </a:r>
            <a:r>
              <a:rPr lang="nb-NO" b="0" i="0" u="none" baseline="0" dirty="0"/>
              <a:t>. 36 S (2023–2024). (2024). </a:t>
            </a:r>
            <a:r>
              <a:rPr lang="nb-NO" b="0" i="1" u="none" baseline="0" dirty="0"/>
              <a:t>Opptrappingsplan mot vold og overgrep mot barn og vold i nære relasjoner (2024–2028) Trygghet for alle</a:t>
            </a:r>
            <a:r>
              <a:rPr lang="nb-NO" b="0" i="0" u="none" baseline="0" dirty="0"/>
              <a:t>. Oslo: Justis- og beredskapsdepartementet. Tilgjengelig fra: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https://www.regjeringen.no/no/dokumenter/prop.-36-s-20232024/id3018905/</a:t>
            </a:r>
          </a:p>
          <a:p>
            <a:pPr marL="0" indent="0">
              <a:buFont typeface="Arial" panose="020B0604020202020204" pitchFamily="34" charset="0"/>
              <a:buNone/>
            </a:pPr>
            <a:endParaRPr lang="nb-NO" b="0" i="1" u="non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012675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Ett eksempel på en livsbelastning de fleste av oss vil oppleve i løpet av livet, er å være pårørende.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Noen av oss er det i kortere perioder, mens andre kan være det nesten hele livet.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Vi kan for eksempel ha et alvorlig sykt barn, gamle foreldre som er pleietrengende, et familiemedlem med funksjonsnedsettelse, et søsken med rusavhengighet eller en ektefelle som er psykisk syk.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Pårørendealliansen estimerer at rundt 800 000 mennesker i Norge er i en pårørendesituasjon til enhver tid.</a:t>
            </a:r>
          </a:p>
          <a:p>
            <a:pPr marL="171450" indent="-171450">
              <a:buFont typeface="Arial" panose="020B0604020202020204" pitchFamily="34" charset="0"/>
              <a:buChar char="•"/>
            </a:pPr>
            <a:r>
              <a:rPr lang="nb-NO" b="0" dirty="0"/>
              <a:t>Oslostandard for pårørendesamarbeid er et godt eksempel på hvordan de seks prinsippene for traumebevisst praksis kan se ut.</a:t>
            </a:r>
          </a:p>
          <a:p>
            <a:pPr marL="171450" indent="-171450">
              <a:buFont typeface="Arial" panose="020B0604020202020204" pitchFamily="34" charset="0"/>
              <a:buChar char="•"/>
            </a:pPr>
            <a:r>
              <a:rPr lang="nb-NO" b="0" dirty="0"/>
              <a:t>For eksempel:</a:t>
            </a:r>
          </a:p>
          <a:p>
            <a:pPr marL="628650" lvl="1" indent="-171450">
              <a:buFont typeface="Arial" panose="020B0604020202020204" pitchFamily="34" charset="0"/>
              <a:buChar char="•"/>
            </a:pPr>
            <a:r>
              <a:rPr lang="nb-NO" b="0" dirty="0"/>
              <a:t>Ansatte i Oslo kommune skal møte pårørende på en likeverdig måte, og anerkjenne og verdsette deres erfaringsbakgrunn i dialog og samarbeid.</a:t>
            </a:r>
          </a:p>
          <a:p>
            <a:pPr marL="628650" lvl="1" indent="-171450">
              <a:buFont typeface="Arial" panose="020B0604020202020204" pitchFamily="34" charset="0"/>
              <a:buChar char="•"/>
            </a:pPr>
            <a:r>
              <a:rPr lang="nb-NO" b="0" dirty="0"/>
              <a:t>Informasjonen skal være tilpasset alder, modenhet, erfaring og kultur - og språkbakgrunn. </a:t>
            </a:r>
          </a:p>
          <a:p>
            <a:pPr marL="628650" lvl="1" indent="-171450">
              <a:buFont typeface="Arial" panose="020B0604020202020204" pitchFamily="34" charset="0"/>
              <a:buChar char="•"/>
            </a:pPr>
            <a:r>
              <a:rPr lang="nb-NO" b="0" dirty="0"/>
              <a:t>Informasjonen skal gis på en hensynsfull måte.</a:t>
            </a:r>
          </a:p>
          <a:p>
            <a:pPr marL="628650" lvl="1" indent="-171450">
              <a:buFont typeface="Arial" panose="020B0604020202020204" pitchFamily="34" charset="0"/>
              <a:buChar char="•"/>
            </a:pPr>
            <a:r>
              <a:rPr lang="nb-NO" b="0" dirty="0"/>
              <a:t>Vi må være oppmerksomme på at personen selv og pårørendes behov kan være motstridende.</a:t>
            </a:r>
          </a:p>
          <a:p>
            <a:pPr marL="0" indent="0">
              <a:buFont typeface="Arial" panose="020B0604020202020204" pitchFamily="34" charset="0"/>
              <a:buNone/>
            </a:pPr>
            <a:endParaRPr lang="nb-NO" b="1" dirty="0"/>
          </a:p>
          <a:p>
            <a:pPr marL="0" indent="0">
              <a:buFont typeface="Arial" panose="020B0604020202020204" pitchFamily="34" charset="0"/>
              <a:buNone/>
            </a:pPr>
            <a:r>
              <a:rPr lang="nb-NO" b="1" dirty="0"/>
              <a:t>Kilder:</a:t>
            </a:r>
            <a:endParaRPr lang="nb-NO" b="0" dirty="0"/>
          </a:p>
          <a:p>
            <a:pPr marL="0" indent="0">
              <a:buFont typeface="Arial" panose="020B0604020202020204" pitchFamily="34" charset="0"/>
              <a:buNone/>
            </a:pPr>
            <a:r>
              <a:rPr lang="nb-NO" b="0" i="0" u="none" baseline="0" dirty="0"/>
              <a:t>Departementene. (2020). </a:t>
            </a:r>
            <a:r>
              <a:rPr lang="nb-NO" b="0" i="1" u="none" baseline="0" dirty="0"/>
              <a:t>Vi de pårørende - Regjeringens pårørendestrategi og handlingsplan (2021-2025)</a:t>
            </a:r>
            <a:r>
              <a:rPr lang="nn-NO" b="0" i="0" u="none" baseline="0" dirty="0"/>
              <a:t>. Oslo: </a:t>
            </a:r>
            <a:r>
              <a:rPr lang="nn-NO" b="0" i="0" u="none" baseline="0" dirty="0" err="1"/>
              <a:t>Departementene</a:t>
            </a:r>
            <a:r>
              <a:rPr lang="nn-NO" b="0" i="0" u="none" baseline="0" dirty="0"/>
              <a:t>. </a:t>
            </a:r>
            <a:r>
              <a:rPr lang="nn-NO" b="0" i="0" u="none" baseline="0" dirty="0" err="1"/>
              <a:t>Tilgjengelig</a:t>
            </a:r>
            <a:r>
              <a:rPr lang="nn-NO" b="0" i="0" u="none" baseline="0" dirty="0"/>
              <a:t> </a:t>
            </a:r>
            <a:r>
              <a:rPr lang="nn-NO" b="0" i="0" u="none" baseline="0" dirty="0" err="1"/>
              <a:t>fra</a:t>
            </a:r>
            <a:r>
              <a:rPr lang="nn-NO" b="0" i="0" u="none" baseline="0" dirty="0"/>
              <a:t>: https://www.regjeringen.no/contentassets/08948819b8244ec893d90a66deb1aa4a/vi-de-</a:t>
            </a:r>
          </a:p>
          <a:p>
            <a:pPr marL="457200" lvl="1" indent="0">
              <a:buFont typeface="Arial" panose="020B0604020202020204" pitchFamily="34" charset="0"/>
              <a:buNone/>
            </a:pPr>
            <a:r>
              <a:rPr lang="nn-NO" b="0" i="0" u="none" baseline="0" dirty="0"/>
              <a:t>parorende.pdf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Helsedirektoratet. (2024, 1. mai, 21. mai, 2024). </a:t>
            </a:r>
            <a:r>
              <a:rPr lang="nb-NO" b="0" i="1" u="none" baseline="0" dirty="0"/>
              <a:t>Hjelp til </a:t>
            </a:r>
            <a:r>
              <a:rPr lang="nb-NO" b="0" i="1" u="none" baseline="0" dirty="0" err="1"/>
              <a:t>pårørande</a:t>
            </a:r>
            <a:r>
              <a:rPr lang="nb-NO" b="0" i="0" u="none" baseline="0" dirty="0"/>
              <a:t>. Helsedirektoratet. Tilgjengelig fra: https://www.helsenorge.no/parorende/rad/#snakk-med-arbeidsgjevar</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Oslo kommune. </a:t>
            </a:r>
            <a:r>
              <a:rPr lang="nb-NO" b="0" i="1" u="none" baseline="0" dirty="0"/>
              <a:t>Oslostandard for pårørendesamarbeid: Kort fortalt</a:t>
            </a:r>
            <a:r>
              <a:rPr lang="en-US" b="0" i="0" u="none" baseline="0" dirty="0"/>
              <a:t>. Oslo commune. </a:t>
            </a:r>
            <a:r>
              <a:rPr lang="en-US" b="0" i="0" u="none" baseline="0" dirty="0" err="1"/>
              <a:t>Tilgjengelig</a:t>
            </a:r>
            <a:r>
              <a:rPr lang="en-US" b="0" i="0" u="none" baseline="0" dirty="0"/>
              <a:t> </a:t>
            </a:r>
            <a:r>
              <a:rPr lang="en-US" b="0" i="0" u="none" baseline="0" dirty="0" err="1"/>
              <a:t>fra</a:t>
            </a:r>
            <a:r>
              <a:rPr lang="en-US" b="0" i="0" u="none" baseline="0" dirty="0"/>
              <a:t>: https://www.oslo.kommune.no/getfile.php/13494579-</a:t>
            </a:r>
          </a:p>
          <a:p>
            <a:pPr marL="457200" lvl="1" indent="0">
              <a:buFont typeface="Arial" panose="020B0604020202020204" pitchFamily="34" charset="0"/>
              <a:buNone/>
            </a:pPr>
            <a:r>
              <a:rPr lang="en-US" b="0" i="0" u="none" baseline="0" dirty="0"/>
              <a:t>1699022238/Tjenester%20og%20tilbud/Politikk%20og%20administrasjon/Politikk/Sentrale%20planer%20og%20styringsdokumenter/Kort%20fortalt%20Oslostandard%20for%20p%C3%A5r%C3%B8rendesamarbeid%20%282%29.pdf</a:t>
            </a:r>
          </a:p>
          <a:p>
            <a:pPr marL="0" indent="0">
              <a:buFont typeface="Arial" panose="020B0604020202020204" pitchFamily="34" charset="0"/>
              <a:buNone/>
            </a:pPr>
            <a:endParaRPr lang="nb-NO" b="0" i="1" u="non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557085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Gjennomgå instruksjon for øvelsen og gå sammen i grupper.</a:t>
            </a:r>
          </a:p>
          <a:p>
            <a:pPr marL="215900" indent="-215900">
              <a:buFont typeface="Arial" panose="020B0604020202020204" pitchFamily="34" charset="0"/>
              <a:buChar char="•"/>
            </a:pPr>
            <a:r>
              <a:rPr lang="nb-NO" i="1" dirty="0"/>
              <a:t>Hver gruppe får ansvar for ett av de seks prinsippene for traumebevisst praksis.</a:t>
            </a:r>
          </a:p>
          <a:p>
            <a:pPr marL="215900" indent="-215900">
              <a:buFont typeface="Arial" panose="020B0604020202020204" pitchFamily="34" charset="0"/>
              <a:buChar char="•"/>
            </a:pPr>
            <a:r>
              <a:rPr lang="nb-NO" i="1" dirty="0"/>
              <a:t>Gjennomfør øvelsen i gruppa (hver gruppe reflekterer rundt sitt prinsipp) (8 min)</a:t>
            </a:r>
          </a:p>
          <a:p>
            <a:pPr marL="215900" indent="-215900">
              <a:buFont typeface="Arial" panose="020B0604020202020204" pitchFamily="34" charset="0"/>
              <a:buChar char="•"/>
            </a:pPr>
            <a:r>
              <a:rPr lang="nb-NO" i="1" dirty="0"/>
              <a:t>Felles oppsummering i plenum, to -tre grupper deler «Hva ble dere mest opptatt av nå?» (7 min)</a:t>
            </a:r>
          </a:p>
          <a:p>
            <a:pPr marL="215900" indent="-215900"/>
            <a:r>
              <a:rPr lang="nb-NO" i="1" dirty="0"/>
              <a:t>Tidsbruk: 15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cs typeface="Calibri"/>
              </a:rPr>
              <a:t>Vi skal nå gjennomgå et case for å illustrere hvordan de seks prinsippene kan se ut i praksis. </a:t>
            </a:r>
          </a:p>
          <a:p>
            <a:pPr marL="0" lvl="1" indent="0">
              <a:buFont typeface="Arial" panose="020B0604020202020204" pitchFamily="34" charset="0"/>
              <a:buNone/>
            </a:pPr>
            <a:endParaRPr lang="nb-NO" dirty="0">
              <a:cs typeface="Calibri"/>
            </a:endParaRPr>
          </a:p>
          <a:p>
            <a:pPr marL="0" lvl="1" indent="0">
              <a:buFont typeface="Arial" panose="020B0604020202020204" pitchFamily="34" charset="0"/>
              <a:buNone/>
            </a:pPr>
            <a:r>
              <a:rPr lang="nb-NO" dirty="0">
                <a:cs typeface="Calibri"/>
              </a:rPr>
              <a:t>Case:</a:t>
            </a:r>
          </a:p>
          <a:p>
            <a:pPr marL="171450" lvl="1" indent="-171450">
              <a:buFont typeface="Arial" panose="020B0604020202020204" pitchFamily="34" charset="0"/>
              <a:buChar char="•"/>
            </a:pPr>
            <a:r>
              <a:rPr lang="nb-NO" dirty="0">
                <a:cs typeface="Calibri"/>
              </a:rPr>
              <a:t>Ambulansepersonell rykker ut til et hjem hvor det har vært en voldshendelse. De ankommer boligen, og forstår at de står overfor en situasjon hvor en kvinne har blitt utsatt for fysisk vold av sin mann. Bare kvinnen er der når de ankommer. </a:t>
            </a:r>
          </a:p>
          <a:p>
            <a:pPr marL="171450" lvl="1" indent="-171450">
              <a:buFont typeface="Arial" panose="020B0604020202020204" pitchFamily="34" charset="0"/>
              <a:buChar char="•"/>
            </a:pPr>
            <a:r>
              <a:rPr lang="nb-NO" dirty="0">
                <a:cs typeface="Calibri"/>
              </a:rPr>
              <a:t>Hun er ikke hardt skadet, men fremstår svært urolig. Hun går frem og tilbake, gråter, ser stadig mot døren, prater mye og veksler mellom å anklage og unnskylde mannen sin.</a:t>
            </a:r>
          </a:p>
          <a:p>
            <a:pPr marL="171450" lvl="1" indent="-171450">
              <a:buFont typeface="Arial" panose="020B0604020202020204" pitchFamily="34" charset="0"/>
              <a:buChar char="•"/>
            </a:pPr>
            <a:r>
              <a:rPr lang="nb-NO" dirty="0">
                <a:cs typeface="Calibri"/>
              </a:rPr>
              <a:t>Tenk på de seks prinsippene fra traumebevisst praksis. Hvordan kan vi omsette de seks prinsippene i denne situasjonen? Hver gruppe skal reflektere rundt ett prinsipp.</a:t>
            </a:r>
          </a:p>
          <a:p>
            <a:pPr marL="0" lvl="1" indent="0">
              <a:buFont typeface="Arial" panose="020B0604020202020204" pitchFamily="34" charset="0"/>
              <a:buNone/>
            </a:pPr>
            <a:endParaRPr lang="nb-NO" dirty="0">
              <a:cs typeface="Calibri"/>
            </a:endParaRPr>
          </a:p>
          <a:p>
            <a:pPr marL="0" lvl="1" indent="0">
              <a:buFont typeface="Arial" panose="020B0604020202020204" pitchFamily="34" charset="0"/>
              <a:buNone/>
            </a:pPr>
            <a:r>
              <a:rPr lang="nb-NO" i="1" dirty="0">
                <a:cs typeface="Calibri"/>
              </a:rPr>
              <a:t>Del i grupper og fordel prinsipper.</a:t>
            </a:r>
          </a:p>
          <a:p>
            <a:pPr marL="171450" indent="-171450">
              <a:buFont typeface="Arial" panose="020B0604020202020204" pitchFamily="34" charset="0"/>
              <a:buChar char="•"/>
            </a:pPr>
            <a:r>
              <a:rPr lang="nb-NO" dirty="0"/>
              <a:t>Trygghet</a:t>
            </a:r>
          </a:p>
          <a:p>
            <a:pPr marL="171450" indent="-171450">
              <a:buFont typeface="Arial" panose="020B0604020202020204" pitchFamily="34" charset="0"/>
              <a:buChar char="•"/>
            </a:pPr>
            <a:r>
              <a:rPr lang="nb-NO" dirty="0"/>
              <a:t>Tillit og åpenhet</a:t>
            </a:r>
          </a:p>
          <a:p>
            <a:pPr marL="171450" indent="-171450">
              <a:buFont typeface="Arial" panose="020B0604020202020204" pitchFamily="34" charset="0"/>
              <a:buChar char="•"/>
            </a:pPr>
            <a:r>
              <a:rPr lang="nb-NO" dirty="0"/>
              <a:t>Sosial støtte</a:t>
            </a:r>
          </a:p>
          <a:p>
            <a:pPr marL="171450" indent="-171450">
              <a:buFont typeface="Arial" panose="020B0604020202020204" pitchFamily="34" charset="0"/>
              <a:buChar char="•"/>
            </a:pPr>
            <a:r>
              <a:rPr lang="nb-NO" dirty="0"/>
              <a:t>Samarbeid og likeverd</a:t>
            </a:r>
          </a:p>
          <a:p>
            <a:pPr marL="171450" indent="-171450">
              <a:buFont typeface="Arial" panose="020B0604020202020204" pitchFamily="34" charset="0"/>
              <a:buChar char="•"/>
            </a:pPr>
            <a:r>
              <a:rPr lang="nb-NO" dirty="0"/>
              <a:t>Myndiggjøring og medvirkning (styrkebasert tilnærming)</a:t>
            </a:r>
          </a:p>
          <a:p>
            <a:pPr marL="171450" indent="-171450">
              <a:buFont typeface="Arial" panose="020B0604020202020204" pitchFamily="34" charset="0"/>
              <a:buChar char="•"/>
            </a:pPr>
            <a:r>
              <a:rPr lang="nb-NO" dirty="0"/>
              <a:t>Mangfold</a:t>
            </a:r>
          </a:p>
          <a:p>
            <a:pPr marL="0" lvl="1" indent="0">
              <a:buFont typeface="Arial" panose="020B0604020202020204" pitchFamily="34" charset="0"/>
              <a:buNone/>
            </a:pPr>
            <a:endParaRPr lang="nb-NO" dirty="0">
              <a:cs typeface="Calibri"/>
            </a:endParaRPr>
          </a:p>
          <a:p>
            <a:pPr marL="0" lvl="1" indent="0">
              <a:buFont typeface="Arial" panose="020B0604020202020204" pitchFamily="34" charset="0"/>
              <a:buNone/>
            </a:pPr>
            <a:r>
              <a:rPr lang="nb-NO" dirty="0">
                <a:cs typeface="Calibri"/>
              </a:rPr>
              <a:t>Refleksjonsspørsmål:</a:t>
            </a:r>
          </a:p>
          <a:p>
            <a:pPr marL="171450" lvl="1" indent="-171450">
              <a:buFont typeface="Arial" panose="020B0604020202020204" pitchFamily="34" charset="0"/>
              <a:buChar char="•"/>
            </a:pPr>
            <a:r>
              <a:rPr lang="nb-NO" dirty="0">
                <a:cs typeface="Calibri"/>
              </a:rPr>
              <a:t>Tenk på prinsippet dere har fått.</a:t>
            </a:r>
          </a:p>
          <a:p>
            <a:pPr marL="171450" lvl="1" indent="-171450">
              <a:buFont typeface="Arial" panose="020B0604020202020204" pitchFamily="34" charset="0"/>
              <a:buChar char="•"/>
            </a:pPr>
            <a:r>
              <a:rPr lang="nb-NO" dirty="0">
                <a:cs typeface="Calibri"/>
              </a:rPr>
              <a:t>Hvordan kan ambulansepersonellet omsette prinsippet i praksis? Hvordan bør de oppføre seg, hva kan de si og hva kan de gjøre for å omsette prinsippet til denne situasjonen?</a:t>
            </a:r>
          </a:p>
          <a:p>
            <a:pPr marL="171450" lvl="1" indent="-171450">
              <a:buFont typeface="Arial" panose="020B0604020202020204" pitchFamily="34" charset="0"/>
              <a:buChar char="•"/>
            </a:pPr>
            <a:r>
              <a:rPr lang="nb-NO" dirty="0">
                <a:cs typeface="Calibri"/>
              </a:rPr>
              <a:t>Identifiser tre væremåter (si, gjøre, oppføre seg) som omsetter prinsippet til praksis.</a:t>
            </a:r>
          </a:p>
          <a:p>
            <a:pPr marL="0" lvl="1" indent="0">
              <a:buFont typeface="Arial,Sans-Serif"/>
              <a:buNone/>
            </a:pPr>
            <a:endParaRPr lang="nb-NO" dirty="0"/>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79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 gruppe og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tiden er omme. Etter 8 minutter ber du noen av gruppene om å dele </a:t>
            </a:r>
            <a:r>
              <a:rPr lang="nb-NO" i="1" dirty="0"/>
              <a:t>«Hva ble dere opptatt av nå?» (7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lvl="2" indent="0">
              <a:buFont typeface="Arial,Sans-Serif"/>
              <a:buNone/>
            </a:pPr>
            <a:endParaRPr lang="nb-NO" b="1" dirty="0">
              <a:cs typeface="Calibri"/>
            </a:endParaRPr>
          </a:p>
          <a:p>
            <a:pPr marL="0" lvl="2" indent="0">
              <a:buFont typeface="Arial,Sans-Serif"/>
              <a:buNone/>
            </a:pPr>
            <a:r>
              <a:rPr lang="nb-NO" b="1" dirty="0">
                <a:cs typeface="Calibri"/>
              </a:rPr>
              <a:t>Manus:</a:t>
            </a:r>
          </a:p>
          <a:p>
            <a:pPr marL="171450" lvl="1" indent="-171450">
              <a:buFont typeface="Arial" panose="020B0604020202020204" pitchFamily="34" charset="0"/>
              <a:buChar char="•"/>
            </a:pPr>
            <a:r>
              <a:rPr lang="nb-NO" dirty="0"/>
              <a:t>Det er en viktig forutsetning for å lykkes med traumebevisst praksis at de seks prinsippene er en del av hele organisasjonen, både på overordnet strategisk nivå og helt ned i møte med innbyggerne. </a:t>
            </a: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683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dirty="0"/>
              <a:t>Manus:</a:t>
            </a:r>
          </a:p>
          <a:p>
            <a:pPr marL="171450" indent="-171450">
              <a:buFont typeface="Arial" panose="020B0604020202020204" pitchFamily="34" charset="0"/>
              <a:buChar char="•"/>
            </a:pPr>
            <a:r>
              <a:rPr lang="nb-NO" b="0" i="0" dirty="0" err="1"/>
              <a:t>Mandy</a:t>
            </a:r>
            <a:r>
              <a:rPr lang="nb-NO" b="0" i="0" dirty="0"/>
              <a:t> Davies har jobbet med å innføre traumebevisst praksis på tvers av ulike tjenester og nivåer i Oregon siden 2015</a:t>
            </a:r>
          </a:p>
          <a:p>
            <a:pPr marL="171450" indent="-171450">
              <a:buFont typeface="Arial" panose="020B0604020202020204" pitchFamily="34" charset="0"/>
              <a:buChar char="•"/>
            </a:pPr>
            <a:r>
              <a:rPr lang="nb-NO" b="0" i="0" dirty="0"/>
              <a:t>Da Oslo kontaktet henne for å lære av deres erfaringer med å innføre traumebevisst praksis var det en ting hun særlig trakk fram som avgjørende for å lykkes – Husk å ha fokus på robust arbeidsmiljø fra start!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172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For at vi skal kunne jobbe i tråd med de seks prinsippene er det fire forutsetninger som må være på plass. Disse kommer også fra SAMSHA og kalles de fire R-ene for traumebevisst praksis.</a:t>
            </a:r>
          </a:p>
          <a:p>
            <a:pPr marL="171450" indent="-171450">
              <a:buFont typeface="Arial" panose="020B0604020202020204" pitchFamily="34" charset="0"/>
              <a:buChar char="•"/>
            </a:pPr>
            <a:r>
              <a:rPr lang="nb-NO" b="1" dirty="0"/>
              <a:t>Erkjenne: </a:t>
            </a:r>
          </a:p>
          <a:p>
            <a:pPr marL="628650" lvl="1" indent="-171450">
              <a:buFont typeface="Arial" panose="020B0604020202020204" pitchFamily="34" charset="0"/>
              <a:buChar char="•"/>
            </a:pPr>
            <a:r>
              <a:rPr lang="nb-NO" b="0" dirty="0"/>
              <a:t>Kollegaene våre og innbyggerne vi møter kan stå i en stor livskrise nå, eller de kan ha med seg barndomsbelastninger eller tidligere livskriser, uten at vi vet det. </a:t>
            </a:r>
          </a:p>
          <a:p>
            <a:pPr marL="628650" lvl="1" indent="-171450">
              <a:buFont typeface="Arial" panose="020B0604020202020204" pitchFamily="34" charset="0"/>
              <a:buChar char="•"/>
            </a:pPr>
            <a:r>
              <a:rPr lang="nb-NO" b="0" dirty="0"/>
              <a:t>Vi må erkjenne at dette preger oss og at det kan ha store konsekvenser for hvordan vi er og fungerer på jobb, eller i møte med tjenestene vi oppsøker.</a:t>
            </a:r>
          </a:p>
          <a:p>
            <a:pPr marL="171450" lvl="1" indent="-171450" algn="l" defTabSz="914400" rtl="0" eaLnBrk="1" latinLnBrk="0" hangingPunct="1">
              <a:buFont typeface="Arial" panose="020B0604020202020204" pitchFamily="34" charset="0"/>
              <a:buChar char="•"/>
            </a:pPr>
            <a:r>
              <a:rPr lang="nb-NO" sz="1200" b="1" i="0" kern="1200" dirty="0">
                <a:solidFill>
                  <a:schemeClr val="tx1"/>
                </a:solidFill>
                <a:latin typeface="Oslo Sans Office" panose="02000000000000000000" pitchFamily="2" charset="77"/>
                <a:ea typeface="+mn-ea"/>
                <a:cs typeface="+mn-cs"/>
              </a:rPr>
              <a:t>Gjenkjenne: </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Gjennom erkjennelsen av at livet skjer med oss alle, kan vi lære å gjenkjenne tegn på traumer hos andre.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latin typeface="Oslo Sans Office" panose="02000000000000000000" pitchFamily="2" charset="77"/>
                <a:ea typeface="+mn-ea"/>
                <a:cs typeface="+mn-cs"/>
              </a:rPr>
              <a:t>Dette betyr ikke at vi skal «lete» etter tegn på traumer hos andre, men at vi er åpne og stødige.</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Hvordan vi gjør det kommer an på vårt ståsted: </a:t>
            </a:r>
          </a:p>
          <a:p>
            <a:pPr marL="1085850" lvl="3"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Er vi helsepersonell kan dette gjøres som fast del av møtet med pasienten, formalisert gjennom spesifikke vurderingskriterier. </a:t>
            </a:r>
          </a:p>
          <a:p>
            <a:pPr marL="1085850" lvl="3"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Er vi ikke helsepersonell, handler det om at vi tar med oss bevisstheten inn i møter med folk, og evner å fange opp tegn på at andre kan ha det vanskelig. </a:t>
            </a:r>
          </a:p>
          <a:p>
            <a:pPr marL="171450" lvl="1" indent="-171450" algn="l" defTabSz="914400" rtl="0" eaLnBrk="1" latinLnBrk="0" hangingPunct="1">
              <a:buFont typeface="Arial" panose="020B0604020202020204" pitchFamily="34" charset="0"/>
              <a:buChar char="•"/>
            </a:pPr>
            <a:r>
              <a:rPr lang="nb-NO" sz="1200" b="1" i="0" kern="1200" dirty="0">
                <a:solidFill>
                  <a:schemeClr val="tx1"/>
                </a:solidFill>
                <a:latin typeface="Oslo Sans Office" panose="02000000000000000000" pitchFamily="2" charset="77"/>
                <a:ea typeface="+mn-ea"/>
                <a:cs typeface="+mn-cs"/>
              </a:rPr>
              <a:t>Respondere: </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Vi prøver å ta med oss tekningen i traumebevisst praksis inn i alle områder i organisasjonen. </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latin typeface="Oslo Sans Office" panose="02000000000000000000" pitchFamily="2" charset="77"/>
                <a:ea typeface="+mn-ea"/>
                <a:cs typeface="+mn-cs"/>
              </a:rPr>
              <a:t>Dette kan bety å endre strategier, planer og retningslinjer, å skape et fysisk miljø som oppleves fysisk og psykisk trygt, og gjennomføre nødvendig opplæring av ansatte.</a:t>
            </a:r>
          </a:p>
          <a:p>
            <a:pPr marL="171450" lvl="1" indent="-171450" algn="l" defTabSz="914400" rtl="0" eaLnBrk="1" latinLnBrk="0" hangingPunct="1">
              <a:buFont typeface="Arial" panose="020B0604020202020204" pitchFamily="34" charset="0"/>
              <a:buChar char="•"/>
            </a:pPr>
            <a:r>
              <a:rPr lang="nb-NO" sz="1200" b="1" i="0" kern="1200" dirty="0">
                <a:solidFill>
                  <a:schemeClr val="tx1"/>
                </a:solidFill>
                <a:latin typeface="Oslo Sans Office" panose="02000000000000000000" pitchFamily="2" charset="77"/>
                <a:ea typeface="+mn-ea"/>
                <a:cs typeface="+mn-cs"/>
              </a:rPr>
              <a:t>Unngå re-traumatisering: </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Vi kan oppleve miljøer og situasjoner ulikt avhengig av hva vi har med oss fra tidligere og vår livssituasjon nå.</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Som kollegaer og ansatte må vi derfor anerkjenne at ulike miljøer eller situasjoner kan trigge traumatiske opplevelser, og jobbe for å skape sosiale og fysiske miljøer som ikke fører til re-traumatisering.</a:t>
            </a:r>
          </a:p>
          <a:p>
            <a:pPr marL="171450" indent="-171450">
              <a:buFont typeface="Arial" panose="020B0604020202020204" pitchFamily="34" charset="0"/>
              <a:buChar char="•"/>
            </a:pPr>
            <a:r>
              <a:rPr lang="nb-NO" b="0" dirty="0"/>
              <a:t>De fire R-ene gir en ramme for hvordan en organisasjon kan bli traumeinformert ved å erkjenne, gjenkjenne, respondere og motstå re-traumatisering.</a:t>
            </a:r>
          </a:p>
          <a:p>
            <a:pPr marL="171450" indent="-171450">
              <a:buFont typeface="Arial" panose="020B0604020202020204" pitchFamily="34" charset="0"/>
              <a:buChar char="•"/>
            </a:pPr>
            <a:r>
              <a:rPr lang="nb-NO" b="0" dirty="0"/>
              <a:t>De fire R-ene beskriver med andre ord det overordnede rammeverket for hva traumebevisst praksis innebærer. </a:t>
            </a:r>
          </a:p>
          <a:p>
            <a:pPr marL="0" indent="0">
              <a:buFont typeface="Arial" panose="020B0604020202020204" pitchFamily="34" charset="0"/>
              <a:buNone/>
            </a:pPr>
            <a:endParaRPr lang="nb-NO" b="1" dirty="0"/>
          </a:p>
          <a:p>
            <a:r>
              <a:rPr lang="nb-NO" b="1" dirty="0"/>
              <a:t>Kilder:</a:t>
            </a: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Laboratory. </a:t>
            </a:r>
          </a:p>
          <a:p>
            <a:pPr lvl="1" algn="l" rtl="0" fontAlgn="base"/>
            <a:r>
              <a:rPr lang="en-US" b="0" i="0" u="none" strike="noStrike" dirty="0">
                <a:solidFill>
                  <a:srgbClr val="000000"/>
                </a:solidFill>
                <a:effectLst/>
                <a:latin typeface="MS Shell Dlg 2" panose="020B060403050404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marL="0" indent="0">
              <a:buFont typeface="Arial" panose="020B0604020202020204" pitchFamily="34" charset="0"/>
              <a:buNone/>
            </a:pP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92333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Nedenfor ser du to ulike eksempler på de fire R-ene i praksis. Det første eksempelet handler om en kvinne hos gynekologen, og det andre eksempelet handler om en mann hos legen. Du kan velge hvilket eksempel du gjennomgår sammen med dine ansatte.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u="sng" dirty="0"/>
              <a:t>Eksempel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en kvinne som har opplevd seksuelle overgrep tidligere i livet, kan et besøk til gynekolog oppleves triggende.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Hvordan kan de fire R-ene omsettes i praksis slik at kvinnens opplevelse blir en annen?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Erkjenne: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Både helsesekretæren i resepsjonen og gynekologen har med seg en </a:t>
            </a:r>
            <a:r>
              <a:rPr lang="nb-NO" b="0" i="1" dirty="0"/>
              <a:t>erkjennelse</a:t>
            </a:r>
            <a:r>
              <a:rPr lang="nb-NO" b="0" dirty="0"/>
              <a:t> av at alle pasienter potensielt sett kan ha opplevd noe vondt som gjør møtet med gynekologen krevende.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Denne erkjennelsen gjennomsyrer måten de tar i mot kvinnen på.</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er bevisste på hvordan deres kroppsspråk er, hva de sier, hvordan resepsjonen, venterommet, kontoret og undersøkelsesrommet er innredet, og hvordan gynekologen gjennomfører undersøkelsen.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Gjenkjenne</a:t>
            </a:r>
            <a:r>
              <a:rPr lang="nb-NO" b="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Gynekologen kan innlede med å ha en rolig og trygg samtale med kvinnen, og sjekke inn med henne hvordan hun har det.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Han kan for eksempel spørre kvinnen om det er noe hun synes det er viktig at han vet før han begynner undersøkelsen, og forklare hvorfor han spør.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Hvordan opplever kvinnen vanligvis å gå til gynekolog? Har hun fysisk ubehag eller synes hun det er krevende på andre måter?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Før undersøkelsen starter kan gynekologen gjennomgå stegene i undersøkelsen, og forklare hensikten med hvert enkelt steg. Han kan spørre kvinnen om det er noen av stegene som høres vanskelig ut, og foreslå måter de kan håndtere det på sammen.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Respondere</a:t>
            </a:r>
            <a:r>
              <a:rPr lang="nb-NO" b="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Legepraksisen gynekologen er en del av gjennomfører jevnlig opplæring i traumebevisst praksis, og alle de ansatte får øve sammen.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Når de utvikler sine strategier og virksomhetsplaner, står traumebevisst praksis sentralt og blir omsatt til praksis hos dem, </a:t>
            </a:r>
            <a:r>
              <a:rPr lang="nb-NO" b="0" dirty="0" err="1"/>
              <a:t>f.eks</a:t>
            </a:r>
            <a:r>
              <a:rPr lang="nb-NO" b="0" dirty="0"/>
              <a:t> gjennom hvordan gynekologen snakker med kvinnen ved første møte.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kan bruke erfaringskonsulenter når de innreder de fysiske lokalene, slik at de er så lite triggende som mulig.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Undersøkelsen kan gjennomføres på en måte som gir god informasjon i forkant av hvert steg, og anledning til å ta pauser.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Unngå re-traumatisering: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handler om at traumebevisst praksis gjennomsyrer organisasjonen, slik at kvinnen fra hun ankommer til undersøkelsen er ferdig, opplever at det er trygt og godt å oppsøke denne tjenesten. Det kan bidra til at hun neste gang har det litt roligere inne i seg før hun skal til gynekologen.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u="sng" dirty="0"/>
              <a:t>Eksempel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en mann som har opplevd alvorlig sykdom tidligere i livet, kan en undersøkelse hos legen oppleves triggende.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Hvordan kan de fire R-ene omsettes i praksis slik at mannens opplevelse blir en annen?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Erkjenne: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Både helsesekretæren i resepsjonen og legen har med seg en </a:t>
            </a:r>
            <a:r>
              <a:rPr lang="nb-NO" b="0" i="1" dirty="0"/>
              <a:t>erkjennelse</a:t>
            </a:r>
            <a:r>
              <a:rPr lang="nb-NO" b="0" dirty="0"/>
              <a:t> av at alle pasienter potensielt sett kan ha opplevd noe vondt som gjør møtet med legen krevende.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Denne erkjennelsen gjennomsyrer måten de tar i mot mannen på.</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er bevisste på hvordan deres kroppsspråk er, hva de sier, hvordan resepsjonen, venterommet, kontoret og undersøkelsesrommet er innredet, og hvordan legen gjennomfører undersøkelsen.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Gjenkjenne</a:t>
            </a:r>
            <a:r>
              <a:rPr lang="nb-NO" b="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Legen kan innlede med å ha en rolig og trygg samtale med mannen, og sjekke inn med han hvordan han har det.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Legen kan for eksempel spørre mannen om det er noe han synes det er viktig at legen vet før han begynner undersøkelsen, og forklare hvorfor han spør.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Hvordan opplever mannen vanligvis å gå til legen? Er han urolig, eller synes han det er krevende på andre måter?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Før undersøkelsen starter kan legen gjennomgå stegene i undersøkelsen, og forklare hensikten med hvert enkelt steg. Han kan spørre mannen om det er noen av stegene som høres vanskelig ut, og foreslå måter de kan håndtere det på sammen.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Respondere</a:t>
            </a:r>
            <a:r>
              <a:rPr lang="nb-NO" b="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Legepraksisen gjennomfører jevnlig opplæring i traumebevisst praksis, og alle de ansatte får øve sammen.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Når de utvikler sine strategier og virksomhetsplaner, står traumebevisst praksis sentralt og blir omsatt til praksis hos dem, </a:t>
            </a:r>
            <a:r>
              <a:rPr lang="nb-NO" b="0" dirty="0" err="1"/>
              <a:t>f.eks</a:t>
            </a:r>
            <a:r>
              <a:rPr lang="nb-NO" b="0" dirty="0"/>
              <a:t> gjennom hvordan legen snakker med mannen ved første møte.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kan bruke erfaringskonsulenter når de innreder de fysiske lokalene, slik at de er så lite triggende som mulig.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Undersøkelsen kan gjennomføres på en måte som gir god informasjon i forkant av hvert steg, og anledning til å ta pauser.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Unngå re-traumatisering: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handler om at traumebevisst praksis gjennomsyrer organisasjonen, slik at mannen fra han ankommer til undersøkelsen er ferdig, opplever at det er trygt og godt å oppsøke denne tjenesten. Det kan bidra til at han neste gang har det litt roligere inne i seg før han skal til legen.</a:t>
            </a:r>
          </a:p>
          <a:p>
            <a:endParaRPr lang="nb-NO" b="1" dirty="0"/>
          </a:p>
          <a:p>
            <a:endParaRPr lang="nb-NO" b="1" dirty="0"/>
          </a:p>
          <a:p>
            <a:r>
              <a:rPr lang="nb-NO" b="1" dirty="0"/>
              <a:t>Kilder:</a:t>
            </a: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Laboratory. </a:t>
            </a:r>
          </a:p>
          <a:p>
            <a:pPr lvl="1" algn="l" rtl="0" fontAlgn="base"/>
            <a:r>
              <a:rPr lang="en-US" b="0" i="0" u="none" strike="noStrike" dirty="0">
                <a:solidFill>
                  <a:srgbClr val="000000"/>
                </a:solidFill>
                <a:effectLst/>
                <a:latin typeface="MS Shell Dlg 2" panose="020B060403050404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03248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Om funksjonshindringer og tilrettelegging</a:t>
            </a:r>
          </a:p>
          <a:p>
            <a:r>
              <a:rPr lang="nb-NO" i="0" dirty="0"/>
              <a:t>Det å tilrettelegge for personer som lever med funksjonsnedsettelser kan bety mye forskjellig avhengig av hvilke hindringer personen opplever for å ha tilgang på innholdet i presentasjonen. Det kan derfor være alt fra å sørge for at det finnes ramper dersom personen bruker rullestol, bestille tolk på ulike språk (inklusive tegnspråk eller skrivetolk dersom personen har nedsatt hørsel) eller aktivt bruke bildebeskrivelser i presentasjonen. Husk at tolker må bestilles i god tid.</a:t>
            </a:r>
          </a:p>
          <a:p>
            <a:endParaRPr lang="nb-NO" dirty="0"/>
          </a:p>
          <a:p>
            <a:r>
              <a:rPr lang="nb-NO" dirty="0"/>
              <a:t>Hvert bilde har en tilhørende bildebeskrivelse. Merk at mange av bildene er satt sammen av flere illustrasjoner. Bildebeskrivelsen omtaler hele bildet, men er koblet til én av illustrasjonene.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691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Husk at vi som er helsepersonell ofte blir oppfattet som en trussel og mange i sårbare livssituasjoner har traumatiske reaksjoner på møter med helsepersonell.</a:t>
            </a:r>
          </a:p>
          <a:p>
            <a:pPr marL="171450" indent="-171450">
              <a:buFont typeface="Arial" panose="020B0604020202020204" pitchFamily="34" charset="0"/>
              <a:buChar char="•"/>
            </a:pPr>
            <a:r>
              <a:rPr lang="nb-NO" dirty="0"/>
              <a:t>Hva tenker dere om dette? </a:t>
            </a:r>
            <a:r>
              <a:rPr lang="nb-NO" i="1" dirty="0"/>
              <a:t>(Gi tid til 2-3 innspill fra deltakerne).</a:t>
            </a:r>
          </a:p>
        </p:txBody>
      </p:sp>
      <p:sp>
        <p:nvSpPr>
          <p:cNvPr id="4" name="Slide Number Placeholder 3"/>
          <p:cNvSpPr>
            <a:spLocks noGrp="1"/>
          </p:cNvSpPr>
          <p:nvPr>
            <p:ph type="sldNum" sz="quarter" idx="5"/>
          </p:nvPr>
        </p:nvSpPr>
        <p:spPr/>
        <p:txBody>
          <a:bodyPr/>
          <a:lstStyle/>
          <a:p>
            <a:fld id="{7DA70C78-173F-D64A-A73A-E7995BB9F680}" type="slidenum">
              <a:rPr lang="nb-NO" smtClean="0"/>
              <a:pPr/>
              <a:t>30</a:t>
            </a:fld>
            <a:endParaRPr lang="nb-NO"/>
          </a:p>
        </p:txBody>
      </p:sp>
    </p:spTree>
    <p:extLst>
      <p:ext uri="{BB962C8B-B14F-4D97-AF65-F5344CB8AC3E}">
        <p14:creationId xmlns:p14="http://schemas.microsoft.com/office/powerpoint/2010/main" val="2759442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Angi hvor lang pausen skal være.</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31</a:t>
            </a:fld>
            <a:endParaRPr lang="nb-NO"/>
          </a:p>
        </p:txBody>
      </p:sp>
    </p:spTree>
    <p:extLst>
      <p:ext uri="{BB962C8B-B14F-4D97-AF65-F5344CB8AC3E}">
        <p14:creationId xmlns:p14="http://schemas.microsoft.com/office/powerpoint/2010/main" val="829334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I dette kapittelet skal vi se noen resultater og eksempler fra Wisconsin i USA som har implementert traumebevisst praksis, og </a:t>
            </a:r>
            <a:r>
              <a:rPr lang="nb-NO"/>
              <a:t>fra Oslo.</a:t>
            </a:r>
            <a:endParaRPr lang="nb-NO" dirty="0"/>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695644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Wisconsin hadde som mål å bli den første traumeinformerte staten i USA.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Bakgrunnen for dette var at Wisconsin i 2010 gjennomførte den første barndomsbelastning-studien (ACE-studien).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Den viste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58 % av den voksne befolkningen i staten hadde minst én barndomsbelastning,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mens 14 % hadde fire eller flere barndomsbelastninger.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gjennomførte deretter barndomsbelastninger-undersøkelser i 2011, 2012 og 2013, og fant ut at barndomsbelastninger er svært utbredt i befolkningen.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fant også at barndomsbelastninger ofte opptrer samtidig og at de er mer vanlige blant mennesker uten jobb, med lav lønn og som ikke har gjennomført  videregående skole.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tiltaket peker tilbake på den første av de fire R-ene – å erkjenne omfanget av traumer og livsbelastninger i samfunnet.</a:t>
            </a:r>
          </a:p>
          <a:p>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indent="0">
              <a:buFont typeface="Arial" panose="020B0604020202020204" pitchFamily="34" charset="0"/>
              <a:buNone/>
              <a:defRPr/>
            </a:pPr>
            <a:r>
              <a:rPr lang="nb-NO" b="0" i="0" u="none" baseline="0" dirty="0"/>
              <a:t>Østmoe, C. (2020). </a:t>
            </a:r>
            <a:r>
              <a:rPr lang="nb-NO" b="0" i="1" u="none" baseline="0" dirty="0"/>
              <a:t>Erfaringer og suksessfaktorer fra arbeid med traumeinformert innsats. Erfaringsgrunnlag. </a:t>
            </a:r>
            <a:r>
              <a:rPr lang="nb-NO" b="0" i="0" u="none" baseline="0" dirty="0"/>
              <a:t>Oslo kommune. Tilgjengelig fra: https://www.oslo.kommune.no/getfile.php/13386712-</a:t>
            </a:r>
          </a:p>
          <a:p>
            <a:pPr marL="457200" lvl="1" indent="0">
              <a:buFont typeface="Arial" panose="020B0604020202020204" pitchFamily="34" charset="0"/>
              <a:buNone/>
              <a:defRPr/>
            </a:pPr>
            <a:r>
              <a:rPr lang="nb-NO" b="0" i="0" u="none" baseline="0" dirty="0"/>
              <a:t>1605802703/Tjenester%20og%20tilbud/Politikk%20og%20administrasjon/Bydeler/Bydel%20Gamle%20Oslo/Politikk%20Bydel%20Gamle%20Oslo/Gamle%20Oslo%20bydelsutvalg/2020/2020-12-10/Erfaringer%20og%20suksessfaktorer%20fra%20arbeid%20med%20traumeinformert%20innsats/Vedlegg.pdf</a:t>
            </a:r>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33</a:t>
            </a:fld>
            <a:endParaRPr lang="nb-NO"/>
          </a:p>
        </p:txBody>
      </p:sp>
    </p:spTree>
    <p:extLst>
      <p:ext uri="{BB962C8B-B14F-4D97-AF65-F5344CB8AC3E}">
        <p14:creationId xmlns:p14="http://schemas.microsoft.com/office/powerpoint/2010/main" val="4030246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Wisconsin har hatt solid strategisk og politisk forankring og en bred tilnærming i arbeidet med å bli traumeinformerte.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har oppnådd svært gode resultater. Eksempler fra enkelte «</a:t>
            </a:r>
            <a:r>
              <a:rPr lang="nb-NO" b="0" dirty="0" err="1"/>
              <a:t>counties</a:t>
            </a:r>
            <a:r>
              <a:rPr lang="nb-NO" b="0" dirty="0"/>
              <a:t>» i Wisconsin viser: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et fall i drops-</a:t>
            </a:r>
            <a:r>
              <a:rPr lang="nb-NO" b="0" dirty="0" err="1"/>
              <a:t>outs</a:t>
            </a:r>
            <a:r>
              <a:rPr lang="nb-NO" b="0" dirty="0"/>
              <a:t> fra </a:t>
            </a:r>
            <a:r>
              <a:rPr lang="nb-NO" b="0" dirty="0" err="1"/>
              <a:t>high</a:t>
            </a:r>
            <a:r>
              <a:rPr lang="nb-NO" b="0" dirty="0"/>
              <a:t> </a:t>
            </a:r>
            <a:r>
              <a:rPr lang="nb-NO" b="0" dirty="0" err="1"/>
              <a:t>schools</a:t>
            </a:r>
            <a:r>
              <a:rPr lang="nb-NO" b="0" dirty="0"/>
              <a:t> fra 40 prosent til 5 prosent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andelen flyttinger i barnevernet falt med 15 prosent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50 prosent reduksjon i tenåringssvangerskap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40 prosent reduksjon i ungdomskriminalitet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reduksjon i sykefravær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90 prosent reduksjon i selvmord blant unge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tenker dere når dere ser disse tallene? </a:t>
            </a:r>
            <a:r>
              <a:rPr lang="nb-NO" b="0" i="1" dirty="0"/>
              <a:t>(Gi tid til 2-3 innspill fra deltakerne).</a:t>
            </a:r>
            <a:endParaRPr lang="nb-NO" i="1" dirty="0"/>
          </a:p>
          <a:p>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indent="0">
              <a:buFont typeface="Arial" panose="020B0604020202020204" pitchFamily="34" charset="0"/>
              <a:buNone/>
              <a:defRPr/>
            </a:pPr>
            <a:r>
              <a:rPr lang="nb-NO" b="0" i="0" u="none" baseline="0" dirty="0"/>
              <a:t>Østmoe, C. (2020). </a:t>
            </a:r>
            <a:r>
              <a:rPr lang="nb-NO" b="0" i="1" u="none" baseline="0" dirty="0"/>
              <a:t>Erfaringer og suksessfaktorer fra arbeid med traumeinformert innsats. Erfaringsgrunnlag. </a:t>
            </a:r>
            <a:r>
              <a:rPr lang="nb-NO" b="0" i="0" u="none" baseline="0" dirty="0"/>
              <a:t>Oslo kommune. Tilgjengelig fra: https://www.oslo.kommune.no/getfile.php/13386712-</a:t>
            </a:r>
          </a:p>
          <a:p>
            <a:pPr marL="457200" lvl="1" indent="0">
              <a:buFont typeface="Arial" panose="020B0604020202020204" pitchFamily="34" charset="0"/>
              <a:buNone/>
              <a:defRPr/>
            </a:pPr>
            <a:r>
              <a:rPr lang="nb-NO" b="0" i="0" u="none" baseline="0" dirty="0"/>
              <a:t>1605802703/Tjenester%20og%20tilbud/Politikk%20og%20administrasjon/Bydeler/Bydel%20Gamle%20Oslo/Politikk%20Bydel%20Gamle%20Oslo/Gamle%20Oslo%20bydelsutvalg/2020/2020-12-10/Erfaringer%20og%20suksessfaktorer%20fra%20arbeid%20med%20traumeinformert%20innsats/Vedlegg.pdf</a:t>
            </a:r>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34</a:t>
            </a:fld>
            <a:endParaRPr lang="nb-NO"/>
          </a:p>
        </p:txBody>
      </p:sp>
    </p:spTree>
    <p:extLst>
      <p:ext uri="{BB962C8B-B14F-4D97-AF65-F5344CB8AC3E}">
        <p14:creationId xmlns:p14="http://schemas.microsoft.com/office/powerpoint/2010/main" val="2431186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Her er noen eksempler på tiltak som er innført i skolesektoren i </a:t>
            </a:r>
            <a:r>
              <a:rPr lang="nb-NO" b="0" dirty="0" err="1"/>
              <a:t>Waupaca</a:t>
            </a:r>
            <a:r>
              <a:rPr lang="nb-NO" b="0" dirty="0"/>
              <a:t> </a:t>
            </a:r>
            <a:r>
              <a:rPr lang="nb-NO" b="0" dirty="0" err="1"/>
              <a:t>county</a:t>
            </a:r>
            <a:r>
              <a:rPr lang="nb-NO" b="0" dirty="0"/>
              <a:t> i Wisconsin.</a:t>
            </a:r>
          </a:p>
          <a:p>
            <a:pPr marL="628650" lvl="1" indent="-171450">
              <a:buFont typeface="Arial" panose="020B0604020202020204" pitchFamily="34" charset="0"/>
              <a:buChar char="•"/>
            </a:pPr>
            <a:r>
              <a:rPr lang="nb-NO" b="0" dirty="0"/>
              <a:t>Skolen sørger for kunnskap og opplæring til ansatte om betydningen av barndomsbelastninger, og hvordan de kan kjenne igjen «fight, fight or </a:t>
            </a:r>
            <a:r>
              <a:rPr lang="nb-NO" b="0" dirty="0" err="1"/>
              <a:t>freeze</a:t>
            </a:r>
            <a:r>
              <a:rPr lang="nb-NO" b="0" dirty="0"/>
              <a:t>»- respons. </a:t>
            </a:r>
          </a:p>
          <a:p>
            <a:pPr marL="628650" lvl="1" indent="-171450">
              <a:buFont typeface="Arial" panose="020B0604020202020204" pitchFamily="34" charset="0"/>
              <a:buChar char="•"/>
            </a:pPr>
            <a:r>
              <a:rPr lang="nb-NO" b="0" dirty="0"/>
              <a:t>De fremmer en holdning om at «alle kan hjelpe». </a:t>
            </a:r>
          </a:p>
          <a:p>
            <a:pPr marL="628650" lvl="1" indent="-171450">
              <a:buFont typeface="Arial" panose="020B0604020202020204" pitchFamily="34" charset="0"/>
              <a:buChar char="•"/>
            </a:pPr>
            <a:r>
              <a:rPr lang="nb-NO" b="0" dirty="0"/>
              <a:t>De fokuserer på avslapning og redusert stress hos elevene for å fremme læring, fremfor prestasjonspress. </a:t>
            </a:r>
          </a:p>
          <a:p>
            <a:pPr marL="628650" lvl="1" indent="-171450">
              <a:buFont typeface="Arial" panose="020B0604020202020204" pitchFamily="34" charset="0"/>
              <a:buChar char="•"/>
            </a:pPr>
            <a:r>
              <a:rPr lang="nb-NO" b="0" dirty="0"/>
              <a:t>Regulerende aktiviteter er en integrert del av en læringssituasjonen (for eksempel såkalte «</a:t>
            </a:r>
            <a:r>
              <a:rPr lang="nb-NO" b="0" dirty="0" err="1"/>
              <a:t>brain</a:t>
            </a:r>
            <a:r>
              <a:rPr lang="nb-NO" b="0" dirty="0"/>
              <a:t> brakes» m.m.)</a:t>
            </a:r>
          </a:p>
          <a:p>
            <a:pPr marL="628650" lvl="1" indent="-171450">
              <a:buFont typeface="Arial" panose="020B0604020202020204" pitchFamily="34" charset="0"/>
              <a:buChar char="•"/>
            </a:pPr>
            <a:r>
              <a:rPr lang="nb-NO" b="0" dirty="0"/>
              <a:t>Lærerne forstår at triggere påvirker atferd. De spør «Hva har skjedd» og «hvordan kan jeg hjelpe» i stedet for «hva feiler det deg?»</a:t>
            </a:r>
          </a:p>
          <a:p>
            <a:pPr marL="628650" lvl="1" indent="-171450">
              <a:buFont typeface="Arial" panose="020B0604020202020204" pitchFamily="34" charset="0"/>
              <a:buChar char="•"/>
            </a:pPr>
            <a:r>
              <a:rPr lang="nb-NO" b="0" dirty="0"/>
              <a:t>De har fokus på at voksne skal forstå og lytte: Stabilitet og tillit i relasjoner og kontakt med elevene, og styrket kontakt med familier, nettverk og lokale og kommunale tjenester.</a:t>
            </a:r>
          </a:p>
          <a:p>
            <a:pPr marL="628650" lvl="1" indent="-171450">
              <a:buFont typeface="Arial" panose="020B0604020202020204" pitchFamily="34" charset="0"/>
              <a:buChar char="•"/>
            </a:pPr>
            <a:r>
              <a:rPr lang="nb-NO" b="0" dirty="0"/>
              <a:t>Endring av forståelsen av og bruk av regler og disiplinering, f.eks. at det er lov å bevege seg, ta time-out, drikke vann i timer uten å måtte straffes eller bli sendt til rektor. </a:t>
            </a:r>
          </a:p>
          <a:p>
            <a:pPr marL="171450" indent="-171450">
              <a:buFont typeface="Arial" panose="020B0604020202020204" pitchFamily="34" charset="0"/>
              <a:buChar cha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indent="0">
              <a:buFont typeface="Arial" panose="020B0604020202020204" pitchFamily="34" charset="0"/>
              <a:buNone/>
              <a:defRPr/>
            </a:pPr>
            <a:r>
              <a:rPr lang="nb-NO" b="0" i="0" u="none" baseline="0" dirty="0"/>
              <a:t>Østmoe, C. (2020). </a:t>
            </a:r>
            <a:r>
              <a:rPr lang="nb-NO" b="0" i="1" u="none" baseline="0" dirty="0"/>
              <a:t>Erfaringer og suksessfaktorer fra arbeid med traumeinformert innsats. Erfaringsgrunnlag. </a:t>
            </a:r>
            <a:r>
              <a:rPr lang="nb-NO" b="0" i="0" u="none" baseline="0" dirty="0"/>
              <a:t>Oslo kommune. Tilgjengelig fra: https://www.oslo.kommune.no/getfile.php/13386712-</a:t>
            </a:r>
          </a:p>
          <a:p>
            <a:pPr marL="457200" lvl="1" indent="0">
              <a:buFont typeface="Arial" panose="020B0604020202020204" pitchFamily="34" charset="0"/>
              <a:buNone/>
              <a:defRPr/>
            </a:pPr>
            <a:r>
              <a:rPr lang="nb-NO" b="0" i="0" u="none" baseline="0" dirty="0"/>
              <a:t>1605802703/Tjenester%20og%20tilbud/Politikk%20og%20administrasjon/Bydeler/Bydel%20Gamle%20Oslo/Politikk%20Bydel%20Gamle%20Oslo/Gamle%20Oslo%20bydelsutvalg/2020/2020-12-10/Erfaringer%20og%20suksessfaktorer%20fra%20arbeid%20med%20traumeinformert%20innsats/Vedlegg.pdf</a:t>
            </a:r>
          </a:p>
          <a:p>
            <a:pPr marL="0" indent="0">
              <a:buFont typeface="Arial" panose="020B0604020202020204" pitchFamily="34" charset="0"/>
              <a:buNone/>
            </a:pPr>
            <a:endParaRPr lang="nb-NO" b="0"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35</a:t>
            </a:fld>
            <a:endParaRPr lang="nb-NO"/>
          </a:p>
        </p:txBody>
      </p:sp>
    </p:spTree>
    <p:extLst>
      <p:ext uri="{BB962C8B-B14F-4D97-AF65-F5344CB8AC3E}">
        <p14:creationId xmlns:p14="http://schemas.microsoft.com/office/powerpoint/2010/main" val="8626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Skolen i </a:t>
            </a:r>
            <a:r>
              <a:rPr lang="nb-NO" b="0" dirty="0" err="1"/>
              <a:t>Waupaca</a:t>
            </a:r>
            <a:r>
              <a:rPr lang="nb-NO" b="0" dirty="0"/>
              <a:t> har erkjent elevers historiske traumer, bl.a. etnisk rensing blant urfolksstammer der barn ble tatt fra foreldrene sine, selv om dette ligger mange år tilbake i tid.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Rektor møter alle barna hver morgen, og trygge ansatte ved skolen sender barna av gårde hver ettermiddag.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Lærerne er imøtekommende mot barna uansett om et barn kommer for sent til timen eller bryter mindre alvorlige regler.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Barna blir møtt med avslappende musikk på morgenen.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blir bedt om å «sjekke inn» én og én på en datamaskin, der de svarer på hvordan de har det i dag ut i fra en grønn, gul og rødfarget bil, der forsetet i bilen (grønn) er god form og klar til å lære, mens rødt er bagasjerommet, som illustrerer at man ikke har det godt.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elever som svarer gult eller rødt vil læreren spørre med en gang hvordan det går med eleven og hvordan det går hjemme.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Lærerne kan også se på barnas væremåte om det har skjedd noe, og slik forstå at de kanskje ikke er klare til å lære eller til å bli presset til å prestere der og da.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Klasserommene har «trygghetssoner» og «avslappingssoner» som barna kan gå til når som helst.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Lærerne setter relasjoner først og skjønner at barn kan har problemer med tillit.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Skolen har en egen ressursperson som lærer barna om følelser.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err="1"/>
              <a:t>Hovedfilosofien</a:t>
            </a:r>
            <a:r>
              <a:rPr lang="nb-NO" b="0" dirty="0"/>
              <a:t> er at å skape en stemning, kultur og en tankegang hos alle om å roe ned og bruke god tid på relasjoner, fordi dette kan fremme læring og ikke «stress og mas».</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Kilder:</a:t>
            </a:r>
          </a:p>
          <a:p>
            <a:pPr marL="0" indent="0">
              <a:buFont typeface="Arial" panose="020B0604020202020204" pitchFamily="34" charset="0"/>
              <a:buNone/>
              <a:defRPr/>
            </a:pPr>
            <a:r>
              <a:rPr lang="nb-NO" b="0" i="0" u="none" baseline="0" dirty="0"/>
              <a:t>Østmoe, C. (2020). </a:t>
            </a:r>
            <a:r>
              <a:rPr lang="nb-NO" b="0" i="1" u="none" baseline="0" dirty="0"/>
              <a:t>Erfaringer og suksessfaktorer fra arbeid med traumeinformert innsats. Erfaringsgrunnlag. </a:t>
            </a:r>
            <a:r>
              <a:rPr lang="nb-NO" b="0" i="0" u="none" baseline="0" dirty="0"/>
              <a:t>Oslo kommune. Tilgjengelig fra: https://www.oslo.kommune.no/getfile.php/13386712-</a:t>
            </a:r>
          </a:p>
          <a:p>
            <a:pPr marL="457200" lvl="1" indent="0">
              <a:buFont typeface="Arial" panose="020B0604020202020204" pitchFamily="34" charset="0"/>
              <a:buNone/>
              <a:defRPr/>
            </a:pPr>
            <a:r>
              <a:rPr lang="nb-NO" b="0" i="0" u="none" baseline="0" dirty="0"/>
              <a:t>1605802703/Tjenester%20og%20tilbud/Politikk%20og%20administrasjon/Bydeler/Bydel%20Gamle%20Oslo/Politikk%20Bydel%20Gamle%20Oslo/Gamle%20Oslo%20bydelsutvalg/2020/2020-12-10/Erfaringer%20og%20suksessfaktorer%20fra%20arbeid%20med%20traumeinformert%20innsats/Vedlegg.pdf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nb-NO"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36</a:t>
            </a:fld>
            <a:endParaRPr lang="nb-NO"/>
          </a:p>
        </p:txBody>
      </p:sp>
    </p:spTree>
    <p:extLst>
      <p:ext uri="{BB962C8B-B14F-4D97-AF65-F5344CB8AC3E}">
        <p14:creationId xmlns:p14="http://schemas.microsoft.com/office/powerpoint/2010/main" val="889760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Statistisk Sentralbyrås Livskvalitetsundersøkelse fra 2022 viser følgende tall fra Oslo: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I aldersgruppen 18-79 år oppga 27 % at de har opplevd minst én hendelse av fysisk vold, psykisk vold eller seksuelle overgrep.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Dette tilsvarer cirka 150 000 innbyggere.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Etter å ha inkludert trussel om vold i beregningene sammen med faktisk fysisk vold, psykisk vold og seksuelle overgrep, blir andelen som har opplevd minst én hendelse 32 %.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Dette tilsvarer 175 000 innbyggere.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16 % har opplevd to eller flere hendelser.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Disse tallene indikerer at omfanget av traumer og livsbelastninger i Oslo er stort. </a:t>
            </a:r>
          </a:p>
          <a:p>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Statistisk sentralbyrå. (2023). Livskvalitetsundersøkelsen 2022 [Datasett]. </a:t>
            </a:r>
            <a:r>
              <a:rPr lang="nb-NO" dirty="0" err="1"/>
              <a:t>Spesialbestilling</a:t>
            </a:r>
            <a:r>
              <a:rPr lang="nb-NO" dirty="0"/>
              <a:t>. Oslo / Kongsvinger: Statistisk Sentralbyrå.</a:t>
            </a:r>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37</a:t>
            </a:fld>
            <a:endParaRPr lang="nb-NO"/>
          </a:p>
        </p:txBody>
      </p:sp>
    </p:spTree>
    <p:extLst>
      <p:ext uri="{BB962C8B-B14F-4D97-AF65-F5344CB8AC3E}">
        <p14:creationId xmlns:p14="http://schemas.microsoft.com/office/powerpoint/2010/main" val="2912250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I prosjektet «Livet skjer med oss alle – veien mot en traumeinformert by» har ulike etater og bydeler i Oslo kommune jobbet sammen i et læringsnettverk.</a:t>
            </a:r>
          </a:p>
          <a:p>
            <a:pPr marL="171450" indent="-171450">
              <a:buFont typeface="Arial" panose="020B0604020202020204" pitchFamily="34" charset="0"/>
              <a:buChar char="•"/>
            </a:pPr>
            <a:r>
              <a:rPr lang="nb-NO" b="0" dirty="0"/>
              <a:t>Dette har vært en måte å dele erfaringer om implementering av traumeinformert praksis på ulike arbeidsplasser og tjenester.</a:t>
            </a:r>
          </a:p>
          <a:p>
            <a:pPr marL="171450" indent="-171450">
              <a:buFont typeface="Arial" panose="020B0604020202020204" pitchFamily="34" charset="0"/>
              <a:buChar char="•"/>
            </a:pPr>
            <a:r>
              <a:rPr lang="nb-NO" b="0" dirty="0"/>
              <a:t>Deltakerne i nettverket har pekt på følgende læringspunkter, blant annet:</a:t>
            </a:r>
          </a:p>
          <a:p>
            <a:pPr marL="628650" lvl="1" indent="-171450">
              <a:buFont typeface="Arial" panose="020B0604020202020204" pitchFamily="34" charset="0"/>
              <a:buChar char="•"/>
            </a:pPr>
            <a:r>
              <a:rPr lang="nb-NO" b="0" dirty="0"/>
              <a:t>Traumebegrepet rommer mye mer enn de trodde: Traumer handler ikke bare om å ha opplevd krig eller terror, men gjelder oss alle.</a:t>
            </a:r>
          </a:p>
          <a:p>
            <a:pPr marL="628650" lvl="1" indent="-171450">
              <a:buFont typeface="Arial" panose="020B0604020202020204" pitchFamily="34" charset="0"/>
              <a:buChar char="•"/>
            </a:pPr>
            <a:r>
              <a:rPr lang="nb-NO" b="0" dirty="0"/>
              <a:t>Det er helt avgjørende med solid forankring hos ledelsen for å kunne implementere traumebevisst praksis på arbeidsplassen.</a:t>
            </a:r>
          </a:p>
          <a:p>
            <a:pPr marL="1085850" lvl="2" indent="-171450">
              <a:buFont typeface="Arial" panose="020B0604020202020204" pitchFamily="34" charset="0"/>
              <a:buChar char="•"/>
            </a:pPr>
            <a:r>
              <a:rPr lang="nb-NO" b="0" dirty="0"/>
              <a:t>Ledere må utdanne seg i traumebevisst praksis og tilbakemeldingskultur og bli kulturbærere i organisasjonen.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må kontinuerlig jobbes med kulturen på jobb: Traumebevisst praksis må gjennomsyre alt vi gjør i hele organisasjonen.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Og sist; vi må ikke hoppe over den viktige utforskningsfasen når vi skal sette i gang med nye tiltak:</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er de riktige tiltakene for vår kontekst?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er behovet hos oss?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Er det noe vi mangler for å levere på det vi skal?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Hvordan sikrer vi bred involvering?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Hvordan vil dette nye påvirke vårt arbeid og vår hverdag?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må innhente erfaringer fra andre, og sette ned en arbeidsgruppe eller et implementeringsteam.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indent="0">
              <a:buFont typeface="Arial" panose="020B0604020202020204" pitchFamily="34" charset="0"/>
              <a:buNone/>
            </a:pPr>
            <a:r>
              <a:rPr lang="nb-NO" b="0" dirty="0"/>
              <a:t>Lotta Sjåfjell [Personlig kommunikasjon]. Oslo kommune. </a:t>
            </a:r>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674888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Gjør filmen klar i nettleser på forhånd slik at du unngår å vise reklame først. </a:t>
            </a:r>
          </a:p>
          <a:p>
            <a:pPr marL="0" lvl="1" indent="0">
              <a:buFont typeface="Arial,Sans-Serif"/>
              <a:buNone/>
            </a:pPr>
            <a:r>
              <a:rPr lang="nb-NO" b="0" i="1" dirty="0"/>
              <a:t>Spill av filmen.</a:t>
            </a:r>
          </a:p>
          <a:p>
            <a:pPr marL="0" lvl="1" indent="0">
              <a:buFont typeface="Arial,Sans-Serif"/>
              <a:buNone/>
            </a:pPr>
            <a:endParaRPr lang="nb-NO" b="1" dirty="0"/>
          </a:p>
          <a:p>
            <a:pPr marL="0" lvl="1" indent="0">
              <a:buFont typeface="Arial,Sans-Serif"/>
              <a:buNone/>
            </a:pPr>
            <a:r>
              <a:rPr lang="nb-NO" b="1" dirty="0"/>
              <a:t>Manus:</a:t>
            </a:r>
            <a:endParaRPr lang="nb-NO" b="0" i="1" dirty="0"/>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Vi skal se en film som viser hvordan bydel Gamle Oslo har brukt traumebevisst praksis i prosjektet «Økt livsmestring». </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Dette er et prosjekt hvor de har hatt fokus på barn og unge. Men erfaringene de deler i filmen er relevante i møte med alle aldersgrupper.</a:t>
            </a:r>
          </a:p>
          <a:p>
            <a:endParaRPr lang="nb-NO" dirty="0">
              <a:ea typeface="Calibri"/>
              <a:cs typeface="Calibri"/>
            </a:endParaRPr>
          </a:p>
          <a:p>
            <a:r>
              <a:rPr lang="nb-NO" b="1" dirty="0"/>
              <a:t>Kilder:</a:t>
            </a:r>
          </a:p>
          <a:p>
            <a:r>
              <a:rPr lang="nb-NO" b="0" i="0" u="none" baseline="0" dirty="0"/>
              <a:t>Områdesatsningene i Oslo. (2023). </a:t>
            </a:r>
            <a:r>
              <a:rPr lang="nb-NO" b="0" i="1" u="none" baseline="0" dirty="0"/>
              <a:t>Økt livsmestring [Video</a:t>
            </a:r>
            <a:r>
              <a:rPr lang="nb-NO" b="0" i="1" u="none" baseline="0"/>
              <a:t>]. </a:t>
            </a:r>
            <a:r>
              <a:rPr lang="nb-NO" b="0" i="0" u="none" baseline="0"/>
              <a:t>Tilgjengelig </a:t>
            </a:r>
            <a:r>
              <a:rPr lang="nb-NO" b="0" i="0" u="none" baseline="0" dirty="0"/>
              <a:t>fra: https://youtu.be/9mnOEnfZboo</a:t>
            </a:r>
          </a:p>
          <a:p>
            <a:endParaRPr lang="nb-NO" b="0" i="1" u="none" baseline="0"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1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944636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1" dirty="0"/>
              <a:t>Les opp det som står på siden.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50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CE0A-2885-3C28-2FB6-857FD424CE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75E66C-8596-CEE2-B075-897D6158EF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ECD3B72-11E7-21EE-E148-98C84E3EE5BD}"/>
              </a:ext>
            </a:extLst>
          </p:cNvPr>
          <p:cNvSpPr>
            <a:spLocks noGrp="1"/>
          </p:cNvSpPr>
          <p:nvPr>
            <p:ph type="body" idx="1"/>
          </p:nvPr>
        </p:nvSpPr>
        <p:spPr/>
        <p:txBody>
          <a:bodyPr/>
          <a:lstStyle/>
          <a:p>
            <a:pPr marL="0" indent="0">
              <a:buFont typeface="+mj-lt"/>
              <a:buNone/>
            </a:pPr>
            <a:r>
              <a:rPr lang="nb-NO" b="1" dirty="0"/>
              <a:t>Manus:</a:t>
            </a:r>
          </a:p>
          <a:p>
            <a:pPr marL="171450" indent="-171450">
              <a:buFont typeface="Arial" panose="020B0604020202020204" pitchFamily="34" charset="0"/>
              <a:buChar char="•"/>
            </a:pPr>
            <a:r>
              <a:rPr lang="nb-NO" b="0" dirty="0"/>
              <a:t>Denne opplæringen har blitt laget av Helseetaten og de ønsker seg gjerne tilbakemeldinger og innspill slik at de kan videreutvikle materialet vi har gått igjennom i dag.</a:t>
            </a:r>
          </a:p>
          <a:p>
            <a:pPr marL="171450" indent="-171450">
              <a:buFont typeface="Arial" panose="020B0604020202020204" pitchFamily="34" charset="0"/>
              <a:buChar char="•"/>
            </a:pPr>
            <a:r>
              <a:rPr lang="nb-NO" b="0" dirty="0"/>
              <a:t>Vi bruker to minutter på å gi tilbakemeldinger før vi avslutter med hva som skjer videre etter dette.</a:t>
            </a:r>
          </a:p>
          <a:p>
            <a:pPr marL="0" indent="0">
              <a:buFont typeface="Arial" panose="020B0604020202020204" pitchFamily="34" charset="0"/>
              <a:buNone/>
            </a:pPr>
            <a:endParaRPr lang="nb-NO" b="0" dirty="0"/>
          </a:p>
          <a:p>
            <a:pPr marL="0" indent="0">
              <a:buFont typeface="Arial" panose="020B0604020202020204" pitchFamily="34" charset="0"/>
              <a:buNone/>
            </a:pPr>
            <a:r>
              <a:rPr lang="nb-NO" b="0" i="1" dirty="0"/>
              <a:t>QR-koden på skjermen skannes med mobilkamera og tar deltakerne til et spørreskjema med tre spørsmål. Dere som holder opplæringen må også gjerne fylle den ut. </a:t>
            </a:r>
          </a:p>
          <a:p>
            <a:pPr marL="0" indent="0">
              <a:buFont typeface="Arial" panose="020B0604020202020204" pitchFamily="34" charset="0"/>
              <a:buNone/>
            </a:pPr>
            <a:endParaRPr lang="nb-NO" b="0" i="1" dirty="0"/>
          </a:p>
          <a:p>
            <a:pPr marL="0" indent="0">
              <a:buFont typeface="Arial" panose="020B0604020202020204" pitchFamily="34" charset="0"/>
              <a:buNone/>
            </a:pPr>
            <a:r>
              <a:rPr lang="nb-NO" b="0" i="1" dirty="0"/>
              <a:t>Gjennomfør evalueringen (2-3 minutter) og gå videre til neste side.</a:t>
            </a:r>
          </a:p>
          <a:p>
            <a:endParaRPr lang="nb-NO" dirty="0"/>
          </a:p>
        </p:txBody>
      </p:sp>
      <p:sp>
        <p:nvSpPr>
          <p:cNvPr id="4" name="Plassholder for lysbildenummer 3">
            <a:extLst>
              <a:ext uri="{FF2B5EF4-FFF2-40B4-BE49-F238E27FC236}">
                <a16:creationId xmlns:a16="http://schemas.microsoft.com/office/drawing/2014/main" id="{C9BC3580-D167-889E-5F22-363109478E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2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1" dirty="0"/>
              <a:t>Gjennomgå siden, og forklar den videre gangen i opplæringen på din arbeidsplass (har dere avtalt tider for videre samlinger eller lignende).</a:t>
            </a:r>
          </a:p>
          <a:p>
            <a:endParaRPr lang="nb-NO" b="0" dirty="0"/>
          </a:p>
          <a:p>
            <a:endParaRPr lang="nb-NO" b="1"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098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Så, for å oppsummere det vi har lært; Livet skjer med oss alle. </a:t>
            </a:r>
          </a:p>
          <a:p>
            <a:pPr marL="171450" indent="-171450">
              <a:buFont typeface="Arial" panose="020B0604020202020204" pitchFamily="34" charset="0"/>
              <a:buChar char="•"/>
            </a:pPr>
            <a:r>
              <a:rPr lang="nb-NO" dirty="0"/>
              <a:t>Hvis vi erkjenner hvordan dette påvirker oss, er vi ett viktig skritt på vei.</a:t>
            </a:r>
          </a:p>
          <a:p>
            <a:pPr marL="171450" indent="-171450">
              <a:buFont typeface="Arial" panose="020B0604020202020204" pitchFamily="34" charset="0"/>
              <a:buChar char="•"/>
            </a:pPr>
            <a:r>
              <a:rPr lang="nb-NO" dirty="0"/>
              <a:t>Vi er ofte den opplevde trusselen.</a:t>
            </a:r>
          </a:p>
          <a:p>
            <a:pPr marL="171450" indent="-171450">
              <a:buFont typeface="Arial" panose="020B0604020202020204" pitchFamily="34" charset="0"/>
              <a:buChar char="•"/>
            </a:pPr>
            <a:r>
              <a:rPr lang="nb-NO" dirty="0"/>
              <a:t>Å jobbe traumebevisst kan bidra til at folk får det bedre i møte med oss. </a:t>
            </a:r>
          </a:p>
          <a:p>
            <a:pPr marL="171450" indent="-171450">
              <a:buFont typeface="Arial" panose="020B0604020202020204" pitchFamily="34" charset="0"/>
              <a:buChar char="•"/>
            </a:pPr>
            <a:r>
              <a:rPr lang="nb-NO" dirty="0"/>
              <a:t>Og det kan vi alle bidra til. </a:t>
            </a:r>
          </a:p>
          <a:p>
            <a:pPr marL="171450" indent="-171450">
              <a:buFont typeface="Arial" panose="020B0604020202020204" pitchFamily="34" charset="0"/>
              <a:buChar char="•"/>
            </a:pPr>
            <a:r>
              <a:rPr lang="nb-NO" dirty="0"/>
              <a:t>Takk for i dag.</a:t>
            </a:r>
          </a:p>
          <a:p>
            <a:endParaRPr lang="nb-NO" b="1" dirty="0"/>
          </a:p>
          <a:p>
            <a:r>
              <a:rPr lang="nb-NO" b="1" dirty="0"/>
              <a:t>Kilde:</a:t>
            </a:r>
          </a:p>
          <a:p>
            <a:pPr marL="171450" indent="-171450">
              <a:buFont typeface="Arial" panose="020B0604020202020204" pitchFamily="34" charset="0"/>
              <a:buChar char="•"/>
            </a:pPr>
            <a:r>
              <a:rPr lang="nb-NO" dirty="0"/>
              <a:t>Modellen er utarbeidet i forbindelse med prosjektet «Livet skjer med oss alle» i Oslo kommune. Se siste side for kontaktinfo.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957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EC60A5B2-91CD-4146-9B49-EF5927961BCD}" type="slidenum">
              <a:rPr lang="en-NO" smtClean="0"/>
              <a:t>44</a:t>
            </a:fld>
            <a:endParaRPr lang="en-NO"/>
          </a:p>
        </p:txBody>
      </p:sp>
    </p:spTree>
    <p:extLst>
      <p:ext uri="{BB962C8B-B14F-4D97-AF65-F5344CB8AC3E}">
        <p14:creationId xmlns:p14="http://schemas.microsoft.com/office/powerpoint/2010/main" val="401869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53117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skal holde denne presentasjonen – før du begynner:</a:t>
            </a:r>
            <a:endParaRPr lang="nb-NO" dirty="0"/>
          </a:p>
          <a:p>
            <a:pPr marL="171450" indent="-171450">
              <a:buFont typeface="Arial" panose="020B0604020202020204" pitchFamily="34" charset="0"/>
              <a:buChar char="•"/>
            </a:pPr>
            <a:r>
              <a:rPr lang="nb-NO" dirty="0"/>
              <a:t>På denne sliden ser du tre ulike symboler – hjerne, hender og hjerte. Disse representerer tre ulike tilnærminger til å forstå materialet. Vi har ulike måter å tilegne oss kunnskap på, fordi vi er forskjellige og lærer på ulike måter.</a:t>
            </a:r>
          </a:p>
          <a:p>
            <a:pPr marL="171450" indent="-171450">
              <a:buFont typeface="Arial" panose="020B0604020202020204" pitchFamily="34" charset="0"/>
              <a:buChar char="•"/>
            </a:pPr>
            <a:r>
              <a:rPr lang="nb-NO" dirty="0"/>
              <a:t>Presentasjonen inneholder en blanding av alle tilnærmingene. </a:t>
            </a:r>
          </a:p>
          <a:p>
            <a:pPr marL="171450" indent="-171450">
              <a:buFont typeface="Arial" panose="020B0604020202020204" pitchFamily="34" charset="0"/>
              <a:buChar char="•"/>
            </a:pPr>
            <a:r>
              <a:rPr lang="nb-NO" dirty="0"/>
              <a:t>Slik er materialet kategorisert:</a:t>
            </a:r>
          </a:p>
          <a:p>
            <a:pPr marL="0" indent="0">
              <a:buFont typeface="Arial" panose="020B0604020202020204" pitchFamily="34" charset="0"/>
              <a:buNone/>
            </a:pPr>
            <a:endParaRPr lang="nb-NO" dirty="0"/>
          </a:p>
          <a:p>
            <a:pPr marL="0" indent="0">
              <a:buFont typeface="Arial" panose="020B0604020202020204" pitchFamily="34" charset="0"/>
              <a:buNone/>
            </a:pPr>
            <a:r>
              <a:rPr lang="nb-NO" i="1" dirty="0"/>
              <a:t>Kunnskap: </a:t>
            </a:r>
            <a:r>
              <a:rPr lang="nb-NO" i="0" dirty="0"/>
              <a:t>F</a:t>
            </a:r>
            <a:r>
              <a:rPr lang="nb-NO" dirty="0"/>
              <a:t>orskning/teori, tall og fakta.</a:t>
            </a:r>
          </a:p>
          <a:p>
            <a:pPr marL="0" indent="0">
              <a:buFont typeface="Arial" panose="020B0604020202020204" pitchFamily="34" charset="0"/>
              <a:buNone/>
            </a:pPr>
            <a:r>
              <a:rPr lang="nb-NO" i="1" dirty="0"/>
              <a:t>Praksis: </a:t>
            </a:r>
            <a:r>
              <a:rPr lang="nb-NO" i="0" dirty="0"/>
              <a:t>Praktis</a:t>
            </a:r>
            <a:r>
              <a:rPr lang="nb-NO" dirty="0"/>
              <a:t>ke eksempler og visuelle fremstillinger.</a:t>
            </a:r>
          </a:p>
          <a:p>
            <a:pPr marL="0" indent="0">
              <a:buFont typeface="Arial" panose="020B0604020202020204" pitchFamily="34" charset="0"/>
              <a:buNone/>
            </a:pPr>
            <a:r>
              <a:rPr lang="nb-NO" i="1" dirty="0"/>
              <a:t>Erfaring: </a:t>
            </a:r>
            <a:r>
              <a:rPr lang="nb-NO" i="0" dirty="0"/>
              <a:t>Erf</a:t>
            </a:r>
            <a:r>
              <a:rPr lang="nb-NO" dirty="0"/>
              <a:t>aringsbasert kunnskap (f.eks. historier, filmer, refleksjonsoppgaver).</a:t>
            </a:r>
          </a:p>
          <a:p>
            <a:pPr marL="0" indent="0">
              <a:buFont typeface="Arial" panose="020B0604020202020204" pitchFamily="34" charset="0"/>
              <a:buNone/>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anbefales at du vurderer hvilken tilnærming som passer best for din gruppe: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kan velge å holde hele presentasjonen slik den er nå, som altså inkluderer både Kunnskap, Praksis og Erfaring.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Alternativt kan du velge å utelate noen sider dersom du vurderer at de ikke er relevante eller treffende for din gruppe. Dersom du ønsker dette, anbefaler vi følgende: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Presentasjonen er inndelt i temakapitler (beige sider). Alle kapitlene må være representert med minst én side. Dette betyr at du for hvert kapittel må ha enten en side fra Kunnskap, fra Praksis eller fra Erfaring. Du står fritt til å velge hvor mange sider du har med per kapittel, så lenge kapittelet dekkes.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Merk at manus er skrevet som en helhet, og at det flere steder er lagt opp til overganger mellom sider. Du må derfor gjennomgå manus og se hvordan du selv kan sørge for gode overganger mellom sidene du beholder i presentasjonen.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utelater sider ved å </a:t>
            </a:r>
            <a:r>
              <a:rPr lang="nb-NO" dirty="0" err="1"/>
              <a:t>høyreklikke</a:t>
            </a:r>
            <a:r>
              <a:rPr lang="nb-NO" dirty="0"/>
              <a:t> på de gjeldende sidene, og velger «skjul lysbilde/ </a:t>
            </a:r>
            <a:r>
              <a:rPr lang="nb-NO" dirty="0" err="1"/>
              <a:t>hide</a:t>
            </a:r>
            <a:r>
              <a:rPr lang="nb-NO" dirty="0"/>
              <a:t> slide».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Hvis du vil hente dem frem igjen senere, høyreklikker du på siden og velger «vis lysbilde/ </a:t>
            </a:r>
            <a:r>
              <a:rPr lang="nb-NO" dirty="0" err="1"/>
              <a:t>unhide</a:t>
            </a:r>
            <a:r>
              <a:rPr lang="nb-NO" dirty="0"/>
              <a:t> slide».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5071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Vi har til nå gjennomført en introduksjon til traumebevisst praksis og </a:t>
            </a:r>
            <a:r>
              <a:rPr lang="nb-NO" i="1" dirty="0"/>
              <a:t>Kjernekompetanse 1 Hva er traumer og livsbelastninger?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skal nå gjennomgå neste fordypningstema, Kjernekompetanse 2: </a:t>
            </a:r>
            <a:r>
              <a:rPr lang="nb-NO" b="0" dirty="0"/>
              <a:t>Hva er traumebevisst praksis.</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7</a:t>
            </a:fld>
            <a:endParaRPr lang="nb-NO"/>
          </a:p>
        </p:txBody>
      </p:sp>
    </p:spTree>
    <p:extLst>
      <p:ext uri="{BB962C8B-B14F-4D97-AF65-F5344CB8AC3E}">
        <p14:creationId xmlns:p14="http://schemas.microsoft.com/office/powerpoint/2010/main" val="7817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Gjennomgå det som står på siden.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8</a:t>
            </a:fld>
            <a:endParaRPr lang="nb-NO"/>
          </a:p>
        </p:txBody>
      </p:sp>
    </p:spTree>
    <p:extLst>
      <p:ext uri="{BB962C8B-B14F-4D97-AF65-F5344CB8AC3E}">
        <p14:creationId xmlns:p14="http://schemas.microsoft.com/office/powerpoint/2010/main" val="2351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Materialet vi nå skal gjennomgå er inndelt i tre læringsmåter. </a:t>
            </a:r>
          </a:p>
          <a:p>
            <a:pPr marL="171450" indent="-171450">
              <a:buFont typeface="Arial" panose="020B0604020202020204" pitchFamily="34" charset="0"/>
              <a:buChar char="•"/>
            </a:pPr>
            <a:r>
              <a:rPr lang="nb-NO" dirty="0"/>
              <a:t>Vi er alle forskjellige og har ulike måter å tilegne oss kunnskap på og lærer på ulike måter.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Denne presentasjonen inneholder en blanding av de tre tilnærmingene.</a:t>
            </a:r>
          </a:p>
          <a:p>
            <a:pPr marL="171450" indent="-171450">
              <a:buFont typeface="Arial" panose="020B0604020202020204" pitchFamily="34" charset="0"/>
              <a:buChar char="•"/>
            </a:pPr>
            <a:r>
              <a:rPr lang="nb-NO" dirty="0"/>
              <a:t>Dere vil se at hver slide er merket med ett av de tre symbolene. </a:t>
            </a:r>
          </a:p>
          <a:p>
            <a:pPr marL="171450" indent="-171450">
              <a:buFont typeface="Arial" panose="020B0604020202020204" pitchFamily="34" charset="0"/>
              <a:buChar char="•"/>
            </a:pPr>
            <a:r>
              <a:rPr lang="nb-NO" dirty="0"/>
              <a:t>De tre tilnærmingene er: </a:t>
            </a:r>
          </a:p>
          <a:p>
            <a:pPr marL="628650" lvl="1" indent="-171450">
              <a:buFont typeface="Arial" panose="020B0604020202020204" pitchFamily="34" charset="0"/>
              <a:buChar char="•"/>
            </a:pPr>
            <a:r>
              <a:rPr lang="nb-NO" i="1" dirty="0"/>
              <a:t>Kunnskap:</a:t>
            </a:r>
            <a:r>
              <a:rPr lang="nb-NO" i="0" dirty="0"/>
              <a:t> Inngående </a:t>
            </a:r>
            <a:r>
              <a:rPr lang="nb-NO" dirty="0"/>
              <a:t>kunnskap om traumebevisst praksis gjennom teori, tall og fakta</a:t>
            </a:r>
          </a:p>
          <a:p>
            <a:pPr marL="628650" lvl="1" indent="-171450">
              <a:buFont typeface="Arial" panose="020B0604020202020204" pitchFamily="34" charset="0"/>
              <a:buChar char="•"/>
            </a:pPr>
            <a:r>
              <a:rPr lang="nb-NO" i="1" dirty="0"/>
              <a:t>Praksis: </a:t>
            </a:r>
            <a:r>
              <a:rPr lang="nb-NO" i="0" dirty="0"/>
              <a:t>M</a:t>
            </a:r>
            <a:r>
              <a:rPr lang="nb-NO" dirty="0"/>
              <a:t>odeller, visuelle fremstillinger og prosesser som viser hvordan traumebevisst praksis kan se ut</a:t>
            </a:r>
          </a:p>
          <a:p>
            <a:pPr marL="628650" lvl="1" indent="-171450">
              <a:buFont typeface="Arial" panose="020B0604020202020204" pitchFamily="34" charset="0"/>
              <a:buChar char="•"/>
            </a:pPr>
            <a:r>
              <a:rPr lang="nb-NO" i="1" dirty="0"/>
              <a:t>Erfaring: </a:t>
            </a:r>
            <a:r>
              <a:rPr lang="nb-NO" dirty="0"/>
              <a:t>Fokus på erfaringsbasert kunnskap (f.eks. filmer, refleksjonsoppgaver og historier)</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0551250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536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07.03.2025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07.03.2025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55492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07.03.2025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07.03.2025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07.03.2025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07.03.2025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07.03.2025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431335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07.03.2025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07.03.2025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07.03.2025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07.03.2025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07.03.2025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07.03.2025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07.03.2025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07.03.2025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804201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94227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41281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041378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146771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4434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147163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721069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996193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07.03.2025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227432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07.03.2025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527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172412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07.03.2025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71786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635680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746012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2820637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382616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07.03.2025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640032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573807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07.03.2025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57067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07.03.2025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808250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07.03.2025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4041166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07.03.2025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509691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33218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40463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07.03.2025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02277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07.03.2025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78138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07.03.2025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420388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07.03.2025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765733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07.03.2025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81466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07.03.2025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89377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07.03.2025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34838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legg et bilde i </a:t>
            </a:r>
            <a:r>
              <a:rPr lang="nb-NO" noProof="0" err="1"/>
              <a:t>bildeboksen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07.03.2025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78398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07.03.2025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99419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56142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46917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userDrawn="1"/>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userDrawn="1"/>
        </p:nvGrpSpPr>
        <p:grpSpPr>
          <a:xfrm>
            <a:off x="710560" y="0"/>
            <a:ext cx="2030400" cy="2030400"/>
            <a:chOff x="649600" y="0"/>
            <a:chExt cx="2030400" cy="2030400"/>
          </a:xfrm>
        </p:grpSpPr>
        <p:sp>
          <p:nvSpPr>
            <p:cNvPr id="15" name="Ellipse 14"/>
            <p:cNvSpPr/>
            <p:nvPr userDrawn="1"/>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766059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image" Target="../media/image9.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700926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484874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76"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07.03.2025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07.03.2025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78824062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hyperlink" Target="https://youtu.be/9mnOEnfZboo" TargetMode="External"/><Relationship Id="rId2" Type="http://schemas.openxmlformats.org/officeDocument/2006/relationships/notesSlide" Target="../notesSlides/notesSlide39.xml"/><Relationship Id="rId1" Type="http://schemas.openxmlformats.org/officeDocument/2006/relationships/slideLayout" Target="../slideLayouts/slideLayout55.xml"/><Relationship Id="rId5" Type="http://schemas.openxmlformats.org/officeDocument/2006/relationships/image" Target="../media/image25.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4.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hyperlink" Target="mailto:lotta.sjafjell@hel.oslo.kommune.no" TargetMode="External"/><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DC022-5BE2-D44A-B4EB-96459290FE56}"/>
              </a:ext>
            </a:extLst>
          </p:cNvPr>
          <p:cNvSpPr>
            <a:spLocks noGrp="1"/>
          </p:cNvSpPr>
          <p:nvPr>
            <p:ph type="title"/>
          </p:nvPr>
        </p:nvSpPr>
        <p:spPr>
          <a:xfrm>
            <a:off x="1015200" y="-1"/>
            <a:ext cx="9149563" cy="1540043"/>
          </a:xfrm>
        </p:spPr>
        <p:txBody>
          <a:bodyPr>
            <a:normAutofit/>
          </a:bodyPr>
          <a:lstStyle/>
          <a:p>
            <a:r>
              <a:rPr lang="nb-NO" sz="3200" dirty="0"/>
              <a:t>Til deg som skal holde denne presentasjonen</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t>07.03.2025</a:t>
            </a:fld>
            <a:endParaRPr lang="nb-NO"/>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1</a:t>
            </a:fld>
            <a:endParaRPr lang="nb-NO"/>
          </a:p>
        </p:txBody>
      </p:sp>
      <p:pic>
        <p:nvPicPr>
          <p:cNvPr id="1026" name="Picture 2" descr="Illustrasjon av en mann som peker på en tavle.">
            <a:extLst>
              <a:ext uri="{FF2B5EF4-FFF2-40B4-BE49-F238E27FC236}">
                <a16:creationId xmlns:a16="http://schemas.microsoft.com/office/drawing/2014/main" id="{3F1DCC4B-EEBD-0998-4F2A-4E3BDA11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04" y="1157287"/>
            <a:ext cx="45434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8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6D20AE4-446B-80E8-AE1B-4FB370664415}"/>
              </a:ext>
            </a:extLst>
          </p:cNvPr>
          <p:cNvSpPr>
            <a:spLocks noGrp="1"/>
          </p:cNvSpPr>
          <p:nvPr>
            <p:ph type="title"/>
          </p:nvPr>
        </p:nvSpPr>
        <p:spPr>
          <a:xfrm>
            <a:off x="1015200" y="-1"/>
            <a:ext cx="9149563" cy="2488147"/>
          </a:xfrm>
        </p:spPr>
        <p:txBody>
          <a:bodyPr/>
          <a:lstStyle/>
          <a:p>
            <a:r>
              <a:rPr lang="nb-NO" dirty="0">
                <a:solidFill>
                  <a:schemeClr val="tx1"/>
                </a:solidFill>
              </a:rPr>
              <a:t>Lurt å tenke på når du ser på denne presentasjonen</a:t>
            </a:r>
          </a:p>
        </p:txBody>
      </p:sp>
      <p:sp>
        <p:nvSpPr>
          <p:cNvPr id="7" name="Plassholder for tekst 6">
            <a:extLst>
              <a:ext uri="{FF2B5EF4-FFF2-40B4-BE49-F238E27FC236}">
                <a16:creationId xmlns:a16="http://schemas.microsoft.com/office/drawing/2014/main" id="{111200A8-FE0C-D502-5210-B2B8614F0424}"/>
              </a:ext>
            </a:extLst>
          </p:cNvPr>
          <p:cNvSpPr>
            <a:spLocks noGrp="1"/>
          </p:cNvSpPr>
          <p:nvPr>
            <p:ph type="body" idx="1"/>
          </p:nvPr>
        </p:nvSpPr>
        <p:spPr>
          <a:xfrm>
            <a:off x="1015200" y="2654301"/>
            <a:ext cx="9149563" cy="3438524"/>
          </a:xfrm>
        </p:spPr>
        <p:txBody>
          <a:bodyPr/>
          <a:lstStyle/>
          <a:p>
            <a:r>
              <a:rPr lang="nb-NO" dirty="0">
                <a:solidFill>
                  <a:schemeClr val="tx1"/>
                </a:solidFill>
              </a:rPr>
              <a:t>I det videre materialet vil vi ikke nødvendigvis skille mellom deg som ansatt og </a:t>
            </a:r>
          </a:p>
          <a:p>
            <a:r>
              <a:rPr lang="nb-NO" dirty="0">
                <a:solidFill>
                  <a:schemeClr val="tx1"/>
                </a:solidFill>
              </a:rPr>
              <a:t>barn, familier, voksne, eldre, pasienter, brukere eller pårørende vi møter gjennom vårt arbeid.</a:t>
            </a:r>
          </a:p>
          <a:p>
            <a:r>
              <a:rPr lang="nb-NO" dirty="0">
                <a:solidFill>
                  <a:schemeClr val="tx1"/>
                </a:solidFill>
              </a:rPr>
              <a:t> </a:t>
            </a:r>
          </a:p>
          <a:p>
            <a:r>
              <a:rPr lang="nb-NO" b="1" dirty="0">
                <a:solidFill>
                  <a:schemeClr val="tx1"/>
                </a:solidFill>
              </a:rPr>
              <a:t>Fordi livet skjer med oss alle</a:t>
            </a:r>
          </a:p>
          <a:p>
            <a:endParaRPr lang="nb-NO" dirty="0">
              <a:solidFill>
                <a:schemeClr val="tx1"/>
              </a:solidFill>
            </a:endParaRPr>
          </a:p>
          <a:p>
            <a:r>
              <a:rPr lang="nb-NO" b="1" dirty="0">
                <a:solidFill>
                  <a:schemeClr val="tx1"/>
                </a:solidFill>
              </a:rPr>
              <a:t>…og du kan ikke se på folk hvem som har med seg traumer og ikke. </a:t>
            </a:r>
          </a:p>
          <a:p>
            <a:endParaRPr lang="nb-NO" dirty="0"/>
          </a:p>
        </p:txBody>
      </p:sp>
      <p:sp>
        <p:nvSpPr>
          <p:cNvPr id="4" name="Plassholder for dato 3">
            <a:extLst>
              <a:ext uri="{FF2B5EF4-FFF2-40B4-BE49-F238E27FC236}">
                <a16:creationId xmlns:a16="http://schemas.microsoft.com/office/drawing/2014/main" id="{C70523BB-A927-3C67-1B59-12D59C54106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3468E77-91A7-512B-3493-CC9D01BC22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615E7790-2F0A-5AF3-F736-B0D91459E89B}"/>
              </a:ext>
            </a:extLst>
          </p:cNvPr>
          <p:cNvPicPr>
            <a:picLocks noChangeAspect="1"/>
          </p:cNvPicPr>
          <p:nvPr/>
        </p:nvPicPr>
        <p:blipFill>
          <a:blip r:embed="rId3"/>
          <a:stretch>
            <a:fillRect/>
          </a:stretch>
        </p:blipFill>
        <p:spPr>
          <a:xfrm>
            <a:off x="2027237" y="5160535"/>
            <a:ext cx="8571920" cy="1496942"/>
          </a:xfrm>
          <a:prstGeom prst="rect">
            <a:avLst/>
          </a:prstGeom>
        </p:spPr>
      </p:pic>
    </p:spTree>
    <p:extLst>
      <p:ext uri="{BB962C8B-B14F-4D97-AF65-F5344CB8AC3E}">
        <p14:creationId xmlns:p14="http://schemas.microsoft.com/office/powerpoint/2010/main" val="42875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lstStyle/>
          <a:p>
            <a:r>
              <a:rPr lang="nb-NO" dirty="0"/>
              <a:t>Hvorfor er traumebevisst praksis viktig?</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99826"/>
            <a:ext cx="7432674" cy="4060826"/>
          </a:xfrm>
        </p:spPr>
        <p:txBody>
          <a:bodyPr/>
          <a:lstStyle/>
          <a:p>
            <a:r>
              <a:rPr lang="nb-NO" dirty="0"/>
              <a:t>Alvorlige livshendelser skjer med mange</a:t>
            </a:r>
          </a:p>
          <a:p>
            <a:r>
              <a:rPr lang="nb-NO" dirty="0"/>
              <a:t>Opplevelser vi har i etterkant kan minne oss om det som skjedde, og gi en følelse av å være tilbake i den samme tilstanden</a:t>
            </a:r>
          </a:p>
          <a:p>
            <a:r>
              <a:rPr lang="nb-NO" dirty="0">
                <a:solidFill>
                  <a:srgbClr val="1A1A1A"/>
                </a:solidFill>
                <a:effectLst/>
              </a:rPr>
              <a:t>Dersom livsbelastninger er gjentagende over tid og/eller foregår i en relasjon, er potensiale for skade enda større</a:t>
            </a:r>
            <a:endParaRPr lang="nb-NO" dirty="0"/>
          </a:p>
          <a:p>
            <a:r>
              <a:rPr lang="nb-NO" dirty="0"/>
              <a:t>Vi kan forebygge hvor skadelig det blir</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8895242" y="1396059"/>
            <a:ext cx="1834189" cy="2117522"/>
          </a:xfrm>
          <a:prstGeom prst="rect">
            <a:avLst/>
          </a:prstGeom>
        </p:spPr>
      </p:pic>
    </p:spTree>
    <p:extLst>
      <p:ext uri="{BB962C8B-B14F-4D97-AF65-F5344CB8AC3E}">
        <p14:creationId xmlns:p14="http://schemas.microsoft.com/office/powerpoint/2010/main" val="421461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0C026E3C-A50F-AE39-8C4A-AB469D9C4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3B72-610B-9C48-3936-C59C40331391}"/>
              </a:ext>
            </a:extLst>
          </p:cNvPr>
          <p:cNvSpPr>
            <a:spLocks noGrp="1"/>
          </p:cNvSpPr>
          <p:nvPr>
            <p:ph type="title"/>
          </p:nvPr>
        </p:nvSpPr>
        <p:spPr>
          <a:xfrm>
            <a:off x="695325" y="1300585"/>
            <a:ext cx="8257288" cy="548413"/>
          </a:xfrm>
        </p:spPr>
        <p:txBody>
          <a:bodyPr/>
          <a:lstStyle/>
          <a:p>
            <a:r>
              <a:rPr lang="nb-NO" dirty="0"/>
              <a:t>Trygge rammer</a:t>
            </a:r>
            <a:endParaRPr lang="en-NO" dirty="0"/>
          </a:p>
        </p:txBody>
      </p:sp>
      <p:sp>
        <p:nvSpPr>
          <p:cNvPr id="3" name="Content Placeholder 2">
            <a:extLst>
              <a:ext uri="{FF2B5EF4-FFF2-40B4-BE49-F238E27FC236}">
                <a16:creationId xmlns:a16="http://schemas.microsoft.com/office/drawing/2014/main" id="{54BC4E66-F7CB-5241-AFA4-37E3596A8E3F}"/>
              </a:ext>
            </a:extLst>
          </p:cNvPr>
          <p:cNvSpPr>
            <a:spLocks noGrp="1"/>
          </p:cNvSpPr>
          <p:nvPr>
            <p:ph sz="half" idx="1"/>
          </p:nvPr>
        </p:nvSpPr>
        <p:spPr>
          <a:xfrm>
            <a:off x="695325" y="2599826"/>
            <a:ext cx="7432674" cy="4060826"/>
          </a:xfrm>
        </p:spPr>
        <p:txBody>
          <a:bodyPr/>
          <a:lstStyle/>
          <a:p>
            <a:r>
              <a:rPr lang="nb-NO" dirty="0"/>
              <a:t>Temaene vi skal inn i kan være belastende å snakke om, også i en profesjonell setting – så ha omtanke for hverandre og deg selv. </a:t>
            </a:r>
          </a:p>
          <a:p>
            <a:r>
              <a:rPr lang="nb-NO" dirty="0"/>
              <a:t>Det er viktig at vi respekterer egne grenser. Dersom du kjenner at noe blir vanskelig for deg er det lov til å ta seg en pause når som helst. </a:t>
            </a:r>
          </a:p>
          <a:p>
            <a:r>
              <a:rPr lang="nb-NO" dirty="0"/>
              <a:t>Det vi snakker om blir i dette rommet (taushetsplikt). Da kan vi alle føle oss trygge til å dele uten at det sies videre et annet sted. </a:t>
            </a:r>
          </a:p>
        </p:txBody>
      </p:sp>
      <p:sp>
        <p:nvSpPr>
          <p:cNvPr id="4" name="Date Placeholder 3">
            <a:extLst>
              <a:ext uri="{FF2B5EF4-FFF2-40B4-BE49-F238E27FC236}">
                <a16:creationId xmlns:a16="http://schemas.microsoft.com/office/drawing/2014/main" id="{C6503E0B-F557-154B-8BAA-BA9E0AF8D0F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7FBCBFC8-F2DA-4D24-81D9-318EC242ECC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36641CA1-2C4F-C97A-1C64-707AA97E6617}"/>
              </a:ext>
            </a:extLst>
          </p:cNvPr>
          <p:cNvPicPr>
            <a:picLocks noChangeAspect="1"/>
          </p:cNvPicPr>
          <p:nvPr/>
        </p:nvPicPr>
        <p:blipFill rotWithShape="1">
          <a:blip r:embed="rId3"/>
          <a:srcRect l="12516" t="2209" r="19567" b="19382"/>
          <a:stretch/>
        </p:blipFill>
        <p:spPr>
          <a:xfrm>
            <a:off x="8952613" y="2599826"/>
            <a:ext cx="1834189" cy="2117522"/>
          </a:xfrm>
          <a:prstGeom prst="rect">
            <a:avLst/>
          </a:prstGeom>
        </p:spPr>
      </p:pic>
    </p:spTree>
    <p:extLst>
      <p:ext uri="{BB962C8B-B14F-4D97-AF65-F5344CB8AC3E}">
        <p14:creationId xmlns:p14="http://schemas.microsoft.com/office/powerpoint/2010/main" val="373050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fontScale="90000"/>
          </a:bodyPr>
          <a:lstStyle/>
          <a:p>
            <a:br>
              <a:rPr lang="nb-NO" dirty="0"/>
            </a:br>
            <a:br>
              <a:rPr lang="nb-NO" dirty="0"/>
            </a:br>
            <a:br>
              <a:rPr lang="nb-NO" dirty="0"/>
            </a:br>
            <a:br>
              <a:rPr lang="nb-NO" dirty="0"/>
            </a:br>
            <a:r>
              <a:rPr lang="nb-NO" dirty="0"/>
              <a:t>«Soft front, </a:t>
            </a:r>
            <a:r>
              <a:rPr lang="nb-NO" dirty="0" err="1"/>
              <a:t>strong</a:t>
            </a:r>
            <a:r>
              <a:rPr lang="nb-NO" dirty="0"/>
              <a:t> back, </a:t>
            </a:r>
            <a:r>
              <a:rPr lang="nb-NO" dirty="0" err="1"/>
              <a:t>wild</a:t>
            </a:r>
            <a:r>
              <a:rPr lang="nb-NO" dirty="0"/>
              <a:t> </a:t>
            </a:r>
            <a:r>
              <a:rPr lang="nb-NO" dirty="0" err="1"/>
              <a:t>heart</a:t>
            </a:r>
            <a:r>
              <a:rPr lang="nb-NO" dirty="0"/>
              <a:t>»</a:t>
            </a:r>
            <a:br>
              <a:rPr lang="nb-NO" dirty="0"/>
            </a:br>
            <a:br>
              <a:rPr lang="nb-NO" dirty="0"/>
            </a:br>
            <a:r>
              <a:rPr lang="nb-NO" sz="2700" dirty="0"/>
              <a:t>Inn i traumebevisst praksis</a:t>
            </a: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07.03.2025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13</a:t>
            </a:fld>
            <a:endParaRPr lang="nb-NO"/>
          </a:p>
        </p:txBody>
      </p:sp>
    </p:spTree>
    <p:extLst>
      <p:ext uri="{BB962C8B-B14F-4D97-AF65-F5344CB8AC3E}">
        <p14:creationId xmlns:p14="http://schemas.microsoft.com/office/powerpoint/2010/main" val="244004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llustrasjon av sirkler i ulike farger som ligger utenpå hverandre. Hver sirkel representerer ett nivå i traumeinformert praksis, fra traumespesialist til traumebevisst.">
            <a:extLst>
              <a:ext uri="{FF2B5EF4-FFF2-40B4-BE49-F238E27FC236}">
                <a16:creationId xmlns:a16="http://schemas.microsoft.com/office/drawing/2014/main" id="{A952FEBF-7B9F-6C43-4ECB-2B457C792D22}"/>
              </a:ext>
            </a:extLst>
          </p:cNvPr>
          <p:cNvPicPr>
            <a:picLocks noChangeAspect="1"/>
          </p:cNvPicPr>
          <p:nvPr/>
        </p:nvPicPr>
        <p:blipFill>
          <a:blip r:embed="rId3"/>
          <a:stretch>
            <a:fillRect/>
          </a:stretch>
        </p:blipFill>
        <p:spPr>
          <a:xfrm>
            <a:off x="5371600" y="1876121"/>
            <a:ext cx="6272168" cy="3903196"/>
          </a:xfrm>
          <a:prstGeom prst="rect">
            <a:avLst/>
          </a:prstGeom>
        </p:spPr>
      </p:pic>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6" y="720001"/>
            <a:ext cx="5181600" cy="1311999"/>
          </a:xfrm>
        </p:spPr>
        <p:txBody>
          <a:bodyPr anchor="t">
            <a:normAutofit fontScale="90000"/>
          </a:bodyPr>
          <a:lstStyle/>
          <a:p>
            <a:r>
              <a:rPr lang="nb-NO" dirty="0"/>
              <a:t>Traumespesifikk tilnærming vs. traumebevisst praksis</a:t>
            </a:r>
          </a:p>
        </p:txBody>
      </p:sp>
      <p:sp>
        <p:nvSpPr>
          <p:cNvPr id="8" name="Plassholder for tekst 7">
            <a:extLst>
              <a:ext uri="{FF2B5EF4-FFF2-40B4-BE49-F238E27FC236}">
                <a16:creationId xmlns:a16="http://schemas.microsoft.com/office/drawing/2014/main" id="{1BEF6A51-0A85-8DC5-C53C-6C98B6D2CAAA}"/>
              </a:ext>
            </a:extLst>
          </p:cNvPr>
          <p:cNvSpPr>
            <a:spLocks noGrp="1"/>
          </p:cNvSpPr>
          <p:nvPr>
            <p:ph sz="half" idx="1"/>
          </p:nvPr>
        </p:nvSpPr>
        <p:spPr>
          <a:xfrm>
            <a:off x="695327" y="2803778"/>
            <a:ext cx="4959515" cy="2975539"/>
          </a:xfrm>
        </p:spPr>
        <p:txBody>
          <a:bodyPr anchor="t">
            <a:normAutofit/>
          </a:bodyPr>
          <a:lstStyle/>
          <a:p>
            <a:pPr marL="0" indent="0">
              <a:lnSpc>
                <a:spcPct val="90000"/>
              </a:lnSpc>
              <a:buNone/>
            </a:pPr>
            <a:endParaRPr lang="nb-NO" sz="1400" dirty="0"/>
          </a:p>
          <a:p>
            <a:pPr>
              <a:lnSpc>
                <a:spcPct val="90000"/>
              </a:lnSpc>
            </a:pPr>
            <a:r>
              <a:rPr lang="nb-NO" sz="2400" dirty="0"/>
              <a:t>Hvorfor er det viktig å skille mellom disse?</a:t>
            </a:r>
          </a:p>
          <a:p>
            <a:pPr>
              <a:lnSpc>
                <a:spcPct val="90000"/>
              </a:lnSpc>
            </a:pPr>
            <a:r>
              <a:rPr lang="nb-NO" sz="2400" dirty="0"/>
              <a:t>Hva er forskjellene?</a:t>
            </a:r>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07.03.2025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14</a:t>
            </a:fld>
            <a:endParaRPr lang="nb-NO"/>
          </a:p>
        </p:txBody>
      </p:sp>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4244983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6" descr="Illustrasjon av en kvinne som står med armene i siden og har på seg et inngangskort.">
            <a:extLst>
              <a:ext uri="{FF2B5EF4-FFF2-40B4-BE49-F238E27FC236}">
                <a16:creationId xmlns:a16="http://schemas.microsoft.com/office/drawing/2014/main" id="{0C1A7217-5B87-BDDB-B021-4C024E45E104}"/>
              </a:ext>
            </a:extLst>
          </p:cNvPr>
          <p:cNvPicPr>
            <a:picLocks noChangeAspect="1"/>
          </p:cNvPicPr>
          <p:nvPr/>
        </p:nvPicPr>
        <p:blipFill rotWithShape="1">
          <a:blip r:embed="rId3"/>
          <a:srcRect t="7752" b="-2186"/>
          <a:stretch/>
        </p:blipFill>
        <p:spPr>
          <a:xfrm>
            <a:off x="6744546" y="2316480"/>
            <a:ext cx="4859867" cy="4589579"/>
          </a:xfrm>
          <a:prstGeom prst="rect">
            <a:avLst/>
          </a:prstGeom>
        </p:spPr>
      </p:pic>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6" y="720001"/>
            <a:ext cx="8479154" cy="1311999"/>
          </a:xfrm>
        </p:spPr>
        <p:txBody>
          <a:bodyPr anchor="t">
            <a:normAutofit/>
          </a:bodyPr>
          <a:lstStyle/>
          <a:p>
            <a:r>
              <a:rPr lang="nb-NO" dirty="0"/>
              <a:t>Traumebevisst praksis betyr </a:t>
            </a:r>
            <a:r>
              <a:rPr lang="nb-NO" i="1" dirty="0"/>
              <a:t>ikke</a:t>
            </a:r>
            <a:endParaRPr lang="nb-NO" dirty="0"/>
          </a:p>
        </p:txBody>
      </p:sp>
      <p:sp>
        <p:nvSpPr>
          <p:cNvPr id="8" name="Plassholder for tekst 7">
            <a:extLst>
              <a:ext uri="{FF2B5EF4-FFF2-40B4-BE49-F238E27FC236}">
                <a16:creationId xmlns:a16="http://schemas.microsoft.com/office/drawing/2014/main" id="{1BEF6A51-0A85-8DC5-C53C-6C98B6D2CAAA}"/>
              </a:ext>
            </a:extLst>
          </p:cNvPr>
          <p:cNvSpPr>
            <a:spLocks noGrp="1"/>
          </p:cNvSpPr>
          <p:nvPr>
            <p:ph sz="half" idx="1"/>
          </p:nvPr>
        </p:nvSpPr>
        <p:spPr>
          <a:xfrm>
            <a:off x="695327" y="2316480"/>
            <a:ext cx="6299833" cy="3462837"/>
          </a:xfrm>
        </p:spPr>
        <p:txBody>
          <a:bodyPr anchor="t">
            <a:normAutofit/>
          </a:bodyPr>
          <a:lstStyle/>
          <a:p>
            <a:r>
              <a:rPr lang="nb-NO" sz="2400" dirty="0"/>
              <a:t>… å unnskylde eller akseptere uakseptabel oppførsel</a:t>
            </a:r>
          </a:p>
          <a:p>
            <a:r>
              <a:rPr lang="nb-NO" sz="2400" dirty="0"/>
              <a:t>… at «vi bare skal bli snillere»</a:t>
            </a:r>
          </a:p>
          <a:p>
            <a:r>
              <a:rPr lang="nb-NO" sz="2400" dirty="0"/>
              <a:t>… at vi skal fokusere på det negative</a:t>
            </a:r>
          </a:p>
          <a:p>
            <a:r>
              <a:rPr lang="nb-NO" sz="2400" dirty="0"/>
              <a:t>… at «vi bare tar et kurs, og så kan vi det»</a:t>
            </a:r>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07.03.2025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15</a:t>
            </a:fld>
            <a:endParaRPr lang="nb-NO"/>
          </a:p>
        </p:txBody>
      </p:sp>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411567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6" y="720001"/>
            <a:ext cx="7183754" cy="1311999"/>
          </a:xfrm>
        </p:spPr>
        <p:txBody>
          <a:bodyPr anchor="t">
            <a:normAutofit/>
          </a:bodyPr>
          <a:lstStyle/>
          <a:p>
            <a:r>
              <a:rPr lang="nb-NO" dirty="0"/>
              <a:t>«Handle </a:t>
            </a:r>
            <a:r>
              <a:rPr lang="nb-NO" dirty="0" err="1"/>
              <a:t>with</a:t>
            </a:r>
            <a:r>
              <a:rPr lang="nb-NO" dirty="0"/>
              <a:t> </a:t>
            </a:r>
            <a:r>
              <a:rPr lang="nb-NO" dirty="0" err="1"/>
              <a:t>care</a:t>
            </a:r>
            <a:r>
              <a:rPr lang="nb-NO" dirty="0"/>
              <a:t>»</a:t>
            </a:r>
          </a:p>
        </p:txBody>
      </p:sp>
      <p:sp>
        <p:nvSpPr>
          <p:cNvPr id="8" name="Plassholder for tekst 7">
            <a:extLst>
              <a:ext uri="{FF2B5EF4-FFF2-40B4-BE49-F238E27FC236}">
                <a16:creationId xmlns:a16="http://schemas.microsoft.com/office/drawing/2014/main" id="{1BEF6A51-0A85-8DC5-C53C-6C98B6D2CAAA}"/>
              </a:ext>
            </a:extLst>
          </p:cNvPr>
          <p:cNvSpPr>
            <a:spLocks noGrp="1"/>
          </p:cNvSpPr>
          <p:nvPr>
            <p:ph sz="half" idx="1"/>
          </p:nvPr>
        </p:nvSpPr>
        <p:spPr>
          <a:xfrm>
            <a:off x="695327" y="2803778"/>
            <a:ext cx="4959515" cy="2975539"/>
          </a:xfrm>
        </p:spPr>
        <p:txBody>
          <a:bodyPr anchor="t">
            <a:normAutofit/>
          </a:bodyPr>
          <a:lstStyle/>
          <a:p>
            <a:pPr marL="0" indent="0">
              <a:lnSpc>
                <a:spcPct val="90000"/>
              </a:lnSpc>
              <a:buNone/>
            </a:pPr>
            <a:endParaRPr lang="nb-NO" sz="1400" dirty="0"/>
          </a:p>
          <a:p>
            <a:pPr>
              <a:lnSpc>
                <a:spcPct val="90000"/>
              </a:lnSpc>
            </a:pPr>
            <a:r>
              <a:rPr lang="nb-NO" sz="2400" dirty="0"/>
              <a:t>Samarbeid mellom politi og skole i USA</a:t>
            </a:r>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07.03.2025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16</a:t>
            </a:fld>
            <a:endParaRPr lang="nb-NO"/>
          </a:p>
        </p:txBody>
      </p:sp>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2" name="Bilde 5">
            <a:extLst>
              <a:ext uri="{FF2B5EF4-FFF2-40B4-BE49-F238E27FC236}">
                <a16:creationId xmlns:a16="http://schemas.microsoft.com/office/drawing/2014/main" id="{B3052FE8-75D2-7E01-4816-C17BC57078BE}"/>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9" name="Picture 8" descr="Illustrasjon av en mann og en kvinne som står vendt mot hverandre. Begge gestikulerer med hendene. Bak dem er et gult, sirkelformet lys.">
            <a:extLst>
              <a:ext uri="{FF2B5EF4-FFF2-40B4-BE49-F238E27FC236}">
                <a16:creationId xmlns:a16="http://schemas.microsoft.com/office/drawing/2014/main" id="{9960D9F9-EC1A-C726-A569-B33838DDC61B}"/>
              </a:ext>
            </a:extLst>
          </p:cNvPr>
          <p:cNvPicPr>
            <a:picLocks noChangeAspect="1"/>
          </p:cNvPicPr>
          <p:nvPr/>
        </p:nvPicPr>
        <p:blipFill>
          <a:blip r:embed="rId4"/>
          <a:stretch>
            <a:fillRect/>
          </a:stretch>
        </p:blipFill>
        <p:spPr>
          <a:xfrm>
            <a:off x="5845416" y="1893117"/>
            <a:ext cx="5498002" cy="3886200"/>
          </a:xfrm>
          <a:prstGeom prst="rect">
            <a:avLst/>
          </a:prstGeom>
        </p:spPr>
      </p:pic>
    </p:spTree>
    <p:extLst>
      <p:ext uri="{BB962C8B-B14F-4D97-AF65-F5344CB8AC3E}">
        <p14:creationId xmlns:p14="http://schemas.microsoft.com/office/powerpoint/2010/main" val="423010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6" y="2077718"/>
            <a:ext cx="3719512" cy="1165544"/>
          </a:xfrm>
        </p:spPr>
        <p:txBody>
          <a:bodyPr anchor="t">
            <a:normAutofit/>
          </a:bodyPr>
          <a:lstStyle/>
          <a:p>
            <a:r>
              <a:rPr lang="nb-NO" dirty="0"/>
              <a:t>Soft front, </a:t>
            </a:r>
            <a:r>
              <a:rPr lang="nb-NO" dirty="0" err="1"/>
              <a:t>strong</a:t>
            </a:r>
            <a:r>
              <a:rPr lang="nb-NO" dirty="0"/>
              <a:t> back, </a:t>
            </a:r>
            <a:r>
              <a:rPr lang="nb-NO" dirty="0" err="1"/>
              <a:t>wild</a:t>
            </a:r>
            <a:r>
              <a:rPr lang="nb-NO" dirty="0"/>
              <a:t> </a:t>
            </a:r>
            <a:r>
              <a:rPr lang="nb-NO" dirty="0" err="1"/>
              <a:t>heart</a:t>
            </a:r>
            <a:endParaRPr lang="nb-NO" dirty="0"/>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766B14-D201-5E43-92B4-5BFC4FDF65D3}"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17</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2" name="Bilde 5">
            <a:extLst>
              <a:ext uri="{FF2B5EF4-FFF2-40B4-BE49-F238E27FC236}">
                <a16:creationId xmlns:a16="http://schemas.microsoft.com/office/drawing/2014/main" id="{AA48EEF9-44CA-17B2-7206-A44F7B9F7B48}"/>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9" name="Picture 8" descr="Illustrasjon av en kvinne og en mann som snakker sammen og gestikulerer. Kvinnen sier &quot;How can life be what you want it to be?&quot; og mannen sier &quot;You're frozen. When your heart's not open&quot;. Bak dem er en notelinje og over dem teksten: &quot;Hodet er opptatt av teksten, men hjertet vil alltid høre musikken i det som blir sagt.&quot;">
            <a:extLst>
              <a:ext uri="{FF2B5EF4-FFF2-40B4-BE49-F238E27FC236}">
                <a16:creationId xmlns:a16="http://schemas.microsoft.com/office/drawing/2014/main" id="{E8281C96-3B9C-F43A-1721-A0C5DF94A2C5}"/>
              </a:ext>
            </a:extLst>
          </p:cNvPr>
          <p:cNvPicPr>
            <a:picLocks noChangeAspect="1"/>
          </p:cNvPicPr>
          <p:nvPr/>
        </p:nvPicPr>
        <p:blipFill>
          <a:blip r:embed="rId4"/>
          <a:stretch>
            <a:fillRect/>
          </a:stretch>
        </p:blipFill>
        <p:spPr>
          <a:xfrm>
            <a:off x="5203716" y="200523"/>
            <a:ext cx="4709541" cy="6659089"/>
          </a:xfrm>
          <a:prstGeom prst="rect">
            <a:avLst/>
          </a:prstGeom>
        </p:spPr>
      </p:pic>
    </p:spTree>
    <p:extLst>
      <p:ext uri="{BB962C8B-B14F-4D97-AF65-F5344CB8AC3E}">
        <p14:creationId xmlns:p14="http://schemas.microsoft.com/office/powerpoint/2010/main" val="2843112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Simuleringsøvelse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43135DD2-98B3-073A-8850-7246035F71FD}"/>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7004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6" descr="Illustrasjon av to kvinner som snakker sammen. Hver kvinne har en snakkeboble foran ansiktet. ">
            <a:extLst>
              <a:ext uri="{FF2B5EF4-FFF2-40B4-BE49-F238E27FC236}">
                <a16:creationId xmlns:a16="http://schemas.microsoft.com/office/drawing/2014/main" id="{F0310EE6-3DB8-183C-C741-25D586A461F5}"/>
              </a:ext>
            </a:extLst>
          </p:cNvPr>
          <p:cNvPicPr>
            <a:picLocks noChangeAspect="1"/>
          </p:cNvPicPr>
          <p:nvPr/>
        </p:nvPicPr>
        <p:blipFill>
          <a:blip r:embed="rId3"/>
          <a:stretch>
            <a:fillRect/>
          </a:stretch>
        </p:blipFill>
        <p:spPr>
          <a:xfrm>
            <a:off x="9278415" y="2540827"/>
            <a:ext cx="2540587" cy="1642866"/>
          </a:xfrm>
          <a:prstGeom prst="rect">
            <a:avLst/>
          </a:prstGeom>
        </p:spPr>
      </p:pic>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p:txBody>
          <a:bodyPr/>
          <a:lstStyle/>
          <a:p>
            <a:r>
              <a:rPr lang="nb-NO" dirty="0"/>
              <a:t>Dette er situasjonen: </a:t>
            </a:r>
          </a:p>
        </p:txBody>
      </p:sp>
      <p:sp>
        <p:nvSpPr>
          <p:cNvPr id="3" name="Plassholder for innhold 2">
            <a:extLst>
              <a:ext uri="{FF2B5EF4-FFF2-40B4-BE49-F238E27FC236}">
                <a16:creationId xmlns:a16="http://schemas.microsoft.com/office/drawing/2014/main" id="{4788FC10-0964-A83D-365A-135002828AB0}"/>
              </a:ext>
            </a:extLst>
          </p:cNvPr>
          <p:cNvSpPr>
            <a:spLocks noGrp="1"/>
          </p:cNvSpPr>
          <p:nvPr>
            <p:ph sz="half" idx="1"/>
          </p:nvPr>
        </p:nvSpPr>
        <p:spPr>
          <a:xfrm>
            <a:off x="695324" y="1503123"/>
            <a:ext cx="8849509" cy="4589703"/>
          </a:xfrm>
        </p:spPr>
        <p:txBody>
          <a:bodyPr/>
          <a:lstStyle/>
          <a:p>
            <a:r>
              <a:rPr lang="nb-NO" dirty="0"/>
              <a:t>Dere skal øve på et møte hvor du som er innbygger skal møte en ansatt i resepsjonen på legekontoret. </a:t>
            </a:r>
          </a:p>
          <a:p>
            <a:pPr lvl="1"/>
            <a:r>
              <a:rPr lang="nb-NO" dirty="0"/>
              <a:t>Du skal presentere deg og si at du har time hos legen.</a:t>
            </a:r>
          </a:p>
          <a:p>
            <a:pPr lvl="1"/>
            <a:r>
              <a:rPr lang="nb-NO" dirty="0"/>
              <a:t>Du skal være deg selv.</a:t>
            </a:r>
          </a:p>
          <a:p>
            <a:r>
              <a:rPr lang="nb-NO" dirty="0"/>
              <a:t>Du som sitter i resepsjonen skal informere om at legen er veldig forsinket, at innbyggeren kan sette seg å vente så lenge, og at du ikke vet hvor lang tid det vil ta. </a:t>
            </a:r>
          </a:p>
          <a:p>
            <a:pPr lvl="1"/>
            <a:r>
              <a:rPr lang="nb-NO" dirty="0"/>
              <a:t>Du skal si det samme på tre ulike måter. Du skal ikke avsløre på forhånd hvilken rekkefølge du velger:</a:t>
            </a:r>
          </a:p>
          <a:p>
            <a:pPr lvl="1"/>
            <a:r>
              <a:rPr lang="nb-NO" dirty="0"/>
              <a:t>Én av gangene skal du bare ha fokus på </a:t>
            </a:r>
            <a:r>
              <a:rPr lang="nb-NO" i="1" dirty="0" err="1"/>
              <a:t>strong</a:t>
            </a:r>
            <a:r>
              <a:rPr lang="nb-NO" i="1" dirty="0"/>
              <a:t> back</a:t>
            </a:r>
            <a:r>
              <a:rPr lang="nb-NO" dirty="0"/>
              <a:t>, </a:t>
            </a:r>
          </a:p>
          <a:p>
            <a:pPr lvl="1"/>
            <a:r>
              <a:rPr lang="nb-NO" dirty="0"/>
              <a:t>én av gangene skal du bare ha fokus på </a:t>
            </a:r>
            <a:r>
              <a:rPr lang="nb-NO" i="1" dirty="0"/>
              <a:t>soft front</a:t>
            </a:r>
            <a:r>
              <a:rPr lang="nb-NO" dirty="0"/>
              <a:t>, </a:t>
            </a:r>
          </a:p>
          <a:p>
            <a:pPr lvl="1"/>
            <a:r>
              <a:rPr lang="nb-NO" dirty="0"/>
              <a:t>og én av gangene skal du både ha fokus på </a:t>
            </a:r>
            <a:r>
              <a:rPr lang="nb-NO" i="1" dirty="0" err="1"/>
              <a:t>strong</a:t>
            </a:r>
            <a:r>
              <a:rPr lang="nb-NO" i="1" dirty="0"/>
              <a:t> back </a:t>
            </a:r>
            <a:r>
              <a:rPr lang="nb-NO" dirty="0"/>
              <a:t>og </a:t>
            </a:r>
            <a:r>
              <a:rPr lang="nb-NO" i="1" dirty="0"/>
              <a:t>soft front</a:t>
            </a:r>
            <a:r>
              <a:rPr lang="nb-NO" dirty="0"/>
              <a:t>. </a:t>
            </a:r>
          </a:p>
          <a:p>
            <a:r>
              <a:rPr lang="nb-NO" dirty="0"/>
              <a:t>Du som er observatør skal ha særlig fokus på mimikk, stemmebruk og kroppsspråk.</a:t>
            </a:r>
          </a:p>
          <a:p>
            <a:endParaRPr lang="nb-NO" dirty="0"/>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19</a:t>
            </a:fld>
            <a:endParaRPr lang="nb-NO"/>
          </a:p>
        </p:txBody>
      </p:sp>
      <p:pic>
        <p:nvPicPr>
          <p:cNvPr id="7" name="Bilde 5">
            <a:extLst>
              <a:ext uri="{FF2B5EF4-FFF2-40B4-BE49-F238E27FC236}">
                <a16:creationId xmlns:a16="http://schemas.microsoft.com/office/drawing/2014/main" id="{0A71105E-3D6C-6CF4-1AD8-1531F6603F01}"/>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09479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1540042"/>
            <a:ext cx="9149563" cy="4652414"/>
          </a:xfrm>
        </p:spPr>
        <p:txBody>
          <a:bodyPr/>
          <a:lstStyle/>
          <a:p>
            <a:endParaRPr lang="nb-NO" sz="2400" dirty="0"/>
          </a:p>
          <a:p>
            <a:r>
              <a:rPr lang="nb-NO" sz="2400" dirty="0"/>
              <a:t>Før du gå videre, ber vi deg om å laste ned presentasjonen. Deretter må du åpne presentasjonen i Power Points skrivebords-app (ikke i nettleser). </a:t>
            </a:r>
          </a:p>
          <a:p>
            <a:endParaRPr lang="nb-NO" sz="2400" dirty="0"/>
          </a:p>
          <a:p>
            <a:r>
              <a:rPr lang="nb-NO" sz="2400" dirty="0"/>
              <a:t>Dette er for at du skal kunne lese notatene under hver side, som er en veiledning til deg når du holder presentasjonen. </a:t>
            </a:r>
          </a:p>
          <a:p>
            <a:r>
              <a:rPr lang="nb-NO" sz="2400" dirty="0"/>
              <a:t>Her vil du også finne alle referansene til materialet.</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10" descr="Illustrasjon av en kvinne som sitter i skredderstilling. Hun holder en bok som hun leser i og en kopp kaffe.">
            <a:extLst>
              <a:ext uri="{FF2B5EF4-FFF2-40B4-BE49-F238E27FC236}">
                <a16:creationId xmlns:a16="http://schemas.microsoft.com/office/drawing/2014/main" id="{BA60299C-5376-2C8F-B5FC-768C03CBFA6E}"/>
              </a:ext>
            </a:extLst>
          </p:cNvPr>
          <p:cNvPicPr>
            <a:picLocks noChangeAspect="1"/>
          </p:cNvPicPr>
          <p:nvPr/>
        </p:nvPicPr>
        <p:blipFill>
          <a:blip r:embed="rId3"/>
          <a:stretch>
            <a:fillRect/>
          </a:stretch>
        </p:blipFill>
        <p:spPr>
          <a:xfrm>
            <a:off x="8333002" y="3866249"/>
            <a:ext cx="2236037" cy="2236037"/>
          </a:xfrm>
          <a:prstGeom prst="rect">
            <a:avLst/>
          </a:prstGeom>
        </p:spPr>
      </p:pic>
    </p:spTree>
    <p:extLst>
      <p:ext uri="{BB962C8B-B14F-4D97-AF65-F5344CB8AC3E}">
        <p14:creationId xmlns:p14="http://schemas.microsoft.com/office/powerpoint/2010/main" val="397235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lstStyle/>
          <a:p>
            <a:r>
              <a:rPr lang="nb-NO" dirty="0"/>
              <a:t>Tenk over …</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99826"/>
            <a:ext cx="8766176" cy="4060826"/>
          </a:xfrm>
        </p:spPr>
        <p:txBody>
          <a:bodyPr/>
          <a:lstStyle/>
          <a:p>
            <a:pPr marL="0" indent="0">
              <a:buNone/>
            </a:pPr>
            <a:r>
              <a:rPr lang="nb-NO" dirty="0"/>
              <a:t>…hvordan ansiktet ditt og kroppen din er når du møter noen. </a:t>
            </a:r>
          </a:p>
          <a:p>
            <a:pPr marL="0" indent="0">
              <a:buNone/>
            </a:pPr>
            <a:endParaRPr lang="nb-NO" dirty="0"/>
          </a:p>
          <a:p>
            <a:pPr lvl="1"/>
            <a:r>
              <a:rPr lang="nb-NO" dirty="0"/>
              <a:t>Smiler du og har du et åpent ansikt, eller ser du anstrengt eller stresset ut? </a:t>
            </a:r>
          </a:p>
          <a:p>
            <a:pPr lvl="1"/>
            <a:r>
              <a:rPr lang="nb-NO" dirty="0"/>
              <a:t>Holder du armene foran kroppen, henger de fritt ned langs siden, eller inviterer du til å hilse?</a:t>
            </a:r>
          </a:p>
          <a:p>
            <a:pPr lvl="1"/>
            <a:r>
              <a:rPr lang="nb-NO" dirty="0"/>
              <a:t>Hvordan er pusten din – er den rolig og jevn, eller rask?</a:t>
            </a:r>
          </a:p>
          <a:p>
            <a:pPr lvl="1"/>
            <a:r>
              <a:rPr lang="nb-NO" dirty="0"/>
              <a:t>Og stemmen – kommer den nede fra magen eller fra øverst i halsen?</a:t>
            </a:r>
          </a:p>
          <a:p>
            <a:pPr marL="0" indent="0">
              <a:buNone/>
            </a:pPr>
            <a:endParaRPr lang="nb-NO" dirty="0"/>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561993" y="2599826"/>
            <a:ext cx="1834189" cy="2117522"/>
          </a:xfrm>
          <a:prstGeom prst="rect">
            <a:avLst/>
          </a:prstGeom>
        </p:spPr>
      </p:pic>
    </p:spTree>
    <p:extLst>
      <p:ext uri="{BB962C8B-B14F-4D97-AF65-F5344CB8AC3E}">
        <p14:creationId xmlns:p14="http://schemas.microsoft.com/office/powerpoint/2010/main" val="91626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br>
              <a:rPr lang="nb-NO" dirty="0"/>
            </a:br>
            <a:br>
              <a:rPr lang="nb-NO" dirty="0"/>
            </a:br>
            <a:r>
              <a:rPr lang="nb-NO" dirty="0"/>
              <a:t>Teori</a:t>
            </a:r>
            <a:br>
              <a:rPr lang="nb-NO" dirty="0"/>
            </a:b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Tree>
    <p:extLst>
      <p:ext uri="{BB962C8B-B14F-4D97-AF65-F5344CB8AC3E}">
        <p14:creationId xmlns:p14="http://schemas.microsoft.com/office/powerpoint/2010/main" val="3563791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a:xfrm>
            <a:off x="695325" y="720001"/>
            <a:ext cx="9678761" cy="1311999"/>
          </a:xfrm>
        </p:spPr>
        <p:txBody>
          <a:bodyPr/>
          <a:lstStyle/>
          <a:p>
            <a:r>
              <a:rPr lang="nb-NO" dirty="0"/>
              <a:t>De seks grunnprinsippene for traumebevisst praksis</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1484779"/>
            <a:ext cx="5026205" cy="4608046"/>
          </a:xfrm>
        </p:spPr>
        <p:txBody>
          <a:bodyPr/>
          <a:lstStyle/>
          <a:p>
            <a:pPr marL="0" indent="0">
              <a:buNone/>
            </a:pPr>
            <a:endParaRPr lang="nb-NO" dirty="0"/>
          </a:p>
          <a:p>
            <a:r>
              <a:rPr lang="nb-NO" dirty="0"/>
              <a:t>Trygghet</a:t>
            </a:r>
          </a:p>
          <a:p>
            <a:r>
              <a:rPr lang="nb-NO" dirty="0"/>
              <a:t>Tillit og åpenhet</a:t>
            </a:r>
          </a:p>
          <a:p>
            <a:r>
              <a:rPr lang="nb-NO" dirty="0"/>
              <a:t>Sosial støtte</a:t>
            </a:r>
          </a:p>
          <a:p>
            <a:r>
              <a:rPr lang="nb-NO" dirty="0"/>
              <a:t>Samarbeid og likeverd</a:t>
            </a:r>
          </a:p>
          <a:p>
            <a:r>
              <a:rPr lang="nb-NO" dirty="0"/>
              <a:t>Myndiggjøring og medvirkning (styrkebasert tilnærming)</a:t>
            </a:r>
          </a:p>
          <a:p>
            <a:r>
              <a:rPr lang="nb-NO" dirty="0"/>
              <a:t>Mangfold</a:t>
            </a:r>
          </a:p>
          <a:p>
            <a:endParaRPr lang="nb-NO" dirty="0"/>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11" name="Picture 10" descr="Illustrasjon av en kvinne og et barn iført kofte, en eldre kvinne med stokk, en gravid kvinne og to barn.">
            <a:extLst>
              <a:ext uri="{FF2B5EF4-FFF2-40B4-BE49-F238E27FC236}">
                <a16:creationId xmlns:a16="http://schemas.microsoft.com/office/drawing/2014/main" id="{39A28A3A-238B-47AC-A0BE-9BC1532A045C}"/>
              </a:ext>
            </a:extLst>
          </p:cNvPr>
          <p:cNvPicPr>
            <a:picLocks noChangeAspect="1"/>
          </p:cNvPicPr>
          <p:nvPr/>
        </p:nvPicPr>
        <p:blipFill>
          <a:blip r:embed="rId4"/>
          <a:stretch>
            <a:fillRect/>
          </a:stretch>
        </p:blipFill>
        <p:spPr>
          <a:xfrm>
            <a:off x="9770421" y="2818908"/>
            <a:ext cx="1831379" cy="2360501"/>
          </a:xfrm>
          <a:prstGeom prst="rect">
            <a:avLst/>
          </a:prstGeom>
        </p:spPr>
      </p:pic>
      <p:grpSp>
        <p:nvGrpSpPr>
          <p:cNvPr id="7" name="Gruppe 4">
            <a:extLst>
              <a:ext uri="{FF2B5EF4-FFF2-40B4-BE49-F238E27FC236}">
                <a16:creationId xmlns:a16="http://schemas.microsoft.com/office/drawing/2014/main" id="{4DB226B5-B676-48C3-C9BD-EB602ADF1718}"/>
              </a:ext>
            </a:extLst>
          </p:cNvPr>
          <p:cNvGrpSpPr/>
          <p:nvPr/>
        </p:nvGrpSpPr>
        <p:grpSpPr>
          <a:xfrm>
            <a:off x="6066397" y="2818907"/>
            <a:ext cx="3828657" cy="2360502"/>
            <a:chOff x="3469087" y="1820969"/>
            <a:chExt cx="5529768" cy="3768698"/>
          </a:xfrm>
        </p:grpSpPr>
        <p:grpSp>
          <p:nvGrpSpPr>
            <p:cNvPr id="8" name="Group 7">
              <a:extLst>
                <a:ext uri="{FF2B5EF4-FFF2-40B4-BE49-F238E27FC236}">
                  <a16:creationId xmlns:a16="http://schemas.microsoft.com/office/drawing/2014/main" id="{2152E583-6C98-EAEA-DCA1-259CD6AA6CEF}"/>
                </a:ext>
              </a:extLst>
            </p:cNvPr>
            <p:cNvGrpSpPr/>
            <p:nvPr/>
          </p:nvGrpSpPr>
          <p:grpSpPr>
            <a:xfrm>
              <a:off x="3469087" y="1955800"/>
              <a:ext cx="5529768" cy="3633867"/>
              <a:chOff x="3316687" y="1803400"/>
              <a:chExt cx="5529768" cy="3633867"/>
            </a:xfrm>
          </p:grpSpPr>
          <p:pic>
            <p:nvPicPr>
              <p:cNvPr id="10" name="Picture 3" descr="Illustrasjon av en kvinne og et barn iført kofte, en eldre kvinne med stokk, en gravid kvinne og to barn.">
                <a:extLst>
                  <a:ext uri="{FF2B5EF4-FFF2-40B4-BE49-F238E27FC236}">
                    <a16:creationId xmlns:a16="http://schemas.microsoft.com/office/drawing/2014/main" id="{B21FC1D8-9DB0-E677-8360-D7DB0955DC91}"/>
                  </a:ext>
                </a:extLst>
              </p:cNvPr>
              <p:cNvPicPr>
                <a:picLocks noChangeAspect="1"/>
              </p:cNvPicPr>
              <p:nvPr/>
            </p:nvPicPr>
            <p:blipFill rotWithShape="1">
              <a:blip r:embed="rId5"/>
              <a:srcRect l="71465" t="43638" r="-567" b="6893"/>
              <a:stretch/>
            </p:blipFill>
            <p:spPr>
              <a:xfrm>
                <a:off x="7400306" y="2978989"/>
                <a:ext cx="1446149" cy="2458278"/>
              </a:xfrm>
              <a:prstGeom prst="rect">
                <a:avLst/>
              </a:prstGeom>
            </p:spPr>
          </p:pic>
          <p:pic>
            <p:nvPicPr>
              <p:cNvPr id="12" name="Picture 4" descr="A couple of people dancing&#10;&#10;Description automatically generated">
                <a:extLst>
                  <a:ext uri="{FF2B5EF4-FFF2-40B4-BE49-F238E27FC236}">
                    <a16:creationId xmlns:a16="http://schemas.microsoft.com/office/drawing/2014/main" id="{2CF54ABD-801E-9F66-5E2E-B2463E6FEFC8}"/>
                  </a:ext>
                </a:extLst>
              </p:cNvPr>
              <p:cNvPicPr>
                <a:picLocks noChangeAspect="1"/>
              </p:cNvPicPr>
              <p:nvPr/>
            </p:nvPicPr>
            <p:blipFill rotWithShape="1">
              <a:blip r:embed="rId5"/>
              <a:srcRect t="42705" r="70898" b="7826"/>
              <a:stretch/>
            </p:blipFill>
            <p:spPr>
              <a:xfrm>
                <a:off x="3316687" y="2911256"/>
                <a:ext cx="1446149" cy="2458278"/>
              </a:xfrm>
              <a:prstGeom prst="rect">
                <a:avLst/>
              </a:prstGeom>
            </p:spPr>
          </p:pic>
          <p:pic>
            <p:nvPicPr>
              <p:cNvPr id="13" name="Picture 5" descr="A cartoon of an old person holding a cane&#10;&#10;Description automatically generated">
                <a:extLst>
                  <a:ext uri="{FF2B5EF4-FFF2-40B4-BE49-F238E27FC236}">
                    <a16:creationId xmlns:a16="http://schemas.microsoft.com/office/drawing/2014/main" id="{3E543896-E4B3-9DEB-A3E3-F64279FDA307}"/>
                  </a:ext>
                </a:extLst>
              </p:cNvPr>
              <p:cNvPicPr>
                <a:picLocks noChangeAspect="1"/>
              </p:cNvPicPr>
              <p:nvPr/>
            </p:nvPicPr>
            <p:blipFill rotWithShape="1">
              <a:blip r:embed="rId6"/>
              <a:srcRect l="29241" t="14959" r="39377" b="7705"/>
              <a:stretch/>
            </p:blipFill>
            <p:spPr>
              <a:xfrm>
                <a:off x="4555066" y="1803400"/>
                <a:ext cx="1382751" cy="3407573"/>
              </a:xfrm>
              <a:prstGeom prst="rect">
                <a:avLst/>
              </a:prstGeom>
            </p:spPr>
          </p:pic>
        </p:grpSp>
        <p:pic>
          <p:nvPicPr>
            <p:cNvPr id="9" name="Bilde 3" descr="Et bilde som inneholder klær, tegnefilm, stående&#10;&#10;Automatisk generert beskrivelse">
              <a:extLst>
                <a:ext uri="{FF2B5EF4-FFF2-40B4-BE49-F238E27FC236}">
                  <a16:creationId xmlns:a16="http://schemas.microsoft.com/office/drawing/2014/main" id="{2EBA9F82-B56C-F1EA-71C8-A617F06074F6}"/>
                </a:ext>
              </a:extLst>
            </p:cNvPr>
            <p:cNvPicPr>
              <a:picLocks noChangeAspect="1"/>
            </p:cNvPicPr>
            <p:nvPr/>
          </p:nvPicPr>
          <p:blipFill rotWithShape="1">
            <a:blip r:embed="rId7"/>
            <a:srcRect l="48613" t="20578" r="26589" b="6583"/>
            <a:stretch/>
          </p:blipFill>
          <p:spPr>
            <a:xfrm>
              <a:off x="6292720" y="1820969"/>
              <a:ext cx="1259986" cy="3700965"/>
            </a:xfrm>
            <a:prstGeom prst="rect">
              <a:avLst/>
            </a:prstGeom>
          </p:spPr>
        </p:pic>
      </p:grpSp>
    </p:spTree>
    <p:extLst>
      <p:ext uri="{BB962C8B-B14F-4D97-AF65-F5344CB8AC3E}">
        <p14:creationId xmlns:p14="http://schemas.microsoft.com/office/powerpoint/2010/main" val="135652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a:xfrm>
            <a:off x="695325" y="397566"/>
            <a:ext cx="8718213" cy="1073426"/>
          </a:xfrm>
        </p:spPr>
        <p:txBody>
          <a:bodyPr>
            <a:normAutofit fontScale="90000"/>
          </a:bodyPr>
          <a:lstStyle/>
          <a:p>
            <a:br>
              <a:rPr lang="nb-NO" dirty="0"/>
            </a:br>
            <a:r>
              <a:rPr lang="nb-NO" dirty="0"/>
              <a:t>Strategier og handlingsplaner nasjonalt og lokalt</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1100524"/>
            <a:ext cx="6332821" cy="5191828"/>
          </a:xfrm>
        </p:spPr>
        <p:txBody>
          <a:bodyPr/>
          <a:lstStyle/>
          <a:p>
            <a:pPr marL="0" indent="0">
              <a:buNone/>
            </a:pPr>
            <a:endParaRPr lang="nb-NO" dirty="0"/>
          </a:p>
          <a:p>
            <a:r>
              <a:rPr lang="nb-NO" sz="2400" dirty="0"/>
              <a:t>Hvordan kan de seks prinsippene være nyttige i dette arbeidet?</a:t>
            </a:r>
          </a:p>
          <a:p>
            <a:pPr lvl="1"/>
            <a:endParaRPr lang="nb-NO" sz="1800" dirty="0"/>
          </a:p>
          <a:p>
            <a:pPr lvl="1"/>
            <a:r>
              <a:rPr lang="nb-NO" sz="1800" dirty="0"/>
              <a:t>Vold og overgrep mot barn og vold i nære relasjoner </a:t>
            </a:r>
          </a:p>
          <a:p>
            <a:pPr lvl="1"/>
            <a:r>
              <a:rPr lang="nb-NO" sz="1800" dirty="0"/>
              <a:t>Selvmord og selvskading</a:t>
            </a:r>
          </a:p>
          <a:p>
            <a:pPr lvl="1"/>
            <a:r>
              <a:rPr lang="nb-NO" sz="1800" dirty="0"/>
              <a:t>Folkehelse/sosial ulikhet i helse</a:t>
            </a:r>
          </a:p>
          <a:p>
            <a:pPr lvl="1"/>
            <a:r>
              <a:rPr lang="nb-NO" sz="1800" dirty="0"/>
              <a:t>Ungdoms- og gjengkriminalitet </a:t>
            </a:r>
          </a:p>
          <a:p>
            <a:pPr lvl="1"/>
            <a:r>
              <a:rPr lang="nb-NO" sz="1800" dirty="0"/>
              <a:t>Psykisk helse</a:t>
            </a:r>
          </a:p>
          <a:p>
            <a:pPr lvl="1"/>
            <a:r>
              <a:rPr lang="nb-NO" sz="1800" dirty="0"/>
              <a:t>Oppvekstsvilkår/levekår</a:t>
            </a:r>
          </a:p>
          <a:p>
            <a:pPr lvl="1"/>
            <a:r>
              <a:rPr lang="nb-NO" sz="1800" dirty="0"/>
              <a:t>Rettigheter for personer med funksjonshindringer</a:t>
            </a:r>
          </a:p>
          <a:p>
            <a:pPr lvl="1"/>
            <a:r>
              <a:rPr lang="nb-NO" sz="1800" dirty="0"/>
              <a:t>Pårørende</a:t>
            </a:r>
          </a:p>
          <a:p>
            <a:pPr lvl="1"/>
            <a:r>
              <a:rPr lang="nb-NO" sz="1800" dirty="0"/>
              <a:t>Personer med demens</a:t>
            </a:r>
          </a:p>
          <a:p>
            <a:pPr lvl="1"/>
            <a:endParaRPr lang="nb-NO" sz="1800" dirty="0"/>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Picture 6" descr="Illustrasjon av seks blå sirkler som er knyttet sammen i en større sirkel, mot beige bakgrunn. Inne i den store sirkelen står tre personer. I hver sirkel står et av de seks prinsippene for traumebevisst praksis: Trygghet, Tillit og åpenhet,&#10;Sosial støtte, Samarbeid og likeverd, Myndiggjøring og medvirkning,&#10;Mangfold. ">
            <a:extLst>
              <a:ext uri="{FF2B5EF4-FFF2-40B4-BE49-F238E27FC236}">
                <a16:creationId xmlns:a16="http://schemas.microsoft.com/office/drawing/2014/main" id="{D4BDA46D-D4E5-B905-C0AC-777625FE657F}"/>
              </a:ext>
            </a:extLst>
          </p:cNvPr>
          <p:cNvPicPr>
            <a:picLocks noChangeAspect="1"/>
          </p:cNvPicPr>
          <p:nvPr/>
        </p:nvPicPr>
        <p:blipFill>
          <a:blip r:embed="rId3"/>
          <a:stretch>
            <a:fillRect/>
          </a:stretch>
        </p:blipFill>
        <p:spPr>
          <a:xfrm>
            <a:off x="7028147" y="2062924"/>
            <a:ext cx="4468527" cy="3890148"/>
          </a:xfrm>
          <a:prstGeom prst="rect">
            <a:avLst/>
          </a:prstGeom>
        </p:spPr>
      </p:pic>
      <p:pic>
        <p:nvPicPr>
          <p:cNvPr id="9" name="Picture 8" descr="A cartoon of an old person holding a cane&#10;&#10;Description automatically generated">
            <a:extLst>
              <a:ext uri="{FF2B5EF4-FFF2-40B4-BE49-F238E27FC236}">
                <a16:creationId xmlns:a16="http://schemas.microsoft.com/office/drawing/2014/main" id="{4241F75F-F222-70D8-1098-9BD2EB3B83EF}"/>
              </a:ext>
            </a:extLst>
          </p:cNvPr>
          <p:cNvPicPr>
            <a:picLocks noChangeAspect="1"/>
          </p:cNvPicPr>
          <p:nvPr/>
        </p:nvPicPr>
        <p:blipFill rotWithShape="1">
          <a:blip r:embed="rId4"/>
          <a:srcRect l="29241" t="14959" r="39377" b="7705"/>
          <a:stretch/>
        </p:blipFill>
        <p:spPr>
          <a:xfrm>
            <a:off x="8765585" y="3395825"/>
            <a:ext cx="496825" cy="1224347"/>
          </a:xfrm>
          <a:prstGeom prst="rect">
            <a:avLst/>
          </a:prstGeom>
        </p:spPr>
      </p:pic>
      <p:pic>
        <p:nvPicPr>
          <p:cNvPr id="10" name="Picture 9" descr="A couple of people dancing&#10;&#10;Description automatically generated">
            <a:extLst>
              <a:ext uri="{FF2B5EF4-FFF2-40B4-BE49-F238E27FC236}">
                <a16:creationId xmlns:a16="http://schemas.microsoft.com/office/drawing/2014/main" id="{9B727FF7-A7D1-A633-1857-5AE0C1522AC1}"/>
              </a:ext>
            </a:extLst>
          </p:cNvPr>
          <p:cNvPicPr>
            <a:picLocks noChangeAspect="1"/>
          </p:cNvPicPr>
          <p:nvPr/>
        </p:nvPicPr>
        <p:blipFill rotWithShape="1">
          <a:blip r:embed="rId5"/>
          <a:srcRect l="71465" t="43638" r="-567" b="6893"/>
          <a:stretch/>
        </p:blipFill>
        <p:spPr>
          <a:xfrm>
            <a:off x="9167115" y="3696438"/>
            <a:ext cx="601061" cy="883225"/>
          </a:xfrm>
          <a:prstGeom prst="rect">
            <a:avLst/>
          </a:prstGeom>
        </p:spPr>
      </p:pic>
      <p:pic>
        <p:nvPicPr>
          <p:cNvPr id="11" name="Bilde 8" descr="Et bilde som inneholder klær, tegnefilm, stående&#10;&#10;Automatisk generert beskrivelse">
            <a:extLst>
              <a:ext uri="{FF2B5EF4-FFF2-40B4-BE49-F238E27FC236}">
                <a16:creationId xmlns:a16="http://schemas.microsoft.com/office/drawing/2014/main" id="{2DE381B6-0B4D-761D-6AD9-D30F37584E9C}"/>
              </a:ext>
            </a:extLst>
          </p:cNvPr>
          <p:cNvPicPr>
            <a:picLocks noChangeAspect="1"/>
          </p:cNvPicPr>
          <p:nvPr/>
        </p:nvPicPr>
        <p:blipFill rotWithShape="1">
          <a:blip r:embed="rId6"/>
          <a:srcRect l="48613" t="20578" r="26589" b="6583"/>
          <a:stretch/>
        </p:blipFill>
        <p:spPr>
          <a:xfrm>
            <a:off x="9611239" y="3155060"/>
            <a:ext cx="496825" cy="1459327"/>
          </a:xfrm>
          <a:prstGeom prst="rect">
            <a:avLst/>
          </a:prstGeom>
        </p:spPr>
      </p:pic>
      <p:pic>
        <p:nvPicPr>
          <p:cNvPr id="12" name="Bilde 5">
            <a:extLst>
              <a:ext uri="{FF2B5EF4-FFF2-40B4-BE49-F238E27FC236}">
                <a16:creationId xmlns:a16="http://schemas.microsoft.com/office/drawing/2014/main" id="{F62AE280-5E7B-6986-7BB3-5B14FD55F972}"/>
              </a:ext>
            </a:extLst>
          </p:cNvPr>
          <p:cNvPicPr>
            <a:picLocks noChangeAspect="1"/>
          </p:cNvPicPr>
          <p:nvPr/>
        </p:nvPicPr>
        <p:blipFill>
          <a:blip r:embed="rId7"/>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4191691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CD3141-069C-FA95-AD31-0AA50A4D8505}"/>
              </a:ext>
            </a:extLst>
          </p:cNvPr>
          <p:cNvSpPr>
            <a:spLocks noGrp="1"/>
          </p:cNvSpPr>
          <p:nvPr>
            <p:ph type="title"/>
          </p:nvPr>
        </p:nvSpPr>
        <p:spPr/>
        <p:txBody>
          <a:bodyPr/>
          <a:lstStyle/>
          <a:p>
            <a:r>
              <a:rPr lang="nb-NO" dirty="0"/>
              <a:t>Å være pårørende</a:t>
            </a:r>
          </a:p>
        </p:txBody>
      </p:sp>
      <p:sp>
        <p:nvSpPr>
          <p:cNvPr id="3" name="Plassholder for innhold 2">
            <a:extLst>
              <a:ext uri="{FF2B5EF4-FFF2-40B4-BE49-F238E27FC236}">
                <a16:creationId xmlns:a16="http://schemas.microsoft.com/office/drawing/2014/main" id="{312CBD15-24A4-BB43-CCF5-04A2FACF3953}"/>
              </a:ext>
            </a:extLst>
          </p:cNvPr>
          <p:cNvSpPr>
            <a:spLocks noGrp="1"/>
          </p:cNvSpPr>
          <p:nvPr>
            <p:ph idx="1"/>
          </p:nvPr>
        </p:nvSpPr>
        <p:spPr>
          <a:xfrm>
            <a:off x="695326" y="2758697"/>
            <a:ext cx="5400674" cy="3334127"/>
          </a:xfrm>
        </p:spPr>
        <p:txBody>
          <a:bodyPr/>
          <a:lstStyle/>
          <a:p>
            <a:r>
              <a:rPr lang="nb-NO" sz="2400" dirty="0"/>
              <a:t>Rundt 800 000 mennesker i Norge er i en pårørendesituasjon til enhver tid</a:t>
            </a:r>
          </a:p>
          <a:p>
            <a:r>
              <a:rPr lang="nb-NO" sz="2400" dirty="0"/>
              <a:t>Hvordan kan de seks prinsippene se ut i arbeidet for å lykkes med pårørendesamarbeid?</a:t>
            </a:r>
          </a:p>
        </p:txBody>
      </p:sp>
      <p:sp>
        <p:nvSpPr>
          <p:cNvPr id="4" name="Plassholder for dato 3">
            <a:extLst>
              <a:ext uri="{FF2B5EF4-FFF2-40B4-BE49-F238E27FC236}">
                <a16:creationId xmlns:a16="http://schemas.microsoft.com/office/drawing/2014/main" id="{9E8A395C-C636-C60A-52C6-67458203DC2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74EA277A-5B95-F846-759E-55996C7448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Bilde 4" descr="Illustrasjon av en mann og en kvinne som holder rundt hverandre.">
            <a:extLst>
              <a:ext uri="{FF2B5EF4-FFF2-40B4-BE49-F238E27FC236}">
                <a16:creationId xmlns:a16="http://schemas.microsoft.com/office/drawing/2014/main" id="{FB224491-6C26-2BFA-C283-234BB90ACCE8}"/>
              </a:ext>
            </a:extLst>
          </p:cNvPr>
          <p:cNvPicPr>
            <a:picLocks noChangeAspect="1"/>
          </p:cNvPicPr>
          <p:nvPr/>
        </p:nvPicPr>
        <p:blipFill>
          <a:blip r:embed="rId3"/>
          <a:stretch>
            <a:fillRect/>
          </a:stretch>
        </p:blipFill>
        <p:spPr>
          <a:xfrm>
            <a:off x="6414067" y="2225298"/>
            <a:ext cx="4632702" cy="4632702"/>
          </a:xfrm>
          <a:prstGeom prst="rect">
            <a:avLst/>
          </a:prstGeom>
        </p:spPr>
      </p:pic>
      <p:pic>
        <p:nvPicPr>
          <p:cNvPr id="8" name="Bilde 5">
            <a:extLst>
              <a:ext uri="{FF2B5EF4-FFF2-40B4-BE49-F238E27FC236}">
                <a16:creationId xmlns:a16="http://schemas.microsoft.com/office/drawing/2014/main" id="{53237290-8EEF-8813-61CE-82C31223DDAA}"/>
              </a:ext>
            </a:extLst>
          </p:cNvPr>
          <p:cNvPicPr>
            <a:picLocks noChangeAspect="1"/>
          </p:cNvPicPr>
          <p:nvPr/>
        </p:nvPicPr>
        <p:blipFill>
          <a:blip r:embed="rId4"/>
          <a:srcRect l="37408" t="14815" r="34778" b="15052"/>
          <a:stretch/>
        </p:blipFill>
        <p:spPr>
          <a:xfrm>
            <a:off x="10596863" y="270001"/>
            <a:ext cx="899812" cy="900000"/>
          </a:xfrm>
          <a:prstGeom prst="rect">
            <a:avLst/>
          </a:prstGeom>
        </p:spPr>
      </p:pic>
    </p:spTree>
    <p:extLst>
      <p:ext uri="{BB962C8B-B14F-4D97-AF65-F5344CB8AC3E}">
        <p14:creationId xmlns:p14="http://schemas.microsoft.com/office/powerpoint/2010/main" val="316950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Case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509715" y="1376000"/>
            <a:ext cx="5567170" cy="3600000"/>
          </a:xfrm>
          <a:prstGeom prst="rect">
            <a:avLst/>
          </a:prstGeom>
        </p:spPr>
      </p:pic>
      <p:pic>
        <p:nvPicPr>
          <p:cNvPr id="11" name="Bilde 5">
            <a:extLst>
              <a:ext uri="{FF2B5EF4-FFF2-40B4-BE49-F238E27FC236}">
                <a16:creationId xmlns:a16="http://schemas.microsoft.com/office/drawing/2014/main" id="{289AC20B-A72D-F44E-E2EE-77B775292628}"/>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3995038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Case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11" name="Bilde 5">
            <a:extLst>
              <a:ext uri="{FF2B5EF4-FFF2-40B4-BE49-F238E27FC236}">
                <a16:creationId xmlns:a16="http://schemas.microsoft.com/office/drawing/2014/main" id="{C6F76573-B707-548E-E67C-9D0DFB9E1704}"/>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6" name="Picture 5" descr="Illustrasjon av seks blå sirkler som er knyttet sammen i en større sirkel, mot beige bakgrunn. I hver sirkel står et av de seks prinsippene for traumebevisst praksis: Trygghet, Tillit og åpenhet,&#10;Sosial støtte, Samarbeid og likeverd, Myndiggjøring og medvirkning,&#10;Mangfold. ">
            <a:extLst>
              <a:ext uri="{FF2B5EF4-FFF2-40B4-BE49-F238E27FC236}">
                <a16:creationId xmlns:a16="http://schemas.microsoft.com/office/drawing/2014/main" id="{B4D9B210-E5CA-93E0-9BFF-AE40B26A5097}"/>
              </a:ext>
            </a:extLst>
          </p:cNvPr>
          <p:cNvPicPr>
            <a:picLocks noChangeAspect="1"/>
          </p:cNvPicPr>
          <p:nvPr/>
        </p:nvPicPr>
        <p:blipFill>
          <a:blip r:embed="rId4"/>
          <a:stretch>
            <a:fillRect/>
          </a:stretch>
        </p:blipFill>
        <p:spPr>
          <a:xfrm>
            <a:off x="6096000" y="1468165"/>
            <a:ext cx="5021065" cy="4371169"/>
          </a:xfrm>
          <a:prstGeom prst="rect">
            <a:avLst/>
          </a:prstGeom>
        </p:spPr>
      </p:pic>
      <p:sp>
        <p:nvSpPr>
          <p:cNvPr id="9" name="TextBox 8">
            <a:extLst>
              <a:ext uri="{FF2B5EF4-FFF2-40B4-BE49-F238E27FC236}">
                <a16:creationId xmlns:a16="http://schemas.microsoft.com/office/drawing/2014/main" id="{F3825932-0D91-77BD-9960-DD829645886E}"/>
              </a:ext>
            </a:extLst>
          </p:cNvPr>
          <p:cNvSpPr txBox="1"/>
          <p:nvPr/>
        </p:nvSpPr>
        <p:spPr>
          <a:xfrm>
            <a:off x="612199" y="2032000"/>
            <a:ext cx="4788477" cy="3924151"/>
          </a:xfrm>
          <a:prstGeom prst="rect">
            <a:avLst/>
          </a:prstGeom>
          <a:noFill/>
        </p:spPr>
        <p:txBody>
          <a:bodyPr wrap="square">
            <a:spAutoFit/>
          </a:bodyPr>
          <a:lstStyle/>
          <a:p>
            <a:pPr marL="216000" lvl="1" indent="-216000">
              <a:spcBef>
                <a:spcPts val="1800"/>
              </a:spcBef>
              <a:buSzPct val="100000"/>
              <a:buBlip>
                <a:blip r:embed="rId5"/>
              </a:buBlip>
            </a:pPr>
            <a:r>
              <a:rPr lang="nb-NO" sz="2000" dirty="0"/>
              <a:t>Hvordan kan ambulansepersonellet omsette deres prinsipp i praksis?</a:t>
            </a:r>
          </a:p>
          <a:p>
            <a:pPr marL="216000" lvl="1" indent="-216000">
              <a:spcBef>
                <a:spcPts val="1800"/>
              </a:spcBef>
              <a:buSzPct val="100000"/>
              <a:buBlip>
                <a:blip r:embed="rId5"/>
              </a:buBlip>
            </a:pPr>
            <a:r>
              <a:rPr lang="nb-NO" sz="2000" dirty="0"/>
              <a:t>Hvordan bør de oppføre seg, hva kan de si og hva kan de gjøre for å omsette prinsippet til denne situasjonen?</a:t>
            </a:r>
          </a:p>
          <a:p>
            <a:pPr marL="216000" lvl="1" indent="-216000">
              <a:spcBef>
                <a:spcPts val="1800"/>
              </a:spcBef>
              <a:buSzPct val="100000"/>
              <a:buBlip>
                <a:blip r:embed="rId5"/>
              </a:buBlip>
            </a:pPr>
            <a:r>
              <a:rPr lang="nb-NO" sz="2000" dirty="0"/>
              <a:t>Identifiser tre væremåter (si, gjøre, oppføre seg) som bidrar til å omsette prinsippet til praksis.</a:t>
            </a:r>
          </a:p>
          <a:p>
            <a:pPr marL="216000" lvl="1" indent="-216000">
              <a:spcBef>
                <a:spcPts val="1800"/>
              </a:spcBef>
              <a:buSzPct val="100000"/>
              <a:buBlip>
                <a:blip r:embed="rId5"/>
              </a:buBlip>
            </a:pPr>
            <a:endParaRPr lang="nb-NO" sz="2400" dirty="0"/>
          </a:p>
        </p:txBody>
      </p:sp>
    </p:spTree>
    <p:extLst>
      <p:ext uri="{BB962C8B-B14F-4D97-AF65-F5344CB8AC3E}">
        <p14:creationId xmlns:p14="http://schemas.microsoft.com/office/powerpoint/2010/main" val="4254789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normAutofit/>
          </a:bodyPr>
          <a:lstStyle/>
          <a:p>
            <a:r>
              <a:rPr lang="nb-NO" dirty="0"/>
              <a:t>Tips fra </a:t>
            </a:r>
            <a:r>
              <a:rPr lang="nb-NO" dirty="0" err="1"/>
              <a:t>Mandy</a:t>
            </a:r>
            <a:r>
              <a:rPr lang="nb-NO" dirty="0"/>
              <a:t> Davies i Oregon</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3077736"/>
            <a:ext cx="8766176" cy="3582915"/>
          </a:xfrm>
        </p:spPr>
        <p:txBody>
          <a:bodyPr/>
          <a:lstStyle/>
          <a:p>
            <a:pPr marL="0" indent="0">
              <a:buNone/>
            </a:pPr>
            <a:r>
              <a:rPr lang="nb-NO" sz="2400" dirty="0"/>
              <a:t>Husk å ha fokus på robust arbeidsmiljø som tema fra start!</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392352" y="1848998"/>
            <a:ext cx="1834189" cy="2117522"/>
          </a:xfrm>
          <a:prstGeom prst="rect">
            <a:avLst/>
          </a:prstGeom>
        </p:spPr>
      </p:pic>
    </p:spTree>
    <p:extLst>
      <p:ext uri="{BB962C8B-B14F-4D97-AF65-F5344CB8AC3E}">
        <p14:creationId xmlns:p14="http://schemas.microsoft.com/office/powerpoint/2010/main" val="3187461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llustrasjon av fem mennesker - et barn, en eldre kvinne med stokk, en kvinne med hijab, en gutt i rullestol og en kvinne som holder hånden hans.">
            <a:extLst>
              <a:ext uri="{FF2B5EF4-FFF2-40B4-BE49-F238E27FC236}">
                <a16:creationId xmlns:a16="http://schemas.microsoft.com/office/drawing/2014/main" id="{A2A709B8-07D1-B5E6-726A-E2E59FEEC333}"/>
              </a:ext>
            </a:extLst>
          </p:cNvPr>
          <p:cNvPicPr>
            <a:picLocks noChangeAspect="1"/>
          </p:cNvPicPr>
          <p:nvPr/>
        </p:nvPicPr>
        <p:blipFill rotWithShape="1">
          <a:blip r:embed="rId3"/>
          <a:srcRect l="21112" t="18031" r="22076" b="9633"/>
          <a:stretch/>
        </p:blipFill>
        <p:spPr>
          <a:xfrm>
            <a:off x="8768595" y="3484693"/>
            <a:ext cx="2649413" cy="3373307"/>
          </a:xfrm>
          <a:prstGeom prst="rect">
            <a:avLst/>
          </a:prstGeom>
        </p:spPr>
      </p:pic>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p:txBody>
          <a:bodyPr/>
          <a:lstStyle/>
          <a:p>
            <a:r>
              <a:rPr lang="nb-NO" dirty="0"/>
              <a:t>Fire forutsetninger for traumebevisst praksis</a:t>
            </a:r>
            <a:br>
              <a:rPr lang="nb-NO" dirty="0"/>
            </a:br>
            <a:r>
              <a:rPr lang="nb-NO" dirty="0"/>
              <a:t> - de fire R-ene</a:t>
            </a:r>
          </a:p>
        </p:txBody>
      </p:sp>
      <p:sp>
        <p:nvSpPr>
          <p:cNvPr id="7" name="Plassholder for innhold 6">
            <a:extLst>
              <a:ext uri="{FF2B5EF4-FFF2-40B4-BE49-F238E27FC236}">
                <a16:creationId xmlns:a16="http://schemas.microsoft.com/office/drawing/2014/main" id="{9D682BF6-AA3C-31DF-6320-D7129B93782B}"/>
              </a:ext>
            </a:extLst>
          </p:cNvPr>
          <p:cNvSpPr>
            <a:spLocks noGrp="1"/>
          </p:cNvSpPr>
          <p:nvPr>
            <p:ph idx="1"/>
          </p:nvPr>
        </p:nvSpPr>
        <p:spPr>
          <a:xfrm>
            <a:off x="695325" y="2473377"/>
            <a:ext cx="5772606" cy="3619448"/>
          </a:xfrm>
        </p:spPr>
        <p:txBody>
          <a:bodyPr/>
          <a:lstStyle/>
          <a:p>
            <a:r>
              <a:rPr lang="nb-NO" dirty="0"/>
              <a:t>Realize -  erkjenne </a:t>
            </a:r>
          </a:p>
          <a:p>
            <a:r>
              <a:rPr lang="nb-NO" dirty="0" err="1"/>
              <a:t>Recognize</a:t>
            </a:r>
            <a:r>
              <a:rPr lang="nb-NO" dirty="0"/>
              <a:t> – gjenkjenne</a:t>
            </a:r>
          </a:p>
          <a:p>
            <a:r>
              <a:rPr lang="nb-NO" dirty="0" err="1"/>
              <a:t>Respond</a:t>
            </a:r>
            <a:r>
              <a:rPr lang="nb-NO" dirty="0"/>
              <a:t> - respondere</a:t>
            </a:r>
          </a:p>
          <a:p>
            <a:r>
              <a:rPr lang="nb-NO" dirty="0" err="1"/>
              <a:t>Resist</a:t>
            </a:r>
            <a:r>
              <a:rPr lang="nb-NO" dirty="0"/>
              <a:t> re-</a:t>
            </a:r>
            <a:r>
              <a:rPr lang="nb-NO" dirty="0" err="1"/>
              <a:t>traumatization</a:t>
            </a:r>
            <a:r>
              <a:rPr lang="nb-NO" dirty="0"/>
              <a:t> - unngå </a:t>
            </a:r>
            <a:r>
              <a:rPr lang="nb-NO" dirty="0" err="1"/>
              <a:t>retraumatisering</a:t>
            </a:r>
            <a:r>
              <a:rPr lang="nb-NO" dirty="0"/>
              <a:t> </a:t>
            </a:r>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2" name="Bilde 5">
            <a:extLst>
              <a:ext uri="{FF2B5EF4-FFF2-40B4-BE49-F238E27FC236}">
                <a16:creationId xmlns:a16="http://schemas.microsoft.com/office/drawing/2014/main" id="{B4B303C7-B5A2-18EE-D886-69F91B85B057}"/>
              </a:ext>
            </a:extLst>
          </p:cNvPr>
          <p:cNvPicPr>
            <a:picLocks noChangeAspect="1"/>
          </p:cNvPicPr>
          <p:nvPr/>
        </p:nvPicPr>
        <p:blipFill>
          <a:blip r:embed="rId4"/>
          <a:srcRect l="3823" t="15032" r="68362" b="14835"/>
          <a:stretch/>
        </p:blipFill>
        <p:spPr>
          <a:xfrm>
            <a:off x="10596863" y="200523"/>
            <a:ext cx="899812" cy="900000"/>
          </a:xfrm>
          <a:prstGeom prst="ellipse">
            <a:avLst/>
          </a:prstGeom>
        </p:spPr>
      </p:pic>
      <p:pic>
        <p:nvPicPr>
          <p:cNvPr id="3" name="Picture 2" descr="Illustrasjon av fem mennesker - et barn, en eldre kvinne med stokk, en kvinne med hijab, en gutt i rullestol og en kvinne som holder hånden hans.">
            <a:extLst>
              <a:ext uri="{FF2B5EF4-FFF2-40B4-BE49-F238E27FC236}">
                <a16:creationId xmlns:a16="http://schemas.microsoft.com/office/drawing/2014/main" id="{590CCC08-35D1-C7FA-3276-5DF426C477D7}"/>
              </a:ext>
            </a:extLst>
          </p:cNvPr>
          <p:cNvPicPr>
            <a:picLocks noChangeAspect="1"/>
          </p:cNvPicPr>
          <p:nvPr/>
        </p:nvPicPr>
        <p:blipFill rotWithShape="1">
          <a:blip r:embed="rId5"/>
          <a:srcRect l="29241" t="14959" r="39377" b="7705"/>
          <a:stretch/>
        </p:blipFill>
        <p:spPr>
          <a:xfrm>
            <a:off x="6919721" y="2884779"/>
            <a:ext cx="1382751" cy="3407573"/>
          </a:xfrm>
          <a:prstGeom prst="rect">
            <a:avLst/>
          </a:prstGeom>
        </p:spPr>
      </p:pic>
      <p:pic>
        <p:nvPicPr>
          <p:cNvPr id="8" name="Bilde 12" descr="Illustrasjon av fem mennesker - et barn, en eldre kvinne med stokk, en kvinne med hijab, en gutt i rullestol og en kvinne som holder hånden hans.">
            <a:extLst>
              <a:ext uri="{FF2B5EF4-FFF2-40B4-BE49-F238E27FC236}">
                <a16:creationId xmlns:a16="http://schemas.microsoft.com/office/drawing/2014/main" id="{D170696E-969C-F2C3-37DA-990B31DE2FE7}"/>
              </a:ext>
            </a:extLst>
          </p:cNvPr>
          <p:cNvPicPr>
            <a:picLocks noChangeAspect="1"/>
          </p:cNvPicPr>
          <p:nvPr/>
        </p:nvPicPr>
        <p:blipFill rotWithShape="1">
          <a:blip r:embed="rId6"/>
          <a:srcRect l="54026" t="-4023" r="29710" b="4023"/>
          <a:stretch/>
        </p:blipFill>
        <p:spPr>
          <a:xfrm>
            <a:off x="8258761" y="1431954"/>
            <a:ext cx="1264096" cy="5498903"/>
          </a:xfrm>
          <a:prstGeom prst="rect">
            <a:avLst/>
          </a:prstGeom>
        </p:spPr>
      </p:pic>
      <p:pic>
        <p:nvPicPr>
          <p:cNvPr id="9" name="Picture 8" descr="Illustrasjon av fem mennesker - et barn, en eldre kvinne med stokk, en kvinne med hijab, en gutt i rullestol og en kvinne som holder hånden hans.">
            <a:extLst>
              <a:ext uri="{FF2B5EF4-FFF2-40B4-BE49-F238E27FC236}">
                <a16:creationId xmlns:a16="http://schemas.microsoft.com/office/drawing/2014/main" id="{58713E77-5029-C86D-D532-3806B1EB99CE}"/>
              </a:ext>
            </a:extLst>
          </p:cNvPr>
          <p:cNvPicPr>
            <a:picLocks noChangeAspect="1"/>
          </p:cNvPicPr>
          <p:nvPr/>
        </p:nvPicPr>
        <p:blipFill rotWithShape="1">
          <a:blip r:embed="rId7"/>
          <a:srcRect t="42705" r="70898" b="7826"/>
          <a:stretch/>
        </p:blipFill>
        <p:spPr>
          <a:xfrm>
            <a:off x="7802620" y="5042916"/>
            <a:ext cx="1110633" cy="1887941"/>
          </a:xfrm>
          <a:prstGeom prst="rect">
            <a:avLst/>
          </a:prstGeom>
        </p:spPr>
      </p:pic>
    </p:spTree>
    <p:extLst>
      <p:ext uri="{BB962C8B-B14F-4D97-AF65-F5344CB8AC3E}">
        <p14:creationId xmlns:p14="http://schemas.microsoft.com/office/powerpoint/2010/main" val="1055044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3ED0585D-50EE-C489-4644-2DD1B606D1AE}"/>
              </a:ext>
            </a:extLst>
          </p:cNvPr>
          <p:cNvSpPr>
            <a:spLocks noGrp="1"/>
          </p:cNvSpPr>
          <p:nvPr>
            <p:ph type="title"/>
          </p:nvPr>
        </p:nvSpPr>
        <p:spPr>
          <a:xfrm>
            <a:off x="695326" y="720001"/>
            <a:ext cx="7714156" cy="1311999"/>
          </a:xfrm>
        </p:spPr>
        <p:txBody>
          <a:bodyPr>
            <a:normAutofit/>
          </a:bodyPr>
          <a:lstStyle/>
          <a:p>
            <a:r>
              <a:rPr lang="nb-NO" dirty="0"/>
              <a:t>De fire R-ene i praksis</a:t>
            </a:r>
          </a:p>
        </p:txBody>
      </p:sp>
      <p:sp>
        <p:nvSpPr>
          <p:cNvPr id="4" name="Plassholder for dato 3">
            <a:extLst>
              <a:ext uri="{FF2B5EF4-FFF2-40B4-BE49-F238E27FC236}">
                <a16:creationId xmlns:a16="http://schemas.microsoft.com/office/drawing/2014/main" id="{278E57D2-974B-9FEE-8FA4-C61535B84EF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814366DF-693A-9BE9-3E3C-2C31251213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15" name="Bilde 5">
            <a:extLst>
              <a:ext uri="{FF2B5EF4-FFF2-40B4-BE49-F238E27FC236}">
                <a16:creationId xmlns:a16="http://schemas.microsoft.com/office/drawing/2014/main" id="{F8562C42-DD98-690F-9660-25E2BA4F0909}"/>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2" name="Bilde 3" descr="Illustrasjon av en gravid kvinne og en mann.">
            <a:extLst>
              <a:ext uri="{FF2B5EF4-FFF2-40B4-BE49-F238E27FC236}">
                <a16:creationId xmlns:a16="http://schemas.microsoft.com/office/drawing/2014/main" id="{632EFD51-B676-C5A0-3AF8-F8AD5CEBB19A}"/>
              </a:ext>
            </a:extLst>
          </p:cNvPr>
          <p:cNvPicPr>
            <a:picLocks noChangeAspect="1"/>
          </p:cNvPicPr>
          <p:nvPr/>
        </p:nvPicPr>
        <p:blipFill rotWithShape="1">
          <a:blip r:embed="rId4"/>
          <a:srcRect l="48613" t="20578" r="26589" b="6583"/>
          <a:stretch/>
        </p:blipFill>
        <p:spPr>
          <a:xfrm>
            <a:off x="7101312" y="1665890"/>
            <a:ext cx="1259986" cy="3700965"/>
          </a:xfrm>
          <a:prstGeom prst="rect">
            <a:avLst/>
          </a:prstGeom>
        </p:spPr>
      </p:pic>
      <p:sp>
        <p:nvSpPr>
          <p:cNvPr id="6" name="TextBox 5">
            <a:extLst>
              <a:ext uri="{FF2B5EF4-FFF2-40B4-BE49-F238E27FC236}">
                <a16:creationId xmlns:a16="http://schemas.microsoft.com/office/drawing/2014/main" id="{92CABA29-1975-11CE-A6EF-1835E500C68D}"/>
              </a:ext>
            </a:extLst>
          </p:cNvPr>
          <p:cNvSpPr txBox="1"/>
          <p:nvPr/>
        </p:nvSpPr>
        <p:spPr>
          <a:xfrm>
            <a:off x="929640" y="2818408"/>
            <a:ext cx="6736080" cy="523220"/>
          </a:xfrm>
          <a:prstGeom prst="rect">
            <a:avLst/>
          </a:prstGeom>
          <a:noFill/>
        </p:spPr>
        <p:txBody>
          <a:bodyPr wrap="square">
            <a:spAutoFit/>
          </a:bodyPr>
          <a:lstStyle/>
          <a:p>
            <a:pPr marL="216000" indent="-216000">
              <a:spcBef>
                <a:spcPts val="1800"/>
              </a:spcBef>
              <a:buSzPct val="100000"/>
              <a:buBlip>
                <a:blip r:embed="rId5"/>
              </a:buBlip>
            </a:pPr>
            <a:r>
              <a:rPr lang="nb-NO" sz="2800" dirty="0"/>
              <a:t>Hos legen</a:t>
            </a:r>
          </a:p>
        </p:txBody>
      </p:sp>
      <p:pic>
        <p:nvPicPr>
          <p:cNvPr id="3" name="Picture 2" descr="Illustrasjon av en gravid kvinne og en mann.">
            <a:extLst>
              <a:ext uri="{FF2B5EF4-FFF2-40B4-BE49-F238E27FC236}">
                <a16:creationId xmlns:a16="http://schemas.microsoft.com/office/drawing/2014/main" id="{D0A09B56-A2E7-AF8C-12A9-7926F77C5526}"/>
              </a:ext>
            </a:extLst>
          </p:cNvPr>
          <p:cNvPicPr>
            <a:picLocks noChangeAspect="1"/>
          </p:cNvPicPr>
          <p:nvPr/>
        </p:nvPicPr>
        <p:blipFill rotWithShape="1">
          <a:blip r:embed="rId6"/>
          <a:srcRect l="36146" t="-1021" r="46251" b="1021"/>
          <a:stretch/>
        </p:blipFill>
        <p:spPr>
          <a:xfrm>
            <a:off x="8637524" y="907331"/>
            <a:ext cx="1339850" cy="5385021"/>
          </a:xfrm>
          <a:prstGeom prst="rect">
            <a:avLst/>
          </a:prstGeom>
        </p:spPr>
      </p:pic>
    </p:spTree>
    <p:extLst>
      <p:ext uri="{BB962C8B-B14F-4D97-AF65-F5344CB8AC3E}">
        <p14:creationId xmlns:p14="http://schemas.microsoft.com/office/powerpoint/2010/main" val="198898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990600"/>
            <a:ext cx="9149563" cy="5201856"/>
          </a:xfrm>
        </p:spPr>
        <p:txBody>
          <a:bodyPr/>
          <a:lstStyle/>
          <a:p>
            <a:r>
              <a:rPr lang="nb-NO" sz="1500" dirty="0"/>
              <a:t>Dette materialet inneholder den andre av fem kjernekompetanser på traumebevisst praksis. </a:t>
            </a:r>
          </a:p>
          <a:p>
            <a:endParaRPr lang="nb-NO" sz="1500" dirty="0"/>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Materialet er utarbeidet for å kunne brukes på ulike arbeidsplasser og av ulike yrkesgrupper, hvor det som er felles er at vi i en eller annen grad forholder oss til innbyggere.</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Innbyggere</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kan være; barn, unge, voksne, eldre, pasienter, brukere, pårørende eller noe annet. </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Du som skal holde presentasjonen får derfor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ansvaret for å «oversette»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som skal sies til din kontekst. Det kan for eksempel være å trekke inn eksempler fra egen arbeidsplass eller bytte ut </a:t>
            </a:r>
            <a:r>
              <a:rPr kumimoji="0" lang="nb-NO" sz="1500" b="0" i="1" u="none" strike="noStrike" kern="1200" cap="none" spc="0" normalizeH="0" baseline="0" noProof="0" dirty="0">
                <a:ln>
                  <a:noFill/>
                </a:ln>
                <a:solidFill>
                  <a:srgbClr val="000000"/>
                </a:solidFill>
                <a:effectLst/>
                <a:uLnTx/>
                <a:uFillTx/>
                <a:latin typeface="Oslo Sans Office Normal"/>
                <a:ea typeface="+mn-ea"/>
                <a:cs typeface="+mn-cs"/>
              </a:rPr>
              <a:t>innbygger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med </a:t>
            </a:r>
            <a:r>
              <a:rPr kumimoji="0" lang="nb-NO" sz="1500" b="0" i="1" u="none" strike="noStrike" kern="1200" cap="none" spc="0" normalizeH="0" baseline="0" noProof="0" dirty="0">
                <a:ln>
                  <a:noFill/>
                </a:ln>
                <a:solidFill>
                  <a:srgbClr val="000000"/>
                </a:solidFill>
                <a:effectLst/>
                <a:uLnTx/>
                <a:uFillTx/>
                <a:latin typeface="Oslo Sans Office Normal"/>
                <a:ea typeface="+mn-ea"/>
                <a:cs typeface="+mn-cs"/>
              </a:rPr>
              <a:t>pasienter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dersom det gir mer mening hos dere. Det viktigste er at de som hører på skal sitte igjen med en forståelse av hvordan dette arbeidet er relevant hos dere.</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Husk å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tilrettelegge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dersom noen av deltakerne har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funksjonsnedsettelser </a:t>
            </a: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som kan påvirke deres muligheter for å få tilgang til </a:t>
            </a: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innholdet i presentasjonen. </a:t>
            </a:r>
          </a:p>
          <a:p>
            <a:endParaRPr lang="nb-NO" sz="1500" dirty="0"/>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A person pushing a baby stroller&#10;&#10;Description automatically generated">
            <a:extLst>
              <a:ext uri="{FF2B5EF4-FFF2-40B4-BE49-F238E27FC236}">
                <a16:creationId xmlns:a16="http://schemas.microsoft.com/office/drawing/2014/main" id="{B9AFB68F-69F0-D44A-A938-A14091F33024}"/>
              </a:ext>
            </a:extLst>
          </p:cNvPr>
          <p:cNvPicPr>
            <a:picLocks noChangeAspect="1"/>
          </p:cNvPicPr>
          <p:nvPr/>
        </p:nvPicPr>
        <p:blipFill rotWithShape="1">
          <a:blip r:embed="rId3"/>
          <a:srcRect l="23400" t="19051" r="36412" b="13929"/>
          <a:stretch/>
        </p:blipFill>
        <p:spPr>
          <a:xfrm>
            <a:off x="7512617" y="4527536"/>
            <a:ext cx="1339851" cy="1580844"/>
          </a:xfrm>
          <a:prstGeom prst="rect">
            <a:avLst/>
          </a:prstGeom>
        </p:spPr>
      </p:pic>
      <p:pic>
        <p:nvPicPr>
          <p:cNvPr id="8" name="Picture 7" descr="A person holding a person in a wheelchair&#10;&#10;Description automatically generated">
            <a:extLst>
              <a:ext uri="{FF2B5EF4-FFF2-40B4-BE49-F238E27FC236}">
                <a16:creationId xmlns:a16="http://schemas.microsoft.com/office/drawing/2014/main" id="{B1CE27B3-EF5D-45C7-03F9-9F952A444AF9}"/>
              </a:ext>
            </a:extLst>
          </p:cNvPr>
          <p:cNvPicPr>
            <a:picLocks noChangeAspect="1"/>
          </p:cNvPicPr>
          <p:nvPr/>
        </p:nvPicPr>
        <p:blipFill rotWithShape="1">
          <a:blip r:embed="rId4"/>
          <a:srcRect l="21112" t="18031" r="22076" b="9633"/>
          <a:stretch/>
        </p:blipFill>
        <p:spPr>
          <a:xfrm>
            <a:off x="8811134" y="4464990"/>
            <a:ext cx="1339851" cy="1705936"/>
          </a:xfrm>
          <a:prstGeom prst="rect">
            <a:avLst/>
          </a:prstGeom>
        </p:spPr>
      </p:pic>
      <p:pic>
        <p:nvPicPr>
          <p:cNvPr id="9" name="Picture 8" descr="Illustrasjon av en gruppe mennesker - et lite barn, en mann som holder en barnevogn, og en kvinne som står sammen med en mann i rullestol.">
            <a:extLst>
              <a:ext uri="{FF2B5EF4-FFF2-40B4-BE49-F238E27FC236}">
                <a16:creationId xmlns:a16="http://schemas.microsoft.com/office/drawing/2014/main" id="{2333A4E0-B050-2FB2-819D-F771CECDD378}"/>
              </a:ext>
            </a:extLst>
          </p:cNvPr>
          <p:cNvPicPr>
            <a:picLocks noChangeAspect="1"/>
          </p:cNvPicPr>
          <p:nvPr/>
        </p:nvPicPr>
        <p:blipFill rotWithShape="1">
          <a:blip r:embed="rId5"/>
          <a:srcRect t="42705" r="70898" b="7826"/>
          <a:stretch/>
        </p:blipFill>
        <p:spPr>
          <a:xfrm>
            <a:off x="6941883" y="5161623"/>
            <a:ext cx="556956" cy="946757"/>
          </a:xfrm>
          <a:prstGeom prst="rect">
            <a:avLst/>
          </a:prstGeom>
        </p:spPr>
      </p:pic>
    </p:spTree>
    <p:extLst>
      <p:ext uri="{BB962C8B-B14F-4D97-AF65-F5344CB8AC3E}">
        <p14:creationId xmlns:p14="http://schemas.microsoft.com/office/powerpoint/2010/main" val="2210664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ABC496-A732-1EED-82F9-E646026F49FF}"/>
              </a:ext>
            </a:extLst>
          </p:cNvPr>
          <p:cNvSpPr>
            <a:spLocks noGrp="1"/>
          </p:cNvSpPr>
          <p:nvPr>
            <p:ph type="title"/>
          </p:nvPr>
        </p:nvSpPr>
        <p:spPr/>
        <p:txBody>
          <a:bodyPr/>
          <a:lstStyle/>
          <a:p>
            <a:r>
              <a:rPr lang="nb-NO" dirty="0"/>
              <a:t>Husk…</a:t>
            </a:r>
          </a:p>
        </p:txBody>
      </p:sp>
      <p:pic>
        <p:nvPicPr>
          <p:cNvPr id="7" name="Plassholder for innhold 6" descr="Illustrasjon av Stortinget, en sykebil, en politibil og en politimann og helsepersonell knyttet sammen av linjer. I midten står teksten: &quot;Vi blir ofte oppfattet som trusselen&quot;. ">
            <a:extLst>
              <a:ext uri="{FF2B5EF4-FFF2-40B4-BE49-F238E27FC236}">
                <a16:creationId xmlns:a16="http://schemas.microsoft.com/office/drawing/2014/main" id="{3453B451-30DF-EFD0-FD4F-04A8B5653AFD}"/>
              </a:ext>
            </a:extLst>
          </p:cNvPr>
          <p:cNvPicPr>
            <a:picLocks noGrp="1" noChangeAspect="1"/>
          </p:cNvPicPr>
          <p:nvPr>
            <p:ph idx="1"/>
          </p:nvPr>
        </p:nvPicPr>
        <p:blipFill>
          <a:blip r:embed="rId3"/>
          <a:stretch>
            <a:fillRect/>
          </a:stretch>
        </p:blipFill>
        <p:spPr>
          <a:xfrm>
            <a:off x="2027236" y="802059"/>
            <a:ext cx="8300105" cy="5335940"/>
          </a:xfrm>
        </p:spPr>
      </p:pic>
      <p:sp>
        <p:nvSpPr>
          <p:cNvPr id="4" name="Plassholder for dato 3">
            <a:extLst>
              <a:ext uri="{FF2B5EF4-FFF2-40B4-BE49-F238E27FC236}">
                <a16:creationId xmlns:a16="http://schemas.microsoft.com/office/drawing/2014/main" id="{77AD4C81-D654-7CB5-F5DD-CF4F3E1A16A4}"/>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5" name="Plassholder for lysbildenummer 4">
            <a:extLst>
              <a:ext uri="{FF2B5EF4-FFF2-40B4-BE49-F238E27FC236}">
                <a16:creationId xmlns:a16="http://schemas.microsoft.com/office/drawing/2014/main" id="{3994CD06-EB2D-D9FC-DFEF-1ED58DF39C46}"/>
              </a:ext>
            </a:extLst>
          </p:cNvPr>
          <p:cNvSpPr>
            <a:spLocks noGrp="1"/>
          </p:cNvSpPr>
          <p:nvPr>
            <p:ph type="sldNum" sz="quarter" idx="12"/>
          </p:nvPr>
        </p:nvSpPr>
        <p:spPr/>
        <p:txBody>
          <a:bodyPr/>
          <a:lstStyle/>
          <a:p>
            <a:fld id="{8ACEFDFC-287E-0A4D-81A7-6CC8C070690D}" type="slidenum">
              <a:rPr lang="nb-NO" smtClean="0"/>
              <a:t>30</a:t>
            </a:fld>
            <a:endParaRPr lang="nb-NO"/>
          </a:p>
        </p:txBody>
      </p:sp>
      <p:pic>
        <p:nvPicPr>
          <p:cNvPr id="8" name="Bilde 5">
            <a:extLst>
              <a:ext uri="{FF2B5EF4-FFF2-40B4-BE49-F238E27FC236}">
                <a16:creationId xmlns:a16="http://schemas.microsoft.com/office/drawing/2014/main" id="{CFA7207E-5359-1589-F5E2-A0ED0533CDC9}"/>
              </a:ext>
            </a:extLst>
          </p:cNvPr>
          <p:cNvPicPr>
            <a:picLocks noChangeAspect="1"/>
          </p:cNvPicPr>
          <p:nvPr/>
        </p:nvPicPr>
        <p:blipFill>
          <a:blip r:embed="rId4"/>
          <a:srcRect l="71113" t="15534" r="1072" b="14332"/>
          <a:stretch/>
        </p:blipFill>
        <p:spPr>
          <a:xfrm>
            <a:off x="10826750" y="352059"/>
            <a:ext cx="899813" cy="900000"/>
          </a:xfrm>
          <a:prstGeom prst="rect">
            <a:avLst/>
          </a:prstGeom>
        </p:spPr>
      </p:pic>
    </p:spTree>
    <p:extLst>
      <p:ext uri="{BB962C8B-B14F-4D97-AF65-F5344CB8AC3E}">
        <p14:creationId xmlns:p14="http://schemas.microsoft.com/office/powerpoint/2010/main" val="3066673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r>
              <a:rPr lang="nb-NO" dirty="0"/>
              <a:t>Vi tar en pause  </a:t>
            </a:r>
            <a:br>
              <a:rPr lang="nb-NO" dirty="0"/>
            </a:br>
            <a:br>
              <a:rPr lang="nb-NO" dirty="0"/>
            </a:b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07.03.2025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31</a:t>
            </a:fld>
            <a:endParaRPr lang="nb-NO"/>
          </a:p>
        </p:txBody>
      </p:sp>
      <p:pic>
        <p:nvPicPr>
          <p:cNvPr id="3" name="Picture 2" descr="Illustrasjon av en beige kopp med kaffe i.">
            <a:extLst>
              <a:ext uri="{FF2B5EF4-FFF2-40B4-BE49-F238E27FC236}">
                <a16:creationId xmlns:a16="http://schemas.microsoft.com/office/drawing/2014/main" id="{D33182EC-CA2F-3617-1A83-030F3BAE2582}"/>
              </a:ext>
            </a:extLst>
          </p:cNvPr>
          <p:cNvPicPr>
            <a:picLocks noChangeAspect="1"/>
          </p:cNvPicPr>
          <p:nvPr/>
        </p:nvPicPr>
        <p:blipFill>
          <a:blip r:embed="rId3"/>
          <a:stretch>
            <a:fillRect/>
          </a:stretch>
        </p:blipFill>
        <p:spPr>
          <a:xfrm>
            <a:off x="6925163" y="1696823"/>
            <a:ext cx="2828681" cy="2828681"/>
          </a:xfrm>
          <a:prstGeom prst="rect">
            <a:avLst/>
          </a:prstGeom>
        </p:spPr>
      </p:pic>
    </p:spTree>
    <p:extLst>
      <p:ext uri="{BB962C8B-B14F-4D97-AF65-F5344CB8AC3E}">
        <p14:creationId xmlns:p14="http://schemas.microsoft.com/office/powerpoint/2010/main" val="3121853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p:txBody>
          <a:bodyPr/>
          <a:lstStyle/>
          <a:p>
            <a:r>
              <a:rPr lang="nb-NO" dirty="0"/>
              <a:t>Eksempler på traumebevisst praksis</a:t>
            </a:r>
          </a:p>
        </p:txBody>
      </p:sp>
    </p:spTree>
    <p:extLst>
      <p:ext uri="{BB962C8B-B14F-4D97-AF65-F5344CB8AC3E}">
        <p14:creationId xmlns:p14="http://schemas.microsoft.com/office/powerpoint/2010/main" val="1055464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a:xfrm>
            <a:off x="695327" y="650523"/>
            <a:ext cx="9469438" cy="1311999"/>
          </a:xfrm>
        </p:spPr>
        <p:txBody>
          <a:bodyPr/>
          <a:lstStyle/>
          <a:p>
            <a:r>
              <a:rPr lang="nb-NO" dirty="0"/>
              <a:t>Wisconsin – første traumeinformerte stat i USA</a:t>
            </a:r>
          </a:p>
        </p:txBody>
      </p:sp>
      <p:sp>
        <p:nvSpPr>
          <p:cNvPr id="3" name="Plassholder for innhold 2">
            <a:extLst>
              <a:ext uri="{FF2B5EF4-FFF2-40B4-BE49-F238E27FC236}">
                <a16:creationId xmlns:a16="http://schemas.microsoft.com/office/drawing/2014/main" id="{4E375D73-71E5-5246-6F46-69936B8036CE}"/>
              </a:ext>
            </a:extLst>
          </p:cNvPr>
          <p:cNvSpPr>
            <a:spLocks noGrp="1"/>
          </p:cNvSpPr>
          <p:nvPr>
            <p:ph idx="1"/>
          </p:nvPr>
        </p:nvSpPr>
        <p:spPr>
          <a:xfrm>
            <a:off x="695327" y="1619794"/>
            <a:ext cx="6410012" cy="4473031"/>
          </a:xfrm>
        </p:spPr>
        <p:txBody>
          <a:bodyPr/>
          <a:lstStyle/>
          <a:p>
            <a:endParaRPr lang="nb-NO" dirty="0"/>
          </a:p>
          <a:p>
            <a:r>
              <a:rPr lang="nb-NO" sz="2400" dirty="0"/>
              <a:t>58 % av den voksne befolkningen i staten hadde minst én barndomsbelastning</a:t>
            </a:r>
          </a:p>
          <a:p>
            <a:r>
              <a:rPr lang="nb-NO" sz="2400" dirty="0"/>
              <a:t>14 % hadde fire eller flere barndomsbelastninger</a:t>
            </a:r>
          </a:p>
          <a:p>
            <a:r>
              <a:rPr lang="nb-NO" sz="2400" dirty="0"/>
              <a:t>Barndomsbelastninger opptrer ofte samtidig</a:t>
            </a:r>
            <a:r>
              <a:rPr lang="nb-NO" sz="2400"/>
              <a:t>, og </a:t>
            </a:r>
            <a:r>
              <a:rPr lang="nb-NO" sz="2400" dirty="0"/>
              <a:t>er mer vanlige blant mennesker uten jobb, med lav lønn og som ikke har gjennomført  videregående skole</a:t>
            </a:r>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33</a:t>
            </a:fld>
            <a:endParaRPr lang="nb-NO"/>
          </a:p>
        </p:txBody>
      </p:sp>
      <p:pic>
        <p:nvPicPr>
          <p:cNvPr id="6" name="Bilde 5">
            <a:extLst>
              <a:ext uri="{FF2B5EF4-FFF2-40B4-BE49-F238E27FC236}">
                <a16:creationId xmlns:a16="http://schemas.microsoft.com/office/drawing/2014/main" id="{0F6C90FE-7F90-7B49-206F-74463742CA5C}"/>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9" name="Bilde 5">
            <a:extLst>
              <a:ext uri="{FF2B5EF4-FFF2-40B4-BE49-F238E27FC236}">
                <a16:creationId xmlns:a16="http://schemas.microsoft.com/office/drawing/2014/main" id="{9E2A8B80-26DD-D13B-61F2-176A42782DC2}"/>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7" name="Picture 6" descr="Illustrasjon av tre personer som sitter sammen. To sitter på gulvet og en på en stol. En av dem holder en bok. ">
            <a:extLst>
              <a:ext uri="{FF2B5EF4-FFF2-40B4-BE49-F238E27FC236}">
                <a16:creationId xmlns:a16="http://schemas.microsoft.com/office/drawing/2014/main" id="{47A749C4-7C70-4789-EC6A-BF47E0E91837}"/>
              </a:ext>
            </a:extLst>
          </p:cNvPr>
          <p:cNvPicPr>
            <a:picLocks noChangeAspect="1"/>
          </p:cNvPicPr>
          <p:nvPr/>
        </p:nvPicPr>
        <p:blipFill rotWithShape="1">
          <a:blip r:embed="rId4"/>
          <a:srcRect l="11835" t="28165" r="24880" b="23960"/>
          <a:stretch/>
        </p:blipFill>
        <p:spPr>
          <a:xfrm>
            <a:off x="7943553" y="2671925"/>
            <a:ext cx="3144777" cy="2378988"/>
          </a:xfrm>
          <a:prstGeom prst="rect">
            <a:avLst/>
          </a:prstGeom>
        </p:spPr>
      </p:pic>
    </p:spTree>
    <p:extLst>
      <p:ext uri="{BB962C8B-B14F-4D97-AF65-F5344CB8AC3E}">
        <p14:creationId xmlns:p14="http://schemas.microsoft.com/office/powerpoint/2010/main" val="2271242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a:xfrm>
            <a:off x="695327" y="650523"/>
            <a:ext cx="9469438" cy="1311999"/>
          </a:xfrm>
        </p:spPr>
        <p:txBody>
          <a:bodyPr/>
          <a:lstStyle/>
          <a:p>
            <a:r>
              <a:rPr lang="nb-NO" dirty="0"/>
              <a:t>Wisconsin – resultater</a:t>
            </a:r>
          </a:p>
        </p:txBody>
      </p:sp>
      <p:sp>
        <p:nvSpPr>
          <p:cNvPr id="3" name="Plassholder for innhold 2">
            <a:extLst>
              <a:ext uri="{FF2B5EF4-FFF2-40B4-BE49-F238E27FC236}">
                <a16:creationId xmlns:a16="http://schemas.microsoft.com/office/drawing/2014/main" id="{4E375D73-71E5-5246-6F46-69936B8036CE}"/>
              </a:ext>
            </a:extLst>
          </p:cNvPr>
          <p:cNvSpPr>
            <a:spLocks noGrp="1"/>
          </p:cNvSpPr>
          <p:nvPr>
            <p:ph idx="1"/>
          </p:nvPr>
        </p:nvSpPr>
        <p:spPr>
          <a:xfrm>
            <a:off x="695327" y="1619794"/>
            <a:ext cx="6410012" cy="4473031"/>
          </a:xfrm>
        </p:spPr>
        <p:txBody>
          <a:bodyPr/>
          <a:lstStyle/>
          <a:p>
            <a:endParaRPr lang="nb-NO" dirty="0"/>
          </a:p>
          <a:p>
            <a:r>
              <a:rPr lang="nb-NO" dirty="0"/>
              <a:t>Drops-</a:t>
            </a:r>
            <a:r>
              <a:rPr lang="nb-NO" dirty="0" err="1"/>
              <a:t>outs</a:t>
            </a:r>
            <a:r>
              <a:rPr lang="nb-NO" dirty="0"/>
              <a:t> fra </a:t>
            </a:r>
            <a:r>
              <a:rPr lang="nb-NO" dirty="0" err="1"/>
              <a:t>high</a:t>
            </a:r>
            <a:r>
              <a:rPr lang="nb-NO" dirty="0"/>
              <a:t> </a:t>
            </a:r>
            <a:r>
              <a:rPr lang="nb-NO" dirty="0" err="1"/>
              <a:t>schools</a:t>
            </a:r>
            <a:r>
              <a:rPr lang="nb-NO" dirty="0"/>
              <a:t> ned fra 40 % til 5 % </a:t>
            </a:r>
          </a:p>
          <a:p>
            <a:r>
              <a:rPr lang="nb-NO" dirty="0"/>
              <a:t>Andelen flyttinger i barnevernet falt med 15 %</a:t>
            </a:r>
          </a:p>
          <a:p>
            <a:r>
              <a:rPr lang="nb-NO" dirty="0"/>
              <a:t>50 % reduksjon i tenåringssvangerskap </a:t>
            </a:r>
          </a:p>
          <a:p>
            <a:r>
              <a:rPr lang="nb-NO" dirty="0"/>
              <a:t>40% reduksjon i ungdomskriminalitet </a:t>
            </a:r>
          </a:p>
          <a:p>
            <a:r>
              <a:rPr lang="nb-NO" dirty="0"/>
              <a:t>Reduksjon i sykefravær</a:t>
            </a:r>
          </a:p>
          <a:p>
            <a:r>
              <a:rPr lang="nb-NO" dirty="0"/>
              <a:t>90 % reduksjon i selvmord blant unge</a:t>
            </a:r>
          </a:p>
          <a:p>
            <a:endParaRPr lang="nb-NO" dirty="0"/>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34</a:t>
            </a:fld>
            <a:endParaRPr lang="nb-NO"/>
          </a:p>
        </p:txBody>
      </p:sp>
      <p:pic>
        <p:nvPicPr>
          <p:cNvPr id="6" name="Bilde 5">
            <a:extLst>
              <a:ext uri="{FF2B5EF4-FFF2-40B4-BE49-F238E27FC236}">
                <a16:creationId xmlns:a16="http://schemas.microsoft.com/office/drawing/2014/main" id="{0F6C90FE-7F90-7B49-206F-74463742CA5C}"/>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8" name="Picture 7" descr="Illustrasjon av to menn og to kvinner som står vendt mot hverandre med hendene samlet i midten. Over dem er en gul lyspære. ">
            <a:extLst>
              <a:ext uri="{FF2B5EF4-FFF2-40B4-BE49-F238E27FC236}">
                <a16:creationId xmlns:a16="http://schemas.microsoft.com/office/drawing/2014/main" id="{CF84CA2F-4EAC-59C2-DB24-C583E1E8D89C}"/>
              </a:ext>
            </a:extLst>
          </p:cNvPr>
          <p:cNvPicPr>
            <a:picLocks noChangeAspect="1"/>
          </p:cNvPicPr>
          <p:nvPr/>
        </p:nvPicPr>
        <p:blipFill rotWithShape="1">
          <a:blip r:embed="rId4"/>
          <a:srcRect l="19236" t="21875" r="14514" b="19792"/>
          <a:stretch/>
        </p:blipFill>
        <p:spPr>
          <a:xfrm>
            <a:off x="7667405" y="2208668"/>
            <a:ext cx="3379361" cy="2975538"/>
          </a:xfrm>
          <a:prstGeom prst="rect">
            <a:avLst/>
          </a:prstGeom>
        </p:spPr>
      </p:pic>
      <p:pic>
        <p:nvPicPr>
          <p:cNvPr id="9" name="Bilde 5">
            <a:extLst>
              <a:ext uri="{FF2B5EF4-FFF2-40B4-BE49-F238E27FC236}">
                <a16:creationId xmlns:a16="http://schemas.microsoft.com/office/drawing/2014/main" id="{9E2A8B80-26DD-D13B-61F2-176A42782DC2}"/>
              </a:ext>
            </a:extLst>
          </p:cNvPr>
          <p:cNvPicPr>
            <a:picLocks noChangeAspect="1"/>
          </p:cNvPicPr>
          <p:nvPr/>
        </p:nvPicPr>
        <p:blipFill>
          <a:blip r:embed="rId3"/>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4255656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a:xfrm>
            <a:off x="695326" y="477077"/>
            <a:ext cx="9469438" cy="1086679"/>
          </a:xfrm>
        </p:spPr>
        <p:txBody>
          <a:bodyPr>
            <a:normAutofit/>
          </a:bodyPr>
          <a:lstStyle/>
          <a:p>
            <a:r>
              <a:rPr lang="nb-NO" dirty="0"/>
              <a:t>Eksempel fra skoler i </a:t>
            </a:r>
            <a:r>
              <a:rPr lang="nb-NO" dirty="0" err="1"/>
              <a:t>Waupaca</a:t>
            </a:r>
            <a:r>
              <a:rPr lang="nb-NO" dirty="0"/>
              <a:t> County, USA</a:t>
            </a:r>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35</a:t>
            </a:fld>
            <a:endParaRPr lang="nb-NO"/>
          </a:p>
        </p:txBody>
      </p:sp>
      <p:sp>
        <p:nvSpPr>
          <p:cNvPr id="8" name="TextBox 7">
            <a:extLst>
              <a:ext uri="{FF2B5EF4-FFF2-40B4-BE49-F238E27FC236}">
                <a16:creationId xmlns:a16="http://schemas.microsoft.com/office/drawing/2014/main" id="{A2AD4F71-9521-1D31-76F9-0101A304D83A}"/>
              </a:ext>
            </a:extLst>
          </p:cNvPr>
          <p:cNvSpPr txBox="1"/>
          <p:nvPr/>
        </p:nvSpPr>
        <p:spPr>
          <a:xfrm>
            <a:off x="695325" y="1563756"/>
            <a:ext cx="6065239" cy="4014176"/>
          </a:xfrm>
          <a:prstGeom prst="rect">
            <a:avLst/>
          </a:prstGeom>
          <a:noFill/>
        </p:spPr>
        <p:txBody>
          <a:bodyPr wrap="square">
            <a:spAutoFit/>
          </a:bodyPr>
          <a:lstStyle/>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lang="nb-NO" dirty="0">
                <a:solidFill>
                  <a:srgbClr val="000000"/>
                </a:solidFill>
                <a:latin typeface="Oslo Sans Office"/>
              </a:rPr>
              <a:t>K</a:t>
            </a:r>
            <a:r>
              <a:rPr kumimoji="0" lang="nb-NO" b="0" i="0" u="none" strike="noStrike" kern="1200" cap="none" spc="0" normalizeH="0" baseline="0" noProof="0" dirty="0" err="1">
                <a:ln>
                  <a:noFill/>
                </a:ln>
                <a:solidFill>
                  <a:srgbClr val="000000"/>
                </a:solidFill>
                <a:effectLst/>
                <a:uLnTx/>
                <a:uFillTx/>
                <a:latin typeface="Oslo Sans Office"/>
                <a:ea typeface="+mn-ea"/>
                <a:cs typeface="+mn-cs"/>
              </a:rPr>
              <a:t>unnskap</a:t>
            </a:r>
            <a:r>
              <a:rPr kumimoji="0" lang="nb-NO" b="0" i="0" u="none" strike="noStrike" kern="1200" cap="none" spc="0" normalizeH="0" baseline="0" noProof="0" dirty="0">
                <a:ln>
                  <a:noFill/>
                </a:ln>
                <a:solidFill>
                  <a:srgbClr val="000000"/>
                </a:solidFill>
                <a:effectLst/>
                <a:uLnTx/>
                <a:uFillTx/>
                <a:latin typeface="Oslo Sans Office"/>
                <a:ea typeface="+mn-ea"/>
                <a:cs typeface="+mn-cs"/>
              </a:rPr>
              <a:t> og opplæring til ansatte om barndomsbelastninger</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b="0" i="0" u="none" strike="noStrike" kern="1200" cap="none" spc="0" normalizeH="0" baseline="0" noProof="0" dirty="0">
                <a:ln>
                  <a:noFill/>
                </a:ln>
                <a:solidFill>
                  <a:srgbClr val="000000"/>
                </a:solidFill>
                <a:effectLst/>
                <a:uLnTx/>
                <a:uFillTx/>
                <a:latin typeface="Oslo Sans Office"/>
                <a:ea typeface="+mn-ea"/>
                <a:cs typeface="+mn-cs"/>
              </a:rPr>
              <a:t>Holdningen er at alle kan hjelpe</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b="0" i="0" u="none" strike="noStrike" kern="1200" cap="none" spc="0" normalizeH="0" baseline="0" noProof="0" dirty="0">
                <a:ln>
                  <a:noFill/>
                </a:ln>
                <a:solidFill>
                  <a:srgbClr val="000000"/>
                </a:solidFill>
                <a:effectLst/>
                <a:uLnTx/>
                <a:uFillTx/>
                <a:latin typeface="Oslo Sans Office"/>
                <a:ea typeface="+mn-ea"/>
                <a:cs typeface="+mn-cs"/>
              </a:rPr>
              <a:t>Avslapning og redusert stress fremfor prestasjonspress</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b="0" i="0" u="none" strike="noStrike" kern="1200" cap="none" spc="0" normalizeH="0" baseline="0" noProof="0" dirty="0">
                <a:ln>
                  <a:noFill/>
                </a:ln>
                <a:solidFill>
                  <a:srgbClr val="000000"/>
                </a:solidFill>
                <a:effectLst/>
                <a:uLnTx/>
                <a:uFillTx/>
                <a:latin typeface="Oslo Sans Office"/>
                <a:ea typeface="+mn-ea"/>
                <a:cs typeface="+mn-cs"/>
              </a:rPr>
              <a:t>Regulerende aktiviteter </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b="0" i="0" u="none" strike="noStrike" kern="1200" cap="none" spc="0" normalizeH="0" baseline="0" noProof="0" dirty="0">
                <a:ln>
                  <a:noFill/>
                </a:ln>
                <a:solidFill>
                  <a:srgbClr val="000000"/>
                </a:solidFill>
                <a:effectLst/>
                <a:uLnTx/>
                <a:uFillTx/>
                <a:latin typeface="Oslo Sans Office"/>
                <a:ea typeface="+mn-ea"/>
                <a:cs typeface="+mn-cs"/>
              </a:rPr>
              <a:t>Forståelse av triggere: «Hva har skjedd» og «hvordan kan jeg hjelpe» i stedet for «hva feiler det deg?»</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b="0" i="0" u="none" strike="noStrike" kern="1200" cap="none" spc="0" normalizeH="0" baseline="0" noProof="0" dirty="0">
                <a:ln>
                  <a:noFill/>
                </a:ln>
                <a:solidFill>
                  <a:srgbClr val="000000"/>
                </a:solidFill>
                <a:effectLst/>
                <a:uLnTx/>
                <a:uFillTx/>
                <a:latin typeface="Oslo Sans Office"/>
                <a:ea typeface="+mn-ea"/>
                <a:cs typeface="+mn-cs"/>
              </a:rPr>
              <a:t>Voksne som forstår og lytter</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b="0" i="0" u="none" strike="noStrike" kern="1200" cap="none" spc="0" normalizeH="0" baseline="0" noProof="0" dirty="0">
                <a:ln>
                  <a:noFill/>
                </a:ln>
                <a:solidFill>
                  <a:srgbClr val="000000"/>
                </a:solidFill>
                <a:effectLst/>
                <a:uLnTx/>
                <a:uFillTx/>
                <a:latin typeface="Oslo Sans Office"/>
                <a:ea typeface="+mn-ea"/>
                <a:cs typeface="+mn-cs"/>
              </a:rPr>
              <a:t>Endring i forståelsen av og bruk av regler og disiplinering</a:t>
            </a:r>
            <a:endParaRPr kumimoji="0" lang="nb-NO" sz="2400" b="0" i="0" u="none" strike="noStrike" kern="1200" cap="none" spc="0" normalizeH="0" baseline="0" noProof="0" dirty="0">
              <a:ln>
                <a:noFill/>
              </a:ln>
              <a:solidFill>
                <a:srgbClr val="000000"/>
              </a:solidFill>
              <a:effectLst/>
              <a:uLnTx/>
              <a:uFillTx/>
              <a:latin typeface="Oslo Sans Office"/>
              <a:ea typeface="+mn-ea"/>
              <a:cs typeface="+mn-cs"/>
            </a:endParaRPr>
          </a:p>
        </p:txBody>
      </p:sp>
      <p:pic>
        <p:nvPicPr>
          <p:cNvPr id="9" name="Bilde 5">
            <a:extLst>
              <a:ext uri="{FF2B5EF4-FFF2-40B4-BE49-F238E27FC236}">
                <a16:creationId xmlns:a16="http://schemas.microsoft.com/office/drawing/2014/main" id="{E6B1D6C8-B32F-7F4C-22A0-008F0606EE0C}"/>
              </a:ext>
            </a:extLst>
          </p:cNvPr>
          <p:cNvPicPr>
            <a:picLocks noChangeAspect="1"/>
          </p:cNvPicPr>
          <p:nvPr/>
        </p:nvPicPr>
        <p:blipFill>
          <a:blip r:embed="rId4"/>
          <a:srcRect l="37408" t="14815" r="34778" b="15052"/>
          <a:stretch/>
        </p:blipFill>
        <p:spPr>
          <a:xfrm>
            <a:off x="10596860" y="200523"/>
            <a:ext cx="899812" cy="900000"/>
          </a:xfrm>
          <a:prstGeom prst="rect">
            <a:avLst/>
          </a:prstGeom>
        </p:spPr>
      </p:pic>
      <p:pic>
        <p:nvPicPr>
          <p:cNvPr id="10" name="Bilde 8" descr="Illustrasjon av en mann som peker på en tavle.">
            <a:extLst>
              <a:ext uri="{FF2B5EF4-FFF2-40B4-BE49-F238E27FC236}">
                <a16:creationId xmlns:a16="http://schemas.microsoft.com/office/drawing/2014/main" id="{A022119D-631C-584F-293D-451443930A7F}"/>
              </a:ext>
            </a:extLst>
          </p:cNvPr>
          <p:cNvPicPr>
            <a:picLocks noChangeAspect="1"/>
          </p:cNvPicPr>
          <p:nvPr/>
        </p:nvPicPr>
        <p:blipFill>
          <a:blip r:embed="rId5"/>
          <a:stretch>
            <a:fillRect/>
          </a:stretch>
        </p:blipFill>
        <p:spPr>
          <a:xfrm>
            <a:off x="7192660" y="1100523"/>
            <a:ext cx="4156364" cy="4156364"/>
          </a:xfrm>
          <a:prstGeom prst="rect">
            <a:avLst/>
          </a:prstGeom>
        </p:spPr>
      </p:pic>
    </p:spTree>
    <p:extLst>
      <p:ext uri="{BB962C8B-B14F-4D97-AF65-F5344CB8AC3E}">
        <p14:creationId xmlns:p14="http://schemas.microsoft.com/office/powerpoint/2010/main" val="2533506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a:xfrm>
            <a:off x="695326" y="734764"/>
            <a:ext cx="9469438" cy="697886"/>
          </a:xfrm>
        </p:spPr>
        <p:txBody>
          <a:bodyPr/>
          <a:lstStyle/>
          <a:p>
            <a:r>
              <a:rPr lang="nb-NO" dirty="0"/>
              <a:t>En barneskole i </a:t>
            </a:r>
            <a:r>
              <a:rPr lang="nb-NO" dirty="0" err="1"/>
              <a:t>Waupaca</a:t>
            </a:r>
            <a:r>
              <a:rPr lang="nb-NO" dirty="0"/>
              <a:t> </a:t>
            </a:r>
            <a:r>
              <a:rPr lang="nb-NO" dirty="0" err="1"/>
              <a:t>county</a:t>
            </a:r>
            <a:endParaRPr lang="nb-NO" dirty="0"/>
          </a:p>
        </p:txBody>
      </p:sp>
      <p:sp>
        <p:nvSpPr>
          <p:cNvPr id="3" name="Plassholder for innhold 2">
            <a:extLst>
              <a:ext uri="{FF2B5EF4-FFF2-40B4-BE49-F238E27FC236}">
                <a16:creationId xmlns:a16="http://schemas.microsoft.com/office/drawing/2014/main" id="{4E375D73-71E5-5246-6F46-69936B8036CE}"/>
              </a:ext>
            </a:extLst>
          </p:cNvPr>
          <p:cNvSpPr>
            <a:spLocks noGrp="1"/>
          </p:cNvSpPr>
          <p:nvPr>
            <p:ph idx="1"/>
          </p:nvPr>
        </p:nvSpPr>
        <p:spPr>
          <a:xfrm>
            <a:off x="695326" y="3032761"/>
            <a:ext cx="4568050" cy="3259590"/>
          </a:xfrm>
        </p:spPr>
        <p:txBody>
          <a:bodyPr/>
          <a:lstStyle/>
          <a:p>
            <a:r>
              <a:rPr lang="nb-NO" sz="2400" dirty="0"/>
              <a:t>Kan dere kjenne igjen traumebevisst praksis i eksempelet?</a:t>
            </a:r>
            <a:endParaRPr lang="nb-NO" dirty="0"/>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36</a:t>
            </a:fld>
            <a:endParaRPr lang="nb-NO"/>
          </a:p>
        </p:txBody>
      </p:sp>
      <p:pic>
        <p:nvPicPr>
          <p:cNvPr id="6" name="Bilde 5">
            <a:extLst>
              <a:ext uri="{FF2B5EF4-FFF2-40B4-BE49-F238E27FC236}">
                <a16:creationId xmlns:a16="http://schemas.microsoft.com/office/drawing/2014/main" id="{0B0D476B-1357-B759-DD59-422F512A4C27}"/>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17" name="Bilde 9" descr="Illustrasjon av fem barn. ">
            <a:extLst>
              <a:ext uri="{FF2B5EF4-FFF2-40B4-BE49-F238E27FC236}">
                <a16:creationId xmlns:a16="http://schemas.microsoft.com/office/drawing/2014/main" id="{95A719F4-D61D-67AE-4437-69BB9F8DAC23}"/>
              </a:ext>
            </a:extLst>
          </p:cNvPr>
          <p:cNvPicPr>
            <a:picLocks noChangeAspect="1"/>
          </p:cNvPicPr>
          <p:nvPr/>
        </p:nvPicPr>
        <p:blipFill>
          <a:blip r:embed="rId4"/>
          <a:srcRect l="29173"/>
          <a:stretch/>
        </p:blipFill>
        <p:spPr>
          <a:xfrm>
            <a:off x="10195104" y="2493982"/>
            <a:ext cx="1703321" cy="2404911"/>
          </a:xfrm>
          <a:prstGeom prst="rect">
            <a:avLst/>
          </a:prstGeom>
        </p:spPr>
      </p:pic>
      <p:pic>
        <p:nvPicPr>
          <p:cNvPr id="7" name="Picture 3" descr="Illustrasjon av fem barn. ">
            <a:extLst>
              <a:ext uri="{FF2B5EF4-FFF2-40B4-BE49-F238E27FC236}">
                <a16:creationId xmlns:a16="http://schemas.microsoft.com/office/drawing/2014/main" id="{3870F177-92D0-9A3E-1A0E-B0E724E5CC9D}"/>
              </a:ext>
            </a:extLst>
          </p:cNvPr>
          <p:cNvPicPr>
            <a:picLocks noChangeAspect="1"/>
          </p:cNvPicPr>
          <p:nvPr/>
        </p:nvPicPr>
        <p:blipFill rotWithShape="1">
          <a:blip r:embed="rId5"/>
          <a:srcRect l="71465" t="43638" r="-567" b="6893"/>
          <a:stretch/>
        </p:blipFill>
        <p:spPr>
          <a:xfrm>
            <a:off x="9307627" y="3332717"/>
            <a:ext cx="887477" cy="1508604"/>
          </a:xfrm>
          <a:prstGeom prst="rect">
            <a:avLst/>
          </a:prstGeom>
        </p:spPr>
      </p:pic>
      <p:pic>
        <p:nvPicPr>
          <p:cNvPr id="8" name="Picture 4" descr="Illustrasjon av fem barn. ">
            <a:extLst>
              <a:ext uri="{FF2B5EF4-FFF2-40B4-BE49-F238E27FC236}">
                <a16:creationId xmlns:a16="http://schemas.microsoft.com/office/drawing/2014/main" id="{2CA48E25-7665-C8E4-C500-64ACCB0B3D47}"/>
              </a:ext>
            </a:extLst>
          </p:cNvPr>
          <p:cNvPicPr>
            <a:picLocks noChangeAspect="1"/>
          </p:cNvPicPr>
          <p:nvPr/>
        </p:nvPicPr>
        <p:blipFill rotWithShape="1">
          <a:blip r:embed="rId5"/>
          <a:srcRect t="42705" r="70898" b="7826"/>
          <a:stretch/>
        </p:blipFill>
        <p:spPr>
          <a:xfrm>
            <a:off x="8342336" y="3288625"/>
            <a:ext cx="939353" cy="1596787"/>
          </a:xfrm>
          <a:prstGeom prst="rect">
            <a:avLst/>
          </a:prstGeom>
        </p:spPr>
      </p:pic>
      <p:pic>
        <p:nvPicPr>
          <p:cNvPr id="9" name="Picture 8" descr="Illustrasjon av fem barn. ">
            <a:extLst>
              <a:ext uri="{FF2B5EF4-FFF2-40B4-BE49-F238E27FC236}">
                <a16:creationId xmlns:a16="http://schemas.microsoft.com/office/drawing/2014/main" id="{B4E65AB7-7F01-430F-C29D-7E0AA0AFCF78}"/>
              </a:ext>
            </a:extLst>
          </p:cNvPr>
          <p:cNvPicPr>
            <a:picLocks noChangeAspect="1"/>
          </p:cNvPicPr>
          <p:nvPr/>
        </p:nvPicPr>
        <p:blipFill rotWithShape="1">
          <a:blip r:embed="rId6"/>
          <a:srcRect l="35597" t="43961" r="32415" b="4252"/>
          <a:stretch/>
        </p:blipFill>
        <p:spPr>
          <a:xfrm>
            <a:off x="6957324" y="2273049"/>
            <a:ext cx="1586335" cy="2568272"/>
          </a:xfrm>
          <a:prstGeom prst="rect">
            <a:avLst/>
          </a:prstGeom>
        </p:spPr>
      </p:pic>
    </p:spTree>
    <p:extLst>
      <p:ext uri="{BB962C8B-B14F-4D97-AF65-F5344CB8AC3E}">
        <p14:creationId xmlns:p14="http://schemas.microsoft.com/office/powerpoint/2010/main" val="189748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a:xfrm>
            <a:off x="695327" y="1032896"/>
            <a:ext cx="9469438" cy="929626"/>
          </a:xfrm>
        </p:spPr>
        <p:txBody>
          <a:bodyPr/>
          <a:lstStyle/>
          <a:p>
            <a:r>
              <a:rPr lang="nb-NO" dirty="0"/>
              <a:t>Noen tall fra Oslo</a:t>
            </a:r>
          </a:p>
        </p:txBody>
      </p:sp>
      <p:sp>
        <p:nvSpPr>
          <p:cNvPr id="3" name="Plassholder for innhold 2">
            <a:extLst>
              <a:ext uri="{FF2B5EF4-FFF2-40B4-BE49-F238E27FC236}">
                <a16:creationId xmlns:a16="http://schemas.microsoft.com/office/drawing/2014/main" id="{4E375D73-71E5-5246-6F46-69936B8036CE}"/>
              </a:ext>
            </a:extLst>
          </p:cNvPr>
          <p:cNvSpPr>
            <a:spLocks noGrp="1"/>
          </p:cNvSpPr>
          <p:nvPr>
            <p:ph idx="1"/>
          </p:nvPr>
        </p:nvSpPr>
        <p:spPr>
          <a:xfrm>
            <a:off x="695327" y="2208668"/>
            <a:ext cx="6410012" cy="3884157"/>
          </a:xfrm>
        </p:spPr>
        <p:txBody>
          <a:bodyPr/>
          <a:lstStyle/>
          <a:p>
            <a:endParaRPr lang="nb-NO" dirty="0"/>
          </a:p>
          <a:p>
            <a:r>
              <a:rPr lang="nb-NO" dirty="0"/>
              <a:t>I aldersgruppen 18-79 år oppga 27 % at de har opplevd minst én hendelse av fysisk vold, psykisk vold eller seksuelle overgrep</a:t>
            </a:r>
          </a:p>
          <a:p>
            <a:r>
              <a:rPr lang="nb-NO" dirty="0"/>
              <a:t>16 % har opplevd to eller flere hendelser</a:t>
            </a:r>
          </a:p>
          <a:p>
            <a:endParaRPr lang="nb-NO" dirty="0"/>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37</a:t>
            </a:fld>
            <a:endParaRPr lang="nb-NO"/>
          </a:p>
        </p:txBody>
      </p:sp>
      <p:pic>
        <p:nvPicPr>
          <p:cNvPr id="6" name="Bilde 5">
            <a:extLst>
              <a:ext uri="{FF2B5EF4-FFF2-40B4-BE49-F238E27FC236}">
                <a16:creationId xmlns:a16="http://schemas.microsoft.com/office/drawing/2014/main" id="{0F6C90FE-7F90-7B49-206F-74463742CA5C}"/>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9" name="Bilde 5">
            <a:extLst>
              <a:ext uri="{FF2B5EF4-FFF2-40B4-BE49-F238E27FC236}">
                <a16:creationId xmlns:a16="http://schemas.microsoft.com/office/drawing/2014/main" id="{9E2A8B80-26DD-D13B-61F2-176A42782DC2}"/>
              </a:ext>
            </a:extLst>
          </p:cNvPr>
          <p:cNvPicPr>
            <a:picLocks noChangeAspect="1"/>
          </p:cNvPicPr>
          <p:nvPr/>
        </p:nvPicPr>
        <p:blipFill>
          <a:blip r:embed="rId3"/>
          <a:srcRect l="3823" t="15032" r="68362" b="14835"/>
          <a:stretch/>
        </p:blipFill>
        <p:spPr>
          <a:xfrm>
            <a:off x="10596863" y="200523"/>
            <a:ext cx="899812" cy="900000"/>
          </a:xfrm>
          <a:prstGeom prst="ellipse">
            <a:avLst/>
          </a:prstGeom>
        </p:spPr>
      </p:pic>
      <p:grpSp>
        <p:nvGrpSpPr>
          <p:cNvPr id="7" name="Group 6" descr="Illustrasjon av en mann som triller en barnevogn, en mann og et barn.">
            <a:extLst>
              <a:ext uri="{FF2B5EF4-FFF2-40B4-BE49-F238E27FC236}">
                <a16:creationId xmlns:a16="http://schemas.microsoft.com/office/drawing/2014/main" id="{0CD5C497-3067-940B-EFCC-549FC14A8E79}"/>
              </a:ext>
            </a:extLst>
          </p:cNvPr>
          <p:cNvGrpSpPr/>
          <p:nvPr/>
        </p:nvGrpSpPr>
        <p:grpSpPr>
          <a:xfrm>
            <a:off x="7105339" y="1962521"/>
            <a:ext cx="4123493" cy="3211587"/>
            <a:chOff x="3142866" y="1405261"/>
            <a:chExt cx="5385683" cy="3752628"/>
          </a:xfrm>
        </p:grpSpPr>
        <p:pic>
          <p:nvPicPr>
            <p:cNvPr id="10" name="Picture 9" descr="A person pushing a baby stroller&#10;&#10;Description automatically generated">
              <a:extLst>
                <a:ext uri="{FF2B5EF4-FFF2-40B4-BE49-F238E27FC236}">
                  <a16:creationId xmlns:a16="http://schemas.microsoft.com/office/drawing/2014/main" id="{E4A9D355-5E46-53EF-BA56-DC866E68BAD5}"/>
                </a:ext>
              </a:extLst>
            </p:cNvPr>
            <p:cNvPicPr>
              <a:picLocks noChangeAspect="1"/>
            </p:cNvPicPr>
            <p:nvPr/>
          </p:nvPicPr>
          <p:blipFill rotWithShape="1">
            <a:blip r:embed="rId4"/>
            <a:srcRect l="23400" t="19051" r="36412" b="13929"/>
            <a:stretch/>
          </p:blipFill>
          <p:spPr>
            <a:xfrm>
              <a:off x="5404966" y="1405261"/>
              <a:ext cx="3123583" cy="3685408"/>
            </a:xfrm>
            <a:prstGeom prst="rect">
              <a:avLst/>
            </a:prstGeom>
          </p:spPr>
        </p:pic>
        <p:pic>
          <p:nvPicPr>
            <p:cNvPr id="11" name="Picture 10">
              <a:extLst>
                <a:ext uri="{FF2B5EF4-FFF2-40B4-BE49-F238E27FC236}">
                  <a16:creationId xmlns:a16="http://schemas.microsoft.com/office/drawing/2014/main" id="{82C47D37-3BC3-E3D9-FD45-CCC2CB35509C}"/>
                </a:ext>
              </a:extLst>
            </p:cNvPr>
            <p:cNvPicPr>
              <a:picLocks noChangeAspect="1"/>
            </p:cNvPicPr>
            <p:nvPr/>
          </p:nvPicPr>
          <p:blipFill rotWithShape="1">
            <a:blip r:embed="rId5"/>
            <a:srcRect l="36397" t="17971" r="33234" b="773"/>
            <a:stretch/>
          </p:blipFill>
          <p:spPr>
            <a:xfrm>
              <a:off x="4202641" y="1727784"/>
              <a:ext cx="1165162" cy="3402432"/>
            </a:xfrm>
            <a:prstGeom prst="rect">
              <a:avLst/>
            </a:prstGeom>
          </p:spPr>
        </p:pic>
        <p:pic>
          <p:nvPicPr>
            <p:cNvPr id="12" name="Picture 11" descr="A couple of people dancing&#10;&#10;Description automatically generated">
              <a:extLst>
                <a:ext uri="{FF2B5EF4-FFF2-40B4-BE49-F238E27FC236}">
                  <a16:creationId xmlns:a16="http://schemas.microsoft.com/office/drawing/2014/main" id="{90F8474C-151D-85F1-5D26-5C415B13878C}"/>
                </a:ext>
              </a:extLst>
            </p:cNvPr>
            <p:cNvPicPr>
              <a:picLocks noChangeAspect="1"/>
            </p:cNvPicPr>
            <p:nvPr/>
          </p:nvPicPr>
          <p:blipFill rotWithShape="1">
            <a:blip r:embed="rId6"/>
            <a:srcRect t="42705" r="70898" b="7826"/>
            <a:stretch/>
          </p:blipFill>
          <p:spPr>
            <a:xfrm>
              <a:off x="3142866" y="2863905"/>
              <a:ext cx="1349499" cy="2293984"/>
            </a:xfrm>
            <a:prstGeom prst="rect">
              <a:avLst/>
            </a:prstGeom>
          </p:spPr>
        </p:pic>
      </p:grpSp>
    </p:spTree>
    <p:extLst>
      <p:ext uri="{BB962C8B-B14F-4D97-AF65-F5344CB8AC3E}">
        <p14:creationId xmlns:p14="http://schemas.microsoft.com/office/powerpoint/2010/main" val="3268637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a:xfrm>
            <a:off x="695326" y="923972"/>
            <a:ext cx="9469438" cy="639784"/>
          </a:xfrm>
        </p:spPr>
        <p:txBody>
          <a:bodyPr>
            <a:normAutofit/>
          </a:bodyPr>
          <a:lstStyle/>
          <a:p>
            <a:r>
              <a:rPr lang="nb-NO" dirty="0"/>
              <a:t>Læringspunkter fra implementering fra Oslo</a:t>
            </a:r>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8" name="TextBox 7">
            <a:extLst>
              <a:ext uri="{FF2B5EF4-FFF2-40B4-BE49-F238E27FC236}">
                <a16:creationId xmlns:a16="http://schemas.microsoft.com/office/drawing/2014/main" id="{A2AD4F71-9521-1D31-76F9-0101A304D83A}"/>
              </a:ext>
            </a:extLst>
          </p:cNvPr>
          <p:cNvSpPr txBox="1"/>
          <p:nvPr/>
        </p:nvSpPr>
        <p:spPr>
          <a:xfrm>
            <a:off x="903318" y="2727452"/>
            <a:ext cx="4504204" cy="2225225"/>
          </a:xfrm>
          <a:prstGeom prst="rect">
            <a:avLst/>
          </a:prstGeom>
          <a:noFill/>
        </p:spPr>
        <p:txBody>
          <a:bodyPr wrap="square">
            <a:spAutoFit/>
          </a:bodyPr>
          <a:lstStyle/>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lang="nb-NO" sz="2400" dirty="0">
                <a:solidFill>
                  <a:srgbClr val="000000"/>
                </a:solidFill>
                <a:latin typeface="Oslo Sans Office"/>
              </a:rPr>
              <a:t>Utforskning</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lang="nb-NO" sz="2400" dirty="0">
                <a:solidFill>
                  <a:srgbClr val="000000"/>
                </a:solidFill>
                <a:latin typeface="Oslo Sans Office"/>
              </a:rPr>
              <a:t>En ny forståelse av traumebegrepet</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sz="2400" b="0" i="0" u="none" strike="noStrike" kern="1200" cap="none" spc="0" normalizeH="0" baseline="0" noProof="0" dirty="0">
                <a:ln>
                  <a:noFill/>
                </a:ln>
                <a:solidFill>
                  <a:srgbClr val="000000"/>
                </a:solidFill>
                <a:effectLst/>
                <a:uLnTx/>
                <a:uFillTx/>
                <a:latin typeface="Oslo Sans Office"/>
                <a:ea typeface="+mn-ea"/>
                <a:cs typeface="+mn-cs"/>
              </a:rPr>
              <a:t>Forankring hos ledelsen</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lang="nb-NO" sz="2400" dirty="0">
                <a:solidFill>
                  <a:srgbClr val="000000"/>
                </a:solidFill>
                <a:latin typeface="Oslo Sans Office"/>
              </a:rPr>
              <a:t>Arbeidskultur</a:t>
            </a:r>
            <a:endParaRPr kumimoji="0" lang="nb-NO" sz="2400" b="0" i="0" u="none" strike="noStrike" kern="1200" cap="none" spc="0" normalizeH="0" baseline="0" noProof="0" dirty="0">
              <a:ln>
                <a:noFill/>
              </a:ln>
              <a:solidFill>
                <a:srgbClr val="000000"/>
              </a:solidFill>
              <a:effectLst/>
              <a:uLnTx/>
              <a:uFillTx/>
              <a:latin typeface="Oslo Sans Office"/>
              <a:ea typeface="+mn-ea"/>
              <a:cs typeface="+mn-cs"/>
            </a:endParaRPr>
          </a:p>
        </p:txBody>
      </p:sp>
      <p:pic>
        <p:nvPicPr>
          <p:cNvPr id="9" name="Bilde 5">
            <a:extLst>
              <a:ext uri="{FF2B5EF4-FFF2-40B4-BE49-F238E27FC236}">
                <a16:creationId xmlns:a16="http://schemas.microsoft.com/office/drawing/2014/main" id="{E6B1D6C8-B32F-7F4C-22A0-008F0606EE0C}"/>
              </a:ext>
            </a:extLst>
          </p:cNvPr>
          <p:cNvPicPr>
            <a:picLocks noChangeAspect="1"/>
          </p:cNvPicPr>
          <p:nvPr/>
        </p:nvPicPr>
        <p:blipFill>
          <a:blip r:embed="rId4"/>
          <a:srcRect l="37408" t="14815" r="34778" b="15052"/>
          <a:stretch/>
        </p:blipFill>
        <p:spPr>
          <a:xfrm>
            <a:off x="10596860" y="200523"/>
            <a:ext cx="899812" cy="900000"/>
          </a:xfrm>
          <a:prstGeom prst="rect">
            <a:avLst/>
          </a:prstGeom>
        </p:spPr>
      </p:pic>
      <p:grpSp>
        <p:nvGrpSpPr>
          <p:cNvPr id="3" name="Group 2" descr="Illustrasjon av fem mennesker: To barn, en mann, en gutt i rullestol og en kvinne.">
            <a:extLst>
              <a:ext uri="{FF2B5EF4-FFF2-40B4-BE49-F238E27FC236}">
                <a16:creationId xmlns:a16="http://schemas.microsoft.com/office/drawing/2014/main" id="{42EA9D65-0909-B613-BD60-8F0A45C70D55}"/>
              </a:ext>
            </a:extLst>
          </p:cNvPr>
          <p:cNvGrpSpPr/>
          <p:nvPr/>
        </p:nvGrpSpPr>
        <p:grpSpPr>
          <a:xfrm>
            <a:off x="6096000" y="923972"/>
            <a:ext cx="5138307" cy="5225815"/>
            <a:chOff x="3420534" y="888722"/>
            <a:chExt cx="5339514" cy="5080556"/>
          </a:xfrm>
        </p:grpSpPr>
        <p:pic>
          <p:nvPicPr>
            <p:cNvPr id="6" name="Picture 5" descr="A group of people standing in a row&#10;&#10;Description automatically generated">
              <a:extLst>
                <a:ext uri="{FF2B5EF4-FFF2-40B4-BE49-F238E27FC236}">
                  <a16:creationId xmlns:a16="http://schemas.microsoft.com/office/drawing/2014/main" id="{70F5F99D-4E72-7FC3-DE13-B48157409AB8}"/>
                </a:ext>
              </a:extLst>
            </p:cNvPr>
            <p:cNvPicPr>
              <a:picLocks noChangeAspect="1"/>
            </p:cNvPicPr>
            <p:nvPr/>
          </p:nvPicPr>
          <p:blipFill rotWithShape="1">
            <a:blip r:embed="rId5"/>
            <a:srcRect l="36146" t="-1021" r="46251" b="1021"/>
            <a:stretch/>
          </p:blipFill>
          <p:spPr>
            <a:xfrm>
              <a:off x="7495952" y="888722"/>
              <a:ext cx="1264096" cy="5080556"/>
            </a:xfrm>
            <a:prstGeom prst="rect">
              <a:avLst/>
            </a:prstGeom>
          </p:spPr>
        </p:pic>
        <p:pic>
          <p:nvPicPr>
            <p:cNvPr id="7" name="Picture 6" descr="A person holding a person in a wheelchair&#10;&#10;Description automatically generated">
              <a:extLst>
                <a:ext uri="{FF2B5EF4-FFF2-40B4-BE49-F238E27FC236}">
                  <a16:creationId xmlns:a16="http://schemas.microsoft.com/office/drawing/2014/main" id="{708CC1B3-C4AD-AC83-2750-4B0A1C6E414A}"/>
                </a:ext>
              </a:extLst>
            </p:cNvPr>
            <p:cNvPicPr>
              <a:picLocks noChangeAspect="1"/>
            </p:cNvPicPr>
            <p:nvPr/>
          </p:nvPicPr>
          <p:blipFill rotWithShape="1">
            <a:blip r:embed="rId6"/>
            <a:srcRect l="21112" t="18031" r="22076" b="7130"/>
            <a:stretch/>
          </p:blipFill>
          <p:spPr>
            <a:xfrm>
              <a:off x="5376987" y="1742346"/>
              <a:ext cx="2649413" cy="3490054"/>
            </a:xfrm>
            <a:prstGeom prst="rect">
              <a:avLst/>
            </a:prstGeom>
          </p:spPr>
        </p:pic>
        <p:pic>
          <p:nvPicPr>
            <p:cNvPr id="11" name="Picture 10" descr="A person and children dancing&#10;&#10;Description automatically generated">
              <a:extLst>
                <a:ext uri="{FF2B5EF4-FFF2-40B4-BE49-F238E27FC236}">
                  <a16:creationId xmlns:a16="http://schemas.microsoft.com/office/drawing/2014/main" id="{654CDE9A-6B24-CAF0-655E-00FE82A51AAB}"/>
                </a:ext>
              </a:extLst>
            </p:cNvPr>
            <p:cNvPicPr>
              <a:picLocks noChangeAspect="1"/>
            </p:cNvPicPr>
            <p:nvPr/>
          </p:nvPicPr>
          <p:blipFill rotWithShape="1">
            <a:blip r:embed="rId7"/>
            <a:srcRect l="35597" t="43961" r="32415" b="4252"/>
            <a:stretch/>
          </p:blipFill>
          <p:spPr>
            <a:xfrm>
              <a:off x="3420534" y="1653208"/>
              <a:ext cx="2193694" cy="3551584"/>
            </a:xfrm>
            <a:prstGeom prst="rect">
              <a:avLst/>
            </a:prstGeom>
          </p:spPr>
        </p:pic>
      </p:grpSp>
    </p:spTree>
    <p:extLst>
      <p:ext uri="{BB962C8B-B14F-4D97-AF65-F5344CB8AC3E}">
        <p14:creationId xmlns:p14="http://schemas.microsoft.com/office/powerpoint/2010/main" val="3423731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Traumeinformert praksis i bydel Gamle Oslo</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13" name="Plassholder for innhold 12">
            <a:extLst>
              <a:ext uri="{FF2B5EF4-FFF2-40B4-BE49-F238E27FC236}">
                <a16:creationId xmlns:a16="http://schemas.microsoft.com/office/drawing/2014/main" id="{53F59428-5529-B53F-4F45-8C07548652C1}"/>
              </a:ext>
            </a:extLst>
          </p:cNvPr>
          <p:cNvSpPr>
            <a:spLocks noGrp="1"/>
          </p:cNvSpPr>
          <p:nvPr>
            <p:ph sz="half" idx="2"/>
          </p:nvPr>
        </p:nvSpPr>
        <p:spPr>
          <a:xfrm>
            <a:off x="724734" y="1836822"/>
            <a:ext cx="5181600" cy="4229418"/>
          </a:xfrm>
        </p:spPr>
        <p:txBody>
          <a:bodyPr/>
          <a:lstStyle/>
          <a:p>
            <a:r>
              <a:rPr lang="nb-NO" dirty="0"/>
              <a:t>Se </a:t>
            </a:r>
            <a:r>
              <a:rPr lang="nb-NO" dirty="0">
                <a:hlinkClick r:id="rId3"/>
              </a:rPr>
              <a:t>denne</a:t>
            </a:r>
            <a:r>
              <a:rPr lang="nb-NO" dirty="0"/>
              <a:t> filmen.</a:t>
            </a:r>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Bilde 6" descr="Illustrasjon av en mann som holder armen opp mot en stor, grønn avspillingsknapp.">
            <a:extLst>
              <a:ext uri="{FF2B5EF4-FFF2-40B4-BE49-F238E27FC236}">
                <a16:creationId xmlns:a16="http://schemas.microsoft.com/office/drawing/2014/main" id="{B4193F55-4AFF-D506-E0B2-A85CA5FED2A1}"/>
              </a:ext>
            </a:extLst>
          </p:cNvPr>
          <p:cNvPicPr>
            <a:picLocks noChangeAspect="1"/>
          </p:cNvPicPr>
          <p:nvPr/>
        </p:nvPicPr>
        <p:blipFill>
          <a:blip r:embed="rId4"/>
          <a:stretch>
            <a:fillRect/>
          </a:stretch>
        </p:blipFill>
        <p:spPr>
          <a:xfrm>
            <a:off x="4715336" y="1078651"/>
            <a:ext cx="4530695" cy="4530695"/>
          </a:xfrm>
          <a:prstGeom prst="rect">
            <a:avLst/>
          </a:prstGeom>
        </p:spPr>
      </p:pic>
      <p:pic>
        <p:nvPicPr>
          <p:cNvPr id="7" name="Bilde 5">
            <a:extLst>
              <a:ext uri="{FF2B5EF4-FFF2-40B4-BE49-F238E27FC236}">
                <a16:creationId xmlns:a16="http://schemas.microsoft.com/office/drawing/2014/main" id="{D92EEA80-1EC4-CCE3-0C05-E51EB2B0CE98}"/>
              </a:ext>
            </a:extLst>
          </p:cNvPr>
          <p:cNvPicPr>
            <a:picLocks noChangeAspect="1"/>
          </p:cNvPicPr>
          <p:nvPr/>
        </p:nvPicPr>
        <p:blipFill>
          <a:blip r:embed="rId5"/>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175778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4" y="697832"/>
            <a:ext cx="9454900" cy="5494624"/>
          </a:xfrm>
        </p:spPr>
        <p:txBody>
          <a:bodyPr/>
          <a:lstStyle/>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fleste av sidene finner du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Disse gir tilleggsinformasjon til sidene, og fungerer som en veileder til deg som skal holde presentasjonen. Det kan være nyttig å forberede seg ved å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lese manus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ulike sidene før du skal holde presentasjonen.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 i </a:t>
            </a:r>
            <a:r>
              <a:rPr kumimoji="0" lang="nb-NO" sz="1500" b="1" i="1" u="none" strike="noStrike" kern="1200" cap="none" spc="0" normalizeH="0" baseline="0" noProof="0" dirty="0">
                <a:ln>
                  <a:noFill/>
                </a:ln>
                <a:solidFill>
                  <a:srgbClr val="000000"/>
                </a:solidFill>
                <a:effectLst/>
                <a:uLnTx/>
                <a:uFillTx/>
                <a:latin typeface="Oslo Sans Office Normal"/>
                <a:ea typeface="+mn-ea"/>
                <a:cs typeface="+mn-cs"/>
              </a:rPr>
              <a:t>kursiv</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er en veiledning til deg som holder presentasjonen og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skal ikke leses høy</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Du kan også selv lage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stikkord på forhånd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dersom det er nyttig for deg. Husk at det ofte fungerer best når du finner en måte å presentere på som føles naturlig for deg!</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r>
              <a:rPr lang="nb-NO" sz="1500" dirty="0"/>
              <a:t>Presentasjonen inneholder også flere </a:t>
            </a:r>
            <a:r>
              <a:rPr lang="nb-NO" sz="1500" b="1" dirty="0"/>
              <a:t>filmer</a:t>
            </a:r>
            <a:r>
              <a:rPr lang="nb-NO" sz="1500" dirty="0"/>
              <a:t>, via lenke til </a:t>
            </a:r>
            <a:r>
              <a:rPr lang="nb-NO" sz="1500" dirty="0" err="1"/>
              <a:t>youtube</a:t>
            </a:r>
            <a:r>
              <a:rPr lang="nb-NO" sz="1500" dirty="0"/>
              <a:t>. For å unngå de </a:t>
            </a:r>
            <a:r>
              <a:rPr lang="nb-NO" sz="1500" b="1" dirty="0"/>
              <a:t>støyete reklamene </a:t>
            </a:r>
            <a:r>
              <a:rPr lang="nb-NO" sz="1500" dirty="0"/>
              <a:t>som kommer før selve filmen starter, bør du </a:t>
            </a:r>
            <a:r>
              <a:rPr lang="nb-NO" sz="1500" b="1" dirty="0"/>
              <a:t>åpne filmene i nettleser på forhånd</a:t>
            </a:r>
            <a:r>
              <a:rPr lang="nb-NO" sz="1500" dirty="0"/>
              <a:t> og finne stedet der filmen begynner.</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flere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refleksjonsøvelser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underveis, hvor de som er til stede inndeles i mindre grupper for å diskutere, med oppsummering i plenum til slutt. Det anbefales at du har gjort deg godt kjent med øvelsene på forhånd og tenkt over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oppsett for din gruppe.</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lagt inn 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pause</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omtrent midt i presentasjonen. Du står selvsagt fritt til å velge et annet tidspunkt dersom det passer bedre. </a:t>
            </a:r>
          </a:p>
          <a:p>
            <a:endParaRPr lang="nb-NO" sz="1500" dirty="0"/>
          </a:p>
          <a:p>
            <a:r>
              <a:rPr lang="nb-NO" sz="1500" dirty="0">
                <a:latin typeface="Oslo Sans Office Normal" panose="020B0604020202020204" charset="0"/>
                <a:cs typeface="Oslo Sans Office Normal" panose="020B0604020202020204" charset="0"/>
              </a:rPr>
              <a:t>På side 6 får du en innføring i hvordan materialet er bygget opp, </a:t>
            </a:r>
          </a:p>
          <a:p>
            <a:r>
              <a:rPr lang="nb-NO" sz="1500" dirty="0">
                <a:latin typeface="Oslo Sans Office Normal" panose="020B0604020202020204" charset="0"/>
                <a:cs typeface="Oslo Sans Office Normal" panose="020B0604020202020204" charset="0"/>
              </a:rPr>
              <a:t>før selve presentasjonen starter. </a:t>
            </a:r>
          </a:p>
          <a:p>
            <a:endParaRPr lang="nb-NO" sz="1500" dirty="0">
              <a:latin typeface="Oslo Sans Office Normal" panose="020B0604020202020204" charset="0"/>
              <a:cs typeface="Oslo Sans Office Normal" panose="020B0604020202020204" charset="0"/>
            </a:endParaRPr>
          </a:p>
          <a:p>
            <a:r>
              <a:rPr lang="nb-NO" sz="1500" dirty="0">
                <a:latin typeface="Oslo Sans Office Normal" panose="020B0604020202020204" charset="0"/>
                <a:cs typeface="Oslo Sans Office Normal" panose="020B0604020202020204" charset="0"/>
              </a:rPr>
              <a:t>Lykke til på veien mot traumebevisst praksis!</a:t>
            </a:r>
          </a:p>
          <a:p>
            <a:endParaRPr lang="nb-NO" sz="1500" dirty="0"/>
          </a:p>
          <a:p>
            <a:endParaRPr lang="nb-NO" sz="1500" dirty="0"/>
          </a:p>
          <a:p>
            <a:endParaRPr lang="nb-NO" sz="1500" dirty="0"/>
          </a:p>
          <a:p>
            <a:endParaRPr lang="nb-NO" sz="1500" dirty="0"/>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187776" y="4490055"/>
            <a:ext cx="2547449" cy="1802297"/>
          </a:xfrm>
          <a:prstGeom prst="rect">
            <a:avLst/>
          </a:prstGeom>
        </p:spPr>
      </p:pic>
    </p:spTree>
    <p:extLst>
      <p:ext uri="{BB962C8B-B14F-4D97-AF65-F5344CB8AC3E}">
        <p14:creationId xmlns:p14="http://schemas.microsoft.com/office/powerpoint/2010/main" val="3989464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normAutofit/>
          </a:bodyPr>
          <a:lstStyle/>
          <a:p>
            <a:r>
              <a:rPr lang="nb-NO" dirty="0"/>
              <a:t>Hovedhensikten …</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099945"/>
            <a:ext cx="7432674" cy="4557532"/>
          </a:xfrm>
        </p:spPr>
        <p:txBody>
          <a:bodyPr/>
          <a:lstStyle/>
          <a:p>
            <a:pPr marL="0" indent="0">
              <a:buNone/>
            </a:pPr>
            <a:r>
              <a:rPr lang="nb-NO" dirty="0"/>
              <a:t>… med de seks prinsippene er å skape et trygt og støttende miljø for personer som har opplevd traumer.</a:t>
            </a:r>
          </a:p>
          <a:p>
            <a:pPr marL="0" indent="0">
              <a:buNone/>
            </a:pPr>
            <a:endParaRPr lang="nb-NO" dirty="0"/>
          </a:p>
          <a:p>
            <a:pPr marL="0" indent="0">
              <a:buNone/>
            </a:pPr>
            <a:r>
              <a:rPr lang="nb-NO" dirty="0"/>
              <a:t>Når vi skal implementere traumebevisst praksis må prinsippene gjennomsyre hvordan alt arbeidet vi gjør – fra forankring og planlegging til implementering.</a:t>
            </a:r>
          </a:p>
          <a:p>
            <a:pPr marL="0" indent="0">
              <a:buNone/>
            </a:pPr>
            <a:endParaRPr lang="nb-NO" dirty="0"/>
          </a:p>
          <a:p>
            <a:pPr marL="0" indent="0">
              <a:buNone/>
            </a:pPr>
            <a:r>
              <a:rPr lang="nb-NO" dirty="0"/>
              <a:t>Vi må endre oss selv og systemene våre. Opplæring alene er ikke nok.</a:t>
            </a:r>
          </a:p>
          <a:p>
            <a:pPr marL="0" indent="0">
              <a:buNone/>
            </a:pPr>
            <a:endParaRPr lang="nb-NO" sz="2400" dirty="0"/>
          </a:p>
          <a:p>
            <a:pPr marL="0" indent="0">
              <a:buNone/>
            </a:pPr>
            <a:endParaRPr lang="nb-NO" sz="2400" dirty="0"/>
          </a:p>
          <a:p>
            <a:endParaRPr lang="nb-NO" dirty="0"/>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116045" y="2565278"/>
            <a:ext cx="1834189" cy="2117522"/>
          </a:xfrm>
          <a:prstGeom prst="rect">
            <a:avLst/>
          </a:prstGeom>
        </p:spPr>
      </p:pic>
    </p:spTree>
    <p:extLst>
      <p:ext uri="{BB962C8B-B14F-4D97-AF65-F5344CB8AC3E}">
        <p14:creationId xmlns:p14="http://schemas.microsoft.com/office/powerpoint/2010/main" val="712037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17DC-5657-600C-0C79-906645D532C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3BEB29-C553-5D13-3473-195ADB1E26ED}"/>
              </a:ext>
            </a:extLst>
          </p:cNvPr>
          <p:cNvSpPr>
            <a:spLocks noGrp="1"/>
          </p:cNvSpPr>
          <p:nvPr>
            <p:ph type="title"/>
          </p:nvPr>
        </p:nvSpPr>
        <p:spPr>
          <a:xfrm>
            <a:off x="695326" y="720002"/>
            <a:ext cx="9469438" cy="555906"/>
          </a:xfrm>
        </p:spPr>
        <p:txBody>
          <a:bodyPr/>
          <a:lstStyle/>
          <a:p>
            <a:r>
              <a:rPr lang="nb-NO" dirty="0"/>
              <a:t>Hvor nyttig var denne opplæringen?</a:t>
            </a:r>
          </a:p>
        </p:txBody>
      </p:sp>
      <p:sp>
        <p:nvSpPr>
          <p:cNvPr id="5" name="Plassholder for dato 4">
            <a:extLst>
              <a:ext uri="{FF2B5EF4-FFF2-40B4-BE49-F238E27FC236}">
                <a16:creationId xmlns:a16="http://schemas.microsoft.com/office/drawing/2014/main" id="{F665FFB4-FDE5-FA59-5BF0-6AB60D9D463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31E7B-50BA-9449-91F9-9A9201D9036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6" name="Plassholder for lysbildenummer 5">
            <a:extLst>
              <a:ext uri="{FF2B5EF4-FFF2-40B4-BE49-F238E27FC236}">
                <a16:creationId xmlns:a16="http://schemas.microsoft.com/office/drawing/2014/main" id="{E626428E-1BD3-0959-DC9A-32595BC3CD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F284F981-0A16-94D0-501C-B109C8A17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4619225"/>
            <a:ext cx="3346253" cy="3346253"/>
          </a:xfrm>
          <a:prstGeom prst="rect">
            <a:avLst/>
          </a:prstGeom>
        </p:spPr>
      </p:pic>
      <p:sp>
        <p:nvSpPr>
          <p:cNvPr id="14" name="Plassholder for innhold 13">
            <a:extLst>
              <a:ext uri="{FF2B5EF4-FFF2-40B4-BE49-F238E27FC236}">
                <a16:creationId xmlns:a16="http://schemas.microsoft.com/office/drawing/2014/main" id="{D7872CE0-9478-8267-3EA5-431C5C80F452}"/>
              </a:ext>
            </a:extLst>
          </p:cNvPr>
          <p:cNvSpPr>
            <a:spLocks noGrp="1"/>
          </p:cNvSpPr>
          <p:nvPr>
            <p:ph idx="1"/>
          </p:nvPr>
        </p:nvSpPr>
        <p:spPr>
          <a:xfrm>
            <a:off x="695326" y="2032001"/>
            <a:ext cx="6436994" cy="4060824"/>
          </a:xfrm>
        </p:spPr>
        <p:txBody>
          <a:bodyPr/>
          <a:lstStyle/>
          <a:p>
            <a:r>
              <a:rPr lang="nb-NO" dirty="0"/>
              <a:t>Hjelp oss slik at opplæringen blir mest mulig nyttig!</a:t>
            </a:r>
          </a:p>
          <a:p>
            <a:r>
              <a:rPr lang="nb-NO" dirty="0"/>
              <a:t>Hvor nyttig var denne opplæringen for din arbeidshverdag?</a:t>
            </a:r>
          </a:p>
          <a:p>
            <a:r>
              <a:rPr lang="nb-NO" dirty="0"/>
              <a:t>Har du innspill eller kommentarer som kunne gjort den enda mer nyttig for deg?</a:t>
            </a:r>
          </a:p>
          <a:p>
            <a:endParaRPr lang="nb-NO" dirty="0"/>
          </a:p>
        </p:txBody>
      </p:sp>
      <p:pic>
        <p:nvPicPr>
          <p:cNvPr id="16" name="Bilde 15" descr="Et bilde som inneholder mønster, kvadrat, Symmetri, kunst&#10;&#10;KI-generert innhold kan være feil.">
            <a:extLst>
              <a:ext uri="{FF2B5EF4-FFF2-40B4-BE49-F238E27FC236}">
                <a16:creationId xmlns:a16="http://schemas.microsoft.com/office/drawing/2014/main" id="{5C00B5F9-EFBC-EF14-D7F8-46D8606B6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750" y="1409160"/>
            <a:ext cx="2921000" cy="3079750"/>
          </a:xfrm>
          <a:prstGeom prst="rect">
            <a:avLst/>
          </a:prstGeom>
        </p:spPr>
      </p:pic>
    </p:spTree>
    <p:extLst>
      <p:ext uri="{BB962C8B-B14F-4D97-AF65-F5344CB8AC3E}">
        <p14:creationId xmlns:p14="http://schemas.microsoft.com/office/powerpoint/2010/main" val="2408159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34F83-7009-00B4-2061-BBA51A295C63}"/>
              </a:ext>
            </a:extLst>
          </p:cNvPr>
          <p:cNvSpPr>
            <a:spLocks noGrp="1"/>
          </p:cNvSpPr>
          <p:nvPr>
            <p:ph type="title"/>
          </p:nvPr>
        </p:nvSpPr>
        <p:spPr>
          <a:xfrm>
            <a:off x="1015200" y="-1"/>
            <a:ext cx="9149563" cy="1958341"/>
          </a:xfrm>
        </p:spPr>
        <p:txBody>
          <a:bodyPr/>
          <a:lstStyle/>
          <a:p>
            <a:r>
              <a:rPr lang="nb-NO" dirty="0"/>
              <a:t>Hva skjer nå?</a:t>
            </a:r>
          </a:p>
        </p:txBody>
      </p:sp>
      <p:sp>
        <p:nvSpPr>
          <p:cNvPr id="3" name="Plassholder for tekst 2">
            <a:extLst>
              <a:ext uri="{FF2B5EF4-FFF2-40B4-BE49-F238E27FC236}">
                <a16:creationId xmlns:a16="http://schemas.microsoft.com/office/drawing/2014/main" id="{64CD9297-9D4A-9407-547C-536AEF78E63B}"/>
              </a:ext>
            </a:extLst>
          </p:cNvPr>
          <p:cNvSpPr>
            <a:spLocks noGrp="1"/>
          </p:cNvSpPr>
          <p:nvPr>
            <p:ph type="body" idx="1"/>
          </p:nvPr>
        </p:nvSpPr>
        <p:spPr>
          <a:xfrm>
            <a:off x="1015200" y="2156459"/>
            <a:ext cx="9149563" cy="3413739"/>
          </a:xfrm>
        </p:spPr>
        <p:txBody>
          <a:bodyPr/>
          <a:lstStyle/>
          <a:p>
            <a:r>
              <a:rPr lang="nb-NO" sz="1600" dirty="0"/>
              <a:t>Vi har nå gjennomført opplæring kjernekompetanse 2. For å lykkes med det videre arbeidet er det viktig at dette blir en del av arbeidshverdagen vår. Neste opplæring er kjernekompetanse 3:</a:t>
            </a:r>
          </a:p>
          <a:p>
            <a:endParaRPr lang="nb-NO" sz="1600" dirty="0"/>
          </a:p>
          <a:p>
            <a:pPr marL="285750" indent="-285750">
              <a:buFont typeface="Arial" panose="020B0604020202020204" pitchFamily="34" charset="0"/>
              <a:buChar char="•"/>
            </a:pPr>
            <a:r>
              <a:rPr lang="nb-NO" sz="1600" dirty="0"/>
              <a:t>Kjernekompetanse 1: Hva er traumer og livsbelastninger?</a:t>
            </a:r>
          </a:p>
          <a:p>
            <a:pPr marL="285750" indent="-285750">
              <a:buFont typeface="Arial" panose="020B0604020202020204" pitchFamily="34" charset="0"/>
              <a:buChar char="•"/>
            </a:pPr>
            <a:r>
              <a:rPr lang="nb-NO" sz="1600" dirty="0"/>
              <a:t>Kjernekompetanse 2: Hva er traumebevisst praksis?</a:t>
            </a:r>
          </a:p>
          <a:p>
            <a:pPr marL="285750" indent="-285750">
              <a:buFont typeface="Arial" panose="020B0604020202020204" pitchFamily="34" charset="0"/>
              <a:buChar char="•"/>
            </a:pPr>
            <a:r>
              <a:rPr lang="nb-NO" sz="1600" b="1" dirty="0"/>
              <a:t>Kjernekompetanse 3: Hjerne, gener og motstandskraft</a:t>
            </a:r>
          </a:p>
          <a:p>
            <a:pPr marL="285750" indent="-285750">
              <a:buFont typeface="Arial" panose="020B0604020202020204" pitchFamily="34" charset="0"/>
              <a:buChar char="•"/>
            </a:pPr>
            <a:r>
              <a:rPr lang="nb-NO" sz="1600" dirty="0"/>
              <a:t>Kjernekompetanse 4: Robust arbeidsmiljø</a:t>
            </a:r>
          </a:p>
          <a:p>
            <a:pPr marL="285750" indent="-285750">
              <a:buFont typeface="Arial" panose="020B0604020202020204" pitchFamily="34" charset="0"/>
              <a:buChar char="•"/>
            </a:pPr>
            <a:r>
              <a:rPr lang="nb-NO" sz="1600" dirty="0"/>
              <a:t>Kjernekompetanse 5: Bruk av traumebevisst praksis</a:t>
            </a:r>
          </a:p>
          <a:p>
            <a:endParaRPr lang="nb-NO" sz="1600" dirty="0"/>
          </a:p>
          <a:p>
            <a:endParaRPr lang="nb-NO" sz="1600" dirty="0"/>
          </a:p>
          <a:p>
            <a:endParaRPr lang="nb-NO" dirty="0"/>
          </a:p>
          <a:p>
            <a:endParaRPr lang="nb-NO" dirty="0"/>
          </a:p>
        </p:txBody>
      </p:sp>
      <p:sp>
        <p:nvSpPr>
          <p:cNvPr id="4" name="Plassholder for dato 3">
            <a:extLst>
              <a:ext uri="{FF2B5EF4-FFF2-40B4-BE49-F238E27FC236}">
                <a16:creationId xmlns:a16="http://schemas.microsoft.com/office/drawing/2014/main" id="{03DCB87C-84BC-A063-CB96-E9EA2C2F8D1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9AEE7633-8644-24E9-3B3D-85EA4CB5270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Picture 8" descr="Illustrasjon av en gul lyspære med beige sokkel. Tre lysstråler kommer ut av lyspæren. ">
            <a:extLst>
              <a:ext uri="{FF2B5EF4-FFF2-40B4-BE49-F238E27FC236}">
                <a16:creationId xmlns:a16="http://schemas.microsoft.com/office/drawing/2014/main" id="{A264F658-C6E7-5C14-BEC1-CC63AE3D6E16}"/>
              </a:ext>
            </a:extLst>
          </p:cNvPr>
          <p:cNvPicPr>
            <a:picLocks noChangeAspect="1"/>
          </p:cNvPicPr>
          <p:nvPr/>
        </p:nvPicPr>
        <p:blipFill rotWithShape="1">
          <a:blip r:embed="rId3"/>
          <a:srcRect l="12516" t="2209" r="19567" b="19382"/>
          <a:stretch/>
        </p:blipFill>
        <p:spPr>
          <a:xfrm>
            <a:off x="8182312" y="3231275"/>
            <a:ext cx="1559152" cy="1800000"/>
          </a:xfrm>
          <a:prstGeom prst="rect">
            <a:avLst/>
          </a:prstGeom>
        </p:spPr>
      </p:pic>
    </p:spTree>
    <p:extLst>
      <p:ext uri="{BB962C8B-B14F-4D97-AF65-F5344CB8AC3E}">
        <p14:creationId xmlns:p14="http://schemas.microsoft.com/office/powerpoint/2010/main" val="3896513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A1D76C-3FCA-69AD-54D3-42A55E55166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17A1-83E2-5344-8976-17361E42FD8B}"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4" name="Slide Number Placeholder 3">
            <a:extLst>
              <a:ext uri="{FF2B5EF4-FFF2-40B4-BE49-F238E27FC236}">
                <a16:creationId xmlns:a16="http://schemas.microsoft.com/office/drawing/2014/main" id="{89764269-6E51-ACB5-240C-3A9136AA1E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Text Placeholder 4">
            <a:extLst>
              <a:ext uri="{FF2B5EF4-FFF2-40B4-BE49-F238E27FC236}">
                <a16:creationId xmlns:a16="http://schemas.microsoft.com/office/drawing/2014/main" id="{5A5E49B2-AD39-49A7-FA76-05480E214F3A}"/>
              </a:ext>
            </a:extLst>
          </p:cNvPr>
          <p:cNvSpPr>
            <a:spLocks noGrp="1"/>
          </p:cNvSpPr>
          <p:nvPr>
            <p:ph type="body" sz="quarter" idx="21"/>
          </p:nvPr>
        </p:nvSpPr>
        <p:spPr/>
        <p:txBody>
          <a:bodyPr/>
          <a:lstStyle/>
          <a:p>
            <a:endParaRPr lang="en-NO"/>
          </a:p>
        </p:txBody>
      </p:sp>
      <p:pic>
        <p:nvPicPr>
          <p:cNvPr id="7" name="Picture Placeholder 6" descr="Illustrasjon av tre beige sirkler ved siden av hverandre. I sirkelen til venstre står en mann med en liten ryggsekk. I sirkelen i midten står den samme mannen overfor en kvinne som bærer en stor tursekk. Hun står fremoverbøyd. I sirkelen til høyre blåser mannen en rød ballong ut av munnen og holder et kart i hånden. Ut av kvinnens tursekk står fire ballonger i ulike farger og hun står med rett rygg.  ">
            <a:extLst>
              <a:ext uri="{FF2B5EF4-FFF2-40B4-BE49-F238E27FC236}">
                <a16:creationId xmlns:a16="http://schemas.microsoft.com/office/drawing/2014/main" id="{5186F9AF-097C-7C05-A6BB-7844FD6C5D61}"/>
              </a:ext>
            </a:extLst>
          </p:cNvPr>
          <p:cNvPicPr>
            <a:picLocks noGrp="1" noChangeAspect="1"/>
          </p:cNvPicPr>
          <p:nvPr>
            <p:ph type="pic" sz="quarter" idx="17"/>
          </p:nvPr>
        </p:nvPicPr>
        <p:blipFill>
          <a:blip r:embed="rId3"/>
          <a:srcRect l="2317" r="2317"/>
          <a:stretch>
            <a:fillRect/>
          </a:stretch>
        </p:blipFill>
        <p:spPr>
          <a:xfrm>
            <a:off x="675000" y="383086"/>
            <a:ext cx="11076964" cy="6230178"/>
          </a:xfrm>
          <a:prstGeom prst="rect">
            <a:avLst/>
          </a:prstGeom>
        </p:spPr>
      </p:pic>
      <p:sp>
        <p:nvSpPr>
          <p:cNvPr id="2" name="Tittel 1">
            <a:extLst>
              <a:ext uri="{FF2B5EF4-FFF2-40B4-BE49-F238E27FC236}">
                <a16:creationId xmlns:a16="http://schemas.microsoft.com/office/drawing/2014/main" id="{DDA048FB-19BA-E82E-8E80-ED935A208198}"/>
              </a:ext>
            </a:extLst>
          </p:cNvPr>
          <p:cNvSpPr txBox="1">
            <a:spLocks/>
          </p:cNvSpPr>
          <p:nvPr/>
        </p:nvSpPr>
        <p:spPr>
          <a:xfrm>
            <a:off x="3561348" y="383086"/>
            <a:ext cx="4764506" cy="1648914"/>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Oslo Sans Office Normal"/>
                <a:ea typeface="+mj-ea"/>
                <a:cs typeface="+mj-cs"/>
              </a:rPr>
              <a:t>Livet skjer med oss alle</a:t>
            </a:r>
          </a:p>
        </p:txBody>
      </p:sp>
    </p:spTree>
    <p:extLst>
      <p:ext uri="{BB962C8B-B14F-4D97-AF65-F5344CB8AC3E}">
        <p14:creationId xmlns:p14="http://schemas.microsoft.com/office/powerpoint/2010/main" val="1541551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77551FB-C606-41AD-8A08-6BD913FD837C}"/>
              </a:ext>
            </a:extLst>
          </p:cNvPr>
          <p:cNvSpPr>
            <a:spLocks noGrp="1"/>
          </p:cNvSpPr>
          <p:nvPr>
            <p:ph type="title"/>
          </p:nvPr>
        </p:nvSpPr>
        <p:spPr>
          <a:xfrm>
            <a:off x="1015200" y="1269999"/>
            <a:ext cx="9149563" cy="1198628"/>
          </a:xfrm>
        </p:spPr>
        <p:txBody>
          <a:bodyPr/>
          <a:lstStyle/>
          <a:p>
            <a:r>
              <a:rPr lang="nb-NO" dirty="0"/>
              <a:t>Dette materialet er laget av Oslo kommune</a:t>
            </a:r>
          </a:p>
        </p:txBody>
      </p:sp>
      <p:sp>
        <p:nvSpPr>
          <p:cNvPr id="7" name="Plassholder for tekst 6">
            <a:extLst>
              <a:ext uri="{FF2B5EF4-FFF2-40B4-BE49-F238E27FC236}">
                <a16:creationId xmlns:a16="http://schemas.microsoft.com/office/drawing/2014/main" id="{FAE6D0D7-2691-43AF-8BA1-1425848C3521}"/>
              </a:ext>
            </a:extLst>
          </p:cNvPr>
          <p:cNvSpPr>
            <a:spLocks noGrp="1"/>
          </p:cNvSpPr>
          <p:nvPr>
            <p:ph type="body" idx="1"/>
          </p:nvPr>
        </p:nvSpPr>
        <p:spPr>
          <a:xfrm>
            <a:off x="1015200" y="2583712"/>
            <a:ext cx="9149563" cy="3509112"/>
          </a:xfrm>
        </p:spPr>
        <p:txBody>
          <a:bodyPr/>
          <a:lstStyle/>
          <a:p>
            <a:r>
              <a:rPr lang="nb-NO" dirty="0"/>
              <a:t>Dette materialet er utarbeidet i forbindelse med prosjektet </a:t>
            </a:r>
          </a:p>
          <a:p>
            <a:r>
              <a:rPr lang="nb-NO" dirty="0"/>
              <a:t>«Livet skjer med oss alle – veien mot en traumeinformert by». </a:t>
            </a:r>
          </a:p>
          <a:p>
            <a:endParaRPr lang="nb-NO" dirty="0"/>
          </a:p>
          <a:p>
            <a:r>
              <a:rPr lang="nb-NO" dirty="0"/>
              <a:t>Vi håper mange kan ha nytte av det!</a:t>
            </a:r>
          </a:p>
          <a:p>
            <a:endParaRPr lang="nb-NO" dirty="0"/>
          </a:p>
          <a:p>
            <a:r>
              <a:rPr lang="nb-NO" sz="1400" b="1" dirty="0"/>
              <a:t>Har du innspill eller ønsker å drøfte arbeidet med traumebevisst praksis? </a:t>
            </a:r>
          </a:p>
          <a:p>
            <a:r>
              <a:rPr lang="nb-NO" sz="1400" b="1" dirty="0"/>
              <a:t>Ta kontakt!</a:t>
            </a:r>
          </a:p>
          <a:p>
            <a:endParaRPr lang="nb-NO" sz="1400" dirty="0"/>
          </a:p>
          <a:p>
            <a:r>
              <a:rPr lang="nb-NO" sz="1200" dirty="0"/>
              <a:t>Lotta Sjåfjell,</a:t>
            </a:r>
          </a:p>
          <a:p>
            <a:r>
              <a:rPr lang="nb-NO" sz="1200" dirty="0"/>
              <a:t>Prosjektleder og psykologspesialist, </a:t>
            </a:r>
          </a:p>
          <a:p>
            <a:r>
              <a:rPr lang="nb-NO" sz="1200" dirty="0"/>
              <a:t>Helseetaten</a:t>
            </a:r>
          </a:p>
          <a:p>
            <a:r>
              <a:rPr lang="nb-NO" sz="1200" dirty="0"/>
              <a:t>Oslo kommune</a:t>
            </a:r>
          </a:p>
          <a:p>
            <a:r>
              <a:rPr lang="nb-NO" sz="1200" dirty="0"/>
              <a:t>Telefon: 47331458</a:t>
            </a:r>
          </a:p>
          <a:p>
            <a:r>
              <a:rPr lang="nb-NO" sz="1200" dirty="0"/>
              <a:t>E-post: </a:t>
            </a:r>
            <a:r>
              <a:rPr lang="nb-NO" sz="1200" dirty="0">
                <a:hlinkClick r:id="rId3"/>
              </a:rPr>
              <a:t>lotta.sjafjell@hel.oslo.kommune.no</a:t>
            </a:r>
            <a:endParaRPr lang="nb-NO" sz="1200" dirty="0"/>
          </a:p>
          <a:p>
            <a:endParaRPr lang="nb-NO" dirty="0"/>
          </a:p>
        </p:txBody>
      </p:sp>
      <p:sp>
        <p:nvSpPr>
          <p:cNvPr id="4" name="Plassholder for dato 3">
            <a:extLst>
              <a:ext uri="{FF2B5EF4-FFF2-40B4-BE49-F238E27FC236}">
                <a16:creationId xmlns:a16="http://schemas.microsoft.com/office/drawing/2014/main" id="{68D695D5-702C-4274-B49A-699A794C8512}"/>
              </a:ext>
            </a:extLst>
          </p:cNvPr>
          <p:cNvSpPr>
            <a:spLocks noGrp="1"/>
          </p:cNvSpPr>
          <p:nvPr>
            <p:ph type="dt" sz="half" idx="10"/>
          </p:nvPr>
        </p:nvSpPr>
        <p:spPr/>
        <p:txBody>
          <a:bodyPr/>
          <a:lstStyle/>
          <a:p>
            <a:fld id="{C20DE0DF-BE6B-D248-92A9-54242D212695}" type="datetime1">
              <a:rPr lang="nb-NO" smtClean="0"/>
              <a:t>07.03.2025</a:t>
            </a:fld>
            <a:endParaRPr lang="nb-NO"/>
          </a:p>
        </p:txBody>
      </p:sp>
      <p:sp>
        <p:nvSpPr>
          <p:cNvPr id="5" name="Plassholder for lysbildenummer 4">
            <a:extLst>
              <a:ext uri="{FF2B5EF4-FFF2-40B4-BE49-F238E27FC236}">
                <a16:creationId xmlns:a16="http://schemas.microsoft.com/office/drawing/2014/main" id="{A20B9342-F8BE-4837-A3A8-B72BD364AB08}"/>
              </a:ext>
            </a:extLst>
          </p:cNvPr>
          <p:cNvSpPr>
            <a:spLocks noGrp="1"/>
          </p:cNvSpPr>
          <p:nvPr>
            <p:ph type="sldNum" sz="quarter" idx="12"/>
          </p:nvPr>
        </p:nvSpPr>
        <p:spPr/>
        <p:txBody>
          <a:bodyPr/>
          <a:lstStyle/>
          <a:p>
            <a:fld id="{8ACEFDFC-287E-0A4D-81A7-6CC8C070690D}" type="slidenum">
              <a:rPr lang="nb-NO" smtClean="0"/>
              <a:t>44</a:t>
            </a:fld>
            <a:endParaRPr lang="nb-NO"/>
          </a:p>
        </p:txBody>
      </p:sp>
    </p:spTree>
    <p:extLst>
      <p:ext uri="{BB962C8B-B14F-4D97-AF65-F5344CB8AC3E}">
        <p14:creationId xmlns:p14="http://schemas.microsoft.com/office/powerpoint/2010/main" val="881521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3" y="692727"/>
            <a:ext cx="8143191" cy="5499729"/>
          </a:xfrm>
        </p:spPr>
        <p:txBody>
          <a:bodyPr/>
          <a:lstStyle/>
          <a:p>
            <a:r>
              <a:rPr lang="nb-NO" sz="2000" dirty="0">
                <a:latin typeface="Oslo Sans Office Normal" panose="020B0604020202020204" charset="0"/>
                <a:cs typeface="Oslo Sans Office Normal" panose="020B0604020202020204" charset="0"/>
              </a:rPr>
              <a:t>Husk at de som deltar kan ha med seg livsbelastninger, enten barndomsbelastninger eller stå i pågående livskriser, og materialet kan derfor berøre på en annen måte enn hvis dette ikke var tilfellet. </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er derfor viktig at du som holder presentasjonen føler deg trygg på at du vet hva du skal gjøre dersom du ser at dette skjer.</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viktigste du kan gjøre er å vise personen at de ikke er alene, og at det finnes steder de kan få hjelp dersom dette blir for overveldende å stå i alene.</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Mental Helses hjelpetelefon: 116 123</a:t>
            </a:r>
          </a:p>
          <a:p>
            <a:r>
              <a:rPr lang="nb-NO" sz="2000" dirty="0">
                <a:latin typeface="Oslo Sans Office Normal" panose="020B0604020202020204" charset="0"/>
                <a:cs typeface="Oslo Sans Office Normal" panose="020B0604020202020204" charset="0"/>
              </a:rPr>
              <a:t>Kirkens SOS: 22 40 00 40</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741958" y="2647401"/>
            <a:ext cx="2547449" cy="1802297"/>
          </a:xfrm>
          <a:prstGeom prst="rect">
            <a:avLst/>
          </a:prstGeom>
        </p:spPr>
      </p:pic>
    </p:spTree>
    <p:extLst>
      <p:ext uri="{BB962C8B-B14F-4D97-AF65-F5344CB8AC3E}">
        <p14:creationId xmlns:p14="http://schemas.microsoft.com/office/powerpoint/2010/main" val="116061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2" y="-1"/>
            <a:ext cx="3067681" cy="1577009"/>
          </a:xfrm>
        </p:spPr>
        <p:txBody>
          <a:bodyPr>
            <a:normAutofit/>
          </a:bodyPr>
          <a:lstStyle/>
          <a:p>
            <a:r>
              <a:rPr lang="nb-NO" sz="2400" b="1" dirty="0">
                <a:solidFill>
                  <a:schemeClr val="tx1"/>
                </a:solidFill>
              </a:rPr>
              <a:t>Hvordan er materialet bygget opp?</a:t>
            </a:r>
          </a:p>
        </p:txBody>
      </p:sp>
      <p:sp>
        <p:nvSpPr>
          <p:cNvPr id="3" name="Plassholder for tekst 2">
            <a:extLst>
              <a:ext uri="{FF2B5EF4-FFF2-40B4-BE49-F238E27FC236}">
                <a16:creationId xmlns:a16="http://schemas.microsoft.com/office/drawing/2014/main" id="{F845B68A-ED1E-CF7C-8639-D553923DE917}"/>
              </a:ext>
            </a:extLst>
          </p:cNvPr>
          <p:cNvSpPr>
            <a:spLocks noGrp="1"/>
          </p:cNvSpPr>
          <p:nvPr>
            <p:ph type="body" idx="1"/>
          </p:nvPr>
        </p:nvSpPr>
        <p:spPr>
          <a:xfrm>
            <a:off x="726873" y="1577009"/>
            <a:ext cx="3048800" cy="4715344"/>
          </a:xfrm>
        </p:spPr>
        <p:txBody>
          <a:bodyPr/>
          <a:lstStyle/>
          <a:p>
            <a:r>
              <a:rPr lang="nb-NO" sz="1800" dirty="0">
                <a:solidFill>
                  <a:schemeClr val="tx1"/>
                </a:solidFill>
              </a:rPr>
              <a:t>Gjennom materialet vil dere møte tre symboler som forteller noe om hvilket type innhold akkurat den siden har. Disse er kunnskap, praksis og erfaring. Hver side er merket med ett av disse symbolene.</a:t>
            </a:r>
          </a:p>
          <a:p>
            <a:endParaRPr lang="nb-NO" dirty="0">
              <a:solidFill>
                <a:schemeClr val="tx1"/>
              </a:solidFill>
            </a:endParaRPr>
          </a:p>
          <a:p>
            <a:r>
              <a:rPr lang="nb-NO" sz="1800" dirty="0">
                <a:solidFill>
                  <a:schemeClr val="tx1"/>
                </a:solidFill>
              </a:rPr>
              <a:t>Du som skal holde presentasjonen, bes vurdere om du inkluderer alle sidene, eller utelater noen. Se notatene for veiledning.</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1AEC-201A-8A4F-97DA-3ABA5F34A6DD}" type="datetime1">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C020DA-48BB-BA49-A10E-0DA718F220D6}" type="slidenum">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Kunnskap</a:t>
            </a:r>
            <a:endParaRPr kumimoji="0" lang="nb-NO" sz="1600" b="1" i="0" u="none" strike="noStrike" kern="1200" cap="none" spc="0" normalizeH="0" baseline="0" noProof="0" dirty="0">
              <a:ln>
                <a:noFill/>
              </a:ln>
              <a:solidFill>
                <a:srgbClr val="000000"/>
              </a:solidFill>
              <a:effectLst/>
              <a:uLnTx/>
              <a:uFillTx/>
              <a:latin typeface="Oslo Sans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forskning, tall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Praksis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Erfaring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historier, refleksjons-oppgaver, videoer eller eksempler</a:t>
            </a:r>
          </a:p>
        </p:txBody>
      </p:sp>
    </p:spTree>
    <p:extLst>
      <p:ext uri="{BB962C8B-B14F-4D97-AF65-F5344CB8AC3E}">
        <p14:creationId xmlns:p14="http://schemas.microsoft.com/office/powerpoint/2010/main" val="151592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A2E6-CB3F-C974-4017-2F7E5E2F3394}"/>
              </a:ext>
            </a:extLst>
          </p:cNvPr>
          <p:cNvSpPr>
            <a:spLocks noGrp="1"/>
          </p:cNvSpPr>
          <p:nvPr>
            <p:ph type="title"/>
          </p:nvPr>
        </p:nvSpPr>
        <p:spPr>
          <a:xfrm>
            <a:off x="695325" y="1253447"/>
            <a:ext cx="7432675" cy="791110"/>
          </a:xfrm>
        </p:spPr>
        <p:txBody>
          <a:bodyPr/>
          <a:lstStyle/>
          <a:p>
            <a:r>
              <a:rPr lang="en-NO" dirty="0"/>
              <a:t>Livet skjer med oss alle</a:t>
            </a:r>
          </a:p>
        </p:txBody>
      </p:sp>
      <p:sp>
        <p:nvSpPr>
          <p:cNvPr id="4" name="Date Placeholder 3">
            <a:extLst>
              <a:ext uri="{FF2B5EF4-FFF2-40B4-BE49-F238E27FC236}">
                <a16:creationId xmlns:a16="http://schemas.microsoft.com/office/drawing/2014/main" id="{648FFEF8-4783-035E-C427-AAAB0B9E0B30}"/>
              </a:ext>
            </a:extLst>
          </p:cNvPr>
          <p:cNvSpPr>
            <a:spLocks noGrp="1"/>
          </p:cNvSpPr>
          <p:nvPr>
            <p:ph type="dt" sz="half" idx="10"/>
          </p:nvPr>
        </p:nvSpPr>
        <p:spPr/>
        <p:txBody>
          <a:bodyPr/>
          <a:lstStyle/>
          <a:p>
            <a:fld id="{4E9B9390-45D3-3F49-83A6-08ED4C2BD589}" type="datetime1">
              <a:rPr lang="nb-NO" smtClean="0"/>
              <a:t>07.03.2025</a:t>
            </a:fld>
            <a:endParaRPr lang="nb-NO"/>
          </a:p>
        </p:txBody>
      </p:sp>
      <p:sp>
        <p:nvSpPr>
          <p:cNvPr id="5" name="Slide Number Placeholder 4">
            <a:extLst>
              <a:ext uri="{FF2B5EF4-FFF2-40B4-BE49-F238E27FC236}">
                <a16:creationId xmlns:a16="http://schemas.microsoft.com/office/drawing/2014/main" id="{2EFE0235-101E-F008-383F-4211F202116C}"/>
              </a:ext>
            </a:extLst>
          </p:cNvPr>
          <p:cNvSpPr>
            <a:spLocks noGrp="1"/>
          </p:cNvSpPr>
          <p:nvPr>
            <p:ph type="sldNum" sz="quarter" idx="12"/>
          </p:nvPr>
        </p:nvSpPr>
        <p:spPr/>
        <p:txBody>
          <a:bodyPr/>
          <a:lstStyle/>
          <a:p>
            <a:pPr algn="l"/>
            <a:fld id="{8ACEFDFC-287E-0A4D-81A7-6CC8C070690D}" type="slidenum">
              <a:rPr lang="nb-NO" smtClean="0"/>
              <a:pPr algn="l"/>
              <a:t>7</a:t>
            </a:fld>
            <a:endParaRPr lang="nb-NO"/>
          </a:p>
        </p:txBody>
      </p:sp>
      <p:sp>
        <p:nvSpPr>
          <p:cNvPr id="11" name="Text Placeholder 2">
            <a:extLst>
              <a:ext uri="{FF2B5EF4-FFF2-40B4-BE49-F238E27FC236}">
                <a16:creationId xmlns:a16="http://schemas.microsoft.com/office/drawing/2014/main" id="{D5C7C623-C133-CD20-E653-7AA51941C806}"/>
              </a:ext>
            </a:extLst>
          </p:cNvPr>
          <p:cNvSpPr>
            <a:spLocks noGrp="1"/>
          </p:cNvSpPr>
          <p:nvPr>
            <p:ph type="body" idx="1"/>
          </p:nvPr>
        </p:nvSpPr>
        <p:spPr>
          <a:xfrm>
            <a:off x="695324" y="2301411"/>
            <a:ext cx="7432675" cy="1729781"/>
          </a:xfrm>
        </p:spPr>
        <p:txBody>
          <a:bodyPr/>
          <a:lstStyle/>
          <a:p>
            <a:r>
              <a:rPr lang="en-NO" dirty="0"/>
              <a:t>Veien mot </a:t>
            </a:r>
            <a:r>
              <a:rPr lang="nb-NO" dirty="0"/>
              <a:t>traumebevisst praksis</a:t>
            </a:r>
          </a:p>
          <a:p>
            <a:endParaRPr lang="nb-NO" dirty="0"/>
          </a:p>
          <a:p>
            <a:r>
              <a:rPr lang="nb-NO" sz="2400" dirty="0"/>
              <a:t>Kjernekompetanse 2: Hva er traumebevisst praksis?</a:t>
            </a: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88B480F8-23B8-46FA-8801-AF26999BE910}"/>
              </a:ext>
            </a:extLst>
          </p:cNvPr>
          <p:cNvPicPr>
            <a:picLocks noChangeAspect="1"/>
          </p:cNvPicPr>
          <p:nvPr/>
        </p:nvPicPr>
        <p:blipFill>
          <a:blip r:embed="rId3"/>
          <a:stretch>
            <a:fillRect/>
          </a:stretch>
        </p:blipFill>
        <p:spPr>
          <a:xfrm>
            <a:off x="556177" y="4445091"/>
            <a:ext cx="10801350" cy="1886274"/>
          </a:xfrm>
          <a:prstGeom prst="rect">
            <a:avLst/>
          </a:prstGeom>
        </p:spPr>
      </p:pic>
    </p:spTree>
    <p:extLst>
      <p:ext uri="{BB962C8B-B14F-4D97-AF65-F5344CB8AC3E}">
        <p14:creationId xmlns:p14="http://schemas.microsoft.com/office/powerpoint/2010/main" val="187154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ABC32AF-7641-C00B-CD68-BCEF6AFAA250}"/>
              </a:ext>
            </a:extLst>
          </p:cNvPr>
          <p:cNvSpPr>
            <a:spLocks noGrp="1"/>
          </p:cNvSpPr>
          <p:nvPr>
            <p:ph type="title"/>
          </p:nvPr>
        </p:nvSpPr>
        <p:spPr>
          <a:xfrm>
            <a:off x="1015199" y="150493"/>
            <a:ext cx="9149563" cy="1028602"/>
          </a:xfrm>
        </p:spPr>
        <p:txBody>
          <a:bodyPr>
            <a:normAutofit/>
          </a:bodyPr>
          <a:lstStyle/>
          <a:p>
            <a:r>
              <a:rPr lang="nb-NO" sz="3200" dirty="0"/>
              <a:t>Hva skal dere lære i denne presentasjonen?</a:t>
            </a:r>
          </a:p>
        </p:txBody>
      </p:sp>
      <p:sp>
        <p:nvSpPr>
          <p:cNvPr id="6" name="Plassholder for tekst 5">
            <a:extLst>
              <a:ext uri="{FF2B5EF4-FFF2-40B4-BE49-F238E27FC236}">
                <a16:creationId xmlns:a16="http://schemas.microsoft.com/office/drawing/2014/main" id="{774ED176-E55B-2FE3-C0B6-C4C43E7BF668}"/>
              </a:ext>
            </a:extLst>
          </p:cNvPr>
          <p:cNvSpPr>
            <a:spLocks noGrp="1"/>
          </p:cNvSpPr>
          <p:nvPr>
            <p:ph type="body" idx="1"/>
          </p:nvPr>
        </p:nvSpPr>
        <p:spPr>
          <a:xfrm>
            <a:off x="1015200" y="1479885"/>
            <a:ext cx="9149563" cy="4612940"/>
          </a:xfrm>
        </p:spPr>
        <p:txBody>
          <a:bodyPr/>
          <a:lstStyle/>
          <a:p>
            <a:pPr marL="285750" indent="-285750">
              <a:buFont typeface="Arial" panose="020B0604020202020204" pitchFamily="34" charset="0"/>
              <a:buChar char="•"/>
            </a:pPr>
            <a:r>
              <a:rPr lang="nb-NO" dirty="0"/>
              <a:t>Forskjellen på traumebevisst praksis og traumespesifikk tilnærming</a:t>
            </a:r>
          </a:p>
          <a:p>
            <a:pPr marL="285750" indent="-285750">
              <a:buFont typeface="Arial" panose="020B0604020202020204" pitchFamily="34" charset="0"/>
              <a:buChar char="•"/>
            </a:pPr>
            <a:r>
              <a:rPr lang="nb-NO" dirty="0"/>
              <a:t>Tenkning og holdning i traumebevisst praksis</a:t>
            </a:r>
          </a:p>
          <a:p>
            <a:pPr marL="285750" indent="-285750">
              <a:buFont typeface="Arial" panose="020B0604020202020204" pitchFamily="34" charset="0"/>
              <a:buChar char="•"/>
            </a:pPr>
            <a:r>
              <a:rPr lang="nb-NO" dirty="0"/>
              <a:t>Sentral teori i traumebevisst praksis</a:t>
            </a:r>
          </a:p>
          <a:p>
            <a:pPr marL="285750" indent="-285750">
              <a:buFont typeface="Arial" panose="020B0604020202020204" pitchFamily="34" charset="0"/>
              <a:buChar char="•"/>
            </a:pPr>
            <a:r>
              <a:rPr lang="nb-NO" dirty="0"/>
              <a:t>Traumebevisst praksis – i praksis</a:t>
            </a:r>
          </a:p>
          <a:p>
            <a:endParaRPr lang="nb-NO" dirty="0">
              <a:effectLst/>
            </a:endParaRPr>
          </a:p>
          <a:p>
            <a:r>
              <a:rPr lang="nb-NO" dirty="0">
                <a:effectLst/>
              </a:rPr>
              <a:t>Læringsmål:</a:t>
            </a:r>
          </a:p>
          <a:p>
            <a:pPr marL="342900" indent="-342900">
              <a:buFont typeface="+mj-lt"/>
              <a:buAutoNum type="arabicPeriod"/>
            </a:pPr>
            <a:r>
              <a:rPr lang="nb-NO" dirty="0">
                <a:effectLst/>
              </a:rPr>
              <a:t>Forstå skillet mellom traumespesifikk og traumebevisst praksis.</a:t>
            </a:r>
          </a:p>
          <a:p>
            <a:pPr marL="342900" indent="-342900">
              <a:buFont typeface="+mj-lt"/>
              <a:buAutoNum type="arabicPeriod"/>
            </a:pPr>
            <a:r>
              <a:rPr lang="nb-NO" dirty="0"/>
              <a:t>Lære de seks prinsippene i traumebevisst praksis.</a:t>
            </a:r>
          </a:p>
          <a:p>
            <a:pPr marL="342900" indent="-342900">
              <a:buFont typeface="+mj-lt"/>
              <a:buAutoNum type="arabicPeriod"/>
            </a:pPr>
            <a:r>
              <a:rPr lang="nb-NO" dirty="0"/>
              <a:t>Kunne forklare hvorfor traumebevisst praksis er relevant for ditt arbeid.</a:t>
            </a:r>
          </a:p>
          <a:p>
            <a:pPr marL="342900" indent="-342900">
              <a:buFont typeface="+mj-lt"/>
              <a:buAutoNum type="arabicPeriod"/>
            </a:pPr>
            <a:r>
              <a:rPr lang="nb-NO" dirty="0">
                <a:effectLst/>
              </a:rPr>
              <a:t>Forstå hva traumebevisst praksis er, og hvordan det er relevant for retningslinjer og praksis i organisasjonen og i møte med innbyggere.</a:t>
            </a:r>
          </a:p>
          <a:p>
            <a:endParaRPr lang="nb-NO" dirty="0"/>
          </a:p>
          <a:p>
            <a:r>
              <a:rPr lang="nb-NO" dirty="0"/>
              <a:t>Ferdighet: Kunne sette ord på hvorfor traumebevisst praksis er viktig.</a:t>
            </a:r>
          </a:p>
        </p:txBody>
      </p:sp>
      <p:pic>
        <p:nvPicPr>
          <p:cNvPr id="3" name="Bilde 2" descr="Illustrasjon av en kvinne som sitter i skredderstilling. Hun holder en bok som hun leser i og en kopp kaffe.">
            <a:extLst>
              <a:ext uri="{FF2B5EF4-FFF2-40B4-BE49-F238E27FC236}">
                <a16:creationId xmlns:a16="http://schemas.microsoft.com/office/drawing/2014/main" id="{20D87FBD-1978-6BA3-C185-582F9CC75123}"/>
              </a:ext>
            </a:extLst>
          </p:cNvPr>
          <p:cNvPicPr>
            <a:picLocks noChangeAspect="1"/>
          </p:cNvPicPr>
          <p:nvPr/>
        </p:nvPicPr>
        <p:blipFill>
          <a:blip r:embed="rId3"/>
          <a:stretch>
            <a:fillRect/>
          </a:stretch>
        </p:blipFill>
        <p:spPr>
          <a:xfrm>
            <a:off x="9469245" y="4011051"/>
            <a:ext cx="2519363" cy="2519363"/>
          </a:xfrm>
          <a:prstGeom prst="rect">
            <a:avLst/>
          </a:prstGeom>
        </p:spPr>
      </p:pic>
    </p:spTree>
    <p:extLst>
      <p:ext uri="{BB962C8B-B14F-4D97-AF65-F5344CB8AC3E}">
        <p14:creationId xmlns:p14="http://schemas.microsoft.com/office/powerpoint/2010/main" val="371674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3" y="0"/>
            <a:ext cx="3508674" cy="3049200"/>
          </a:xfrm>
        </p:spPr>
        <p:txBody>
          <a:bodyPr>
            <a:normAutofit/>
          </a:bodyPr>
          <a:lstStyle/>
          <a:p>
            <a:r>
              <a:rPr lang="nb-NO" sz="2400" b="1" dirty="0">
                <a:solidFill>
                  <a:schemeClr val="tx1"/>
                </a:solidFill>
              </a:rPr>
              <a:t>Hvordan er materialet bygget opp?</a:t>
            </a:r>
          </a:p>
        </p:txBody>
      </p:sp>
      <p:sp>
        <p:nvSpPr>
          <p:cNvPr id="3" name="Plassholder for tekst 2" descr="Illustrasjon av tre symboler, i form av en hjerne, et par hender og et hjerte. Symbolene representerer ulike typer tilnærminger til kunnskap i denne presentasjonen.">
            <a:extLst>
              <a:ext uri="{FF2B5EF4-FFF2-40B4-BE49-F238E27FC236}">
                <a16:creationId xmlns:a16="http://schemas.microsoft.com/office/drawing/2014/main" id="{F845B68A-ED1E-CF7C-8639-D553923DE917}"/>
              </a:ext>
            </a:extLst>
          </p:cNvPr>
          <p:cNvSpPr>
            <a:spLocks noGrp="1"/>
          </p:cNvSpPr>
          <p:nvPr>
            <p:ph type="body" idx="1"/>
          </p:nvPr>
        </p:nvSpPr>
        <p:spPr>
          <a:xfrm>
            <a:off x="695325" y="3219022"/>
            <a:ext cx="3048800" cy="3040025"/>
          </a:xfrm>
        </p:spPr>
        <p:txBody>
          <a:bodyPr/>
          <a:lstStyle/>
          <a:p>
            <a:r>
              <a:rPr lang="nb-NO" sz="1800" dirty="0">
                <a:solidFill>
                  <a:schemeClr val="tx1"/>
                </a:solidFill>
              </a:rPr>
              <a:t>Gjennom materialet vil dere møte tre symboler som forteller noe om hvilket type innhold akkurat den siden har. Disse er kunnskap, praksis og erfaring. </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1AEC-201A-8A4F-97DA-3ABA5F34A6DD}" type="datetime1">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07.03.2025</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C020DA-48BB-BA49-A10E-0DA718F220D6}" type="slidenum">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Kunnskap</a:t>
            </a:r>
            <a:endParaRPr kumimoji="0" lang="nb-NO" sz="1600" b="1" i="0" u="none" strike="noStrike" kern="1200" cap="none" spc="0" normalizeH="0" baseline="0" noProof="0" dirty="0">
              <a:ln>
                <a:noFill/>
              </a:ln>
              <a:solidFill>
                <a:srgbClr val="000000"/>
              </a:solidFill>
              <a:effectLst/>
              <a:uLnTx/>
              <a:uFillTx/>
              <a:latin typeface="Oslo Sans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forskning, tall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Praksis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Erfaring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historier, refleksjons-oppgaver, videoer eller eksempler</a:t>
            </a:r>
          </a:p>
        </p:txBody>
      </p:sp>
    </p:spTree>
    <p:extLst>
      <p:ext uri="{BB962C8B-B14F-4D97-AF65-F5344CB8AC3E}">
        <p14:creationId xmlns:p14="http://schemas.microsoft.com/office/powerpoint/2010/main" val="166498095"/>
      </p:ext>
    </p:extLst>
  </p:cSld>
  <p:clrMapOvr>
    <a:masterClrMapping/>
  </p:clrMapOvr>
</p:sld>
</file>

<file path=ppt/theme/theme1.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6A3A0DF-7437-2446-86DD-98771F8BD5F4}"/>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a91156-0405-4a1a-a986-8ce48e4ad65d" xsi:nil="true"/>
    <lcf76f155ced4ddcb4097134ff3c332f xmlns="5578d842-2ed8-4ac2-a87c-7f3364de70e7">
      <Terms xmlns="http://schemas.microsoft.com/office/infopath/2007/PartnerControls"/>
    </lcf76f155ced4ddcb4097134ff3c332f>
    <SharedWithUsers xmlns="b7a91156-0405-4a1a-a986-8ce48e4ad65d">
      <UserInfo>
        <DisplayName>Eli Østberg</DisplayName>
        <AccountId>72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3EF400F1ACE66488B34A24C75A32BE7" ma:contentTypeVersion="14" ma:contentTypeDescription="Opprett et nytt dokument." ma:contentTypeScope="" ma:versionID="4c30aabd7927afc05f7d37e270cea024">
  <xsd:schema xmlns:xsd="http://www.w3.org/2001/XMLSchema" xmlns:xs="http://www.w3.org/2001/XMLSchema" xmlns:p="http://schemas.microsoft.com/office/2006/metadata/properties" xmlns:ns2="5578d842-2ed8-4ac2-a87c-7f3364de70e7" xmlns:ns3="b7a91156-0405-4a1a-a986-8ce48e4ad65d" targetNamespace="http://schemas.microsoft.com/office/2006/metadata/properties" ma:root="true" ma:fieldsID="ab0d6b6acdf91283aef3f740828bf347" ns2:_="" ns3:_="">
    <xsd:import namespace="5578d842-2ed8-4ac2-a87c-7f3364de70e7"/>
    <xsd:import namespace="b7a91156-0405-4a1a-a986-8ce48e4ad6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d842-2ed8-4ac2-a87c-7f3364de7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a91156-0405-4a1a-a986-8ce48e4ad65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9a96d900-23dc-449e-8f5b-49084b44bf59}" ma:internalName="TaxCatchAll" ma:showField="CatchAllData" ma:web="b7a91156-0405-4a1a-a986-8ce48e4ad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2C495E-9852-4D5C-824A-1FE2907F0149}">
  <ds:schemaRefs>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578d842-2ed8-4ac2-a87c-7f3364de70e7"/>
    <ds:schemaRef ds:uri="b7a91156-0405-4a1a-a986-8ce48e4ad65d"/>
    <ds:schemaRef ds:uri="http://purl.org/dc/terms/"/>
    <ds:schemaRef ds:uri="http://purl.org/dc/elements/1.1/"/>
  </ds:schemaRefs>
</ds:datastoreItem>
</file>

<file path=customXml/itemProps2.xml><?xml version="1.0" encoding="utf-8"?>
<ds:datastoreItem xmlns:ds="http://schemas.openxmlformats.org/officeDocument/2006/customXml" ds:itemID="{365D5750-A918-4BE6-ABFA-96642EFD6B6B}">
  <ds:schemaRefs>
    <ds:schemaRef ds:uri="5578d842-2ed8-4ac2-a87c-7f3364de70e7"/>
    <ds:schemaRef ds:uri="b7a91156-0405-4a1a-a986-8ce48e4ad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496012-470D-45CB-92CD-4D7B8EA37A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oslopresentasjon 2023</Template>
  <TotalTime>164212</TotalTime>
  <Words>9799</Words>
  <Application>Microsoft Office PowerPoint</Application>
  <PresentationFormat>Widescreen</PresentationFormat>
  <Paragraphs>872</Paragraphs>
  <Slides>44</Slides>
  <Notes>44</Notes>
  <HiddenSlides>0</HiddenSlides>
  <MMClips>0</MMClips>
  <ScaleCrop>false</ScaleCrop>
  <HeadingPairs>
    <vt:vector size="6" baseType="variant">
      <vt:variant>
        <vt:lpstr>Brukte skrifter</vt:lpstr>
      </vt:variant>
      <vt:variant>
        <vt:i4>10</vt:i4>
      </vt:variant>
      <vt:variant>
        <vt:lpstr>Tema</vt:lpstr>
      </vt:variant>
      <vt:variant>
        <vt:i4>4</vt:i4>
      </vt:variant>
      <vt:variant>
        <vt:lpstr>Lysbildetitler</vt:lpstr>
      </vt:variant>
      <vt:variant>
        <vt:i4>44</vt:i4>
      </vt:variant>
    </vt:vector>
  </HeadingPairs>
  <TitlesOfParts>
    <vt:vector size="58" baseType="lpstr">
      <vt:lpstr>Oslo Sans</vt:lpstr>
      <vt:lpstr>Times New Roman</vt:lpstr>
      <vt:lpstr>Arial</vt:lpstr>
      <vt:lpstr>MS Shell Dlg 2</vt:lpstr>
      <vt:lpstr>Oslo Sans Office Normal</vt:lpstr>
      <vt:lpstr>Calibri</vt:lpstr>
      <vt:lpstr>Oslo Sans Office</vt:lpstr>
      <vt:lpstr>Arial,Sans-Serif</vt:lpstr>
      <vt:lpstr>Oslo Sans Light</vt:lpstr>
      <vt:lpstr>Wingdings</vt:lpstr>
      <vt:lpstr>1_Oslo NY farge og bilde</vt:lpstr>
      <vt:lpstr>2_Oslo NY bilde</vt:lpstr>
      <vt:lpstr>Originaloppsett</vt:lpstr>
      <vt:lpstr>Oslo 2019 / positiv</vt:lpstr>
      <vt:lpstr>Til deg som skal holde denne presentasjonen</vt:lpstr>
      <vt:lpstr>PowerPoint-presentasjon</vt:lpstr>
      <vt:lpstr>PowerPoint-presentasjon</vt:lpstr>
      <vt:lpstr>PowerPoint-presentasjon</vt:lpstr>
      <vt:lpstr>PowerPoint-presentasjon</vt:lpstr>
      <vt:lpstr>Hvordan er materialet bygget opp?</vt:lpstr>
      <vt:lpstr>Livet skjer med oss alle</vt:lpstr>
      <vt:lpstr>Hva skal dere lære i denne presentasjonen?</vt:lpstr>
      <vt:lpstr>Hvordan er materialet bygget opp?</vt:lpstr>
      <vt:lpstr>Lurt å tenke på når du ser på denne presentasjonen</vt:lpstr>
      <vt:lpstr>Hvorfor er traumebevisst praksis viktig?</vt:lpstr>
      <vt:lpstr>Trygge rammer</vt:lpstr>
      <vt:lpstr>    «Soft front, strong back, wild heart»  Inn i traumebevisst praksis  </vt:lpstr>
      <vt:lpstr>Traumespesifikk tilnærming vs. traumebevisst praksis</vt:lpstr>
      <vt:lpstr>Traumebevisst praksis betyr ikke</vt:lpstr>
      <vt:lpstr>«Handle with care»</vt:lpstr>
      <vt:lpstr>Soft front, strong back, wild heart</vt:lpstr>
      <vt:lpstr>Simuleringsøvelse</vt:lpstr>
      <vt:lpstr>Dette er situasjonen: </vt:lpstr>
      <vt:lpstr>Tenk over …</vt:lpstr>
      <vt:lpstr>    Teori   </vt:lpstr>
      <vt:lpstr>De seks grunnprinsippene for traumebevisst praksis</vt:lpstr>
      <vt:lpstr> Strategier og handlingsplaner nasjonalt og lokalt</vt:lpstr>
      <vt:lpstr>Å være pårørende</vt:lpstr>
      <vt:lpstr>Case</vt:lpstr>
      <vt:lpstr>Case</vt:lpstr>
      <vt:lpstr>Tips fra Mandy Davies i Oregon</vt:lpstr>
      <vt:lpstr>Fire forutsetninger for traumebevisst praksis  - de fire R-ene</vt:lpstr>
      <vt:lpstr>De fire R-ene i praksis</vt:lpstr>
      <vt:lpstr>Husk…</vt:lpstr>
      <vt:lpstr>  Vi tar en pause      </vt:lpstr>
      <vt:lpstr>Eksempler på traumebevisst praksis</vt:lpstr>
      <vt:lpstr>Wisconsin – første traumeinformerte stat i USA</vt:lpstr>
      <vt:lpstr>Wisconsin – resultater</vt:lpstr>
      <vt:lpstr>Eksempel fra skoler i Waupaca County, USA</vt:lpstr>
      <vt:lpstr>En barneskole i Waupaca county</vt:lpstr>
      <vt:lpstr>Noen tall fra Oslo</vt:lpstr>
      <vt:lpstr>Læringspunkter fra implementering fra Oslo</vt:lpstr>
      <vt:lpstr>Traumeinformert praksis i bydel Gamle Oslo</vt:lpstr>
      <vt:lpstr>Hovedhensikten …</vt:lpstr>
      <vt:lpstr>Hvor nyttig var denne opplæringen?</vt:lpstr>
      <vt:lpstr>Hva skjer nå?</vt:lpstr>
      <vt:lpstr>PowerPoint-presentasjon</vt:lpstr>
      <vt:lpstr>Dette materialet er laget av Oslo kommune</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Lotta Sjåfjell</dc:creator>
  <cp:lastModifiedBy>Lotta Sjåfjell</cp:lastModifiedBy>
  <cp:revision>25</cp:revision>
  <cp:lastPrinted>2019-03-22T09:42:42Z</cp:lastPrinted>
  <dcterms:created xsi:type="dcterms:W3CDTF">2024-06-21T10:45:31Z</dcterms:created>
  <dcterms:modified xsi:type="dcterms:W3CDTF">2025-03-12T13:07:18Z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2023-04-28T09:38:17Z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33bf27c2-e4ef-4762-b24b-677dfde79e6e</vt:lpwstr>
  </property>
  <property fmtid="{D5CDD505-2E9C-101B-9397-08002B2CF9AE}" pid="8" name="MSIP_Label_7a2396b7-5846-48ff-8468-5f49f8ad722a_ContentBits">
    <vt:lpwstr>0</vt:lpwstr>
  </property>
  <property fmtid="{D5CDD505-2E9C-101B-9397-08002B2CF9AE}" pid="9" name="ContentTypeId">
    <vt:lpwstr>0x010100A3EF400F1ACE66488B34A24C75A32BE7</vt:lpwstr>
  </property>
  <property fmtid="{D5CDD505-2E9C-101B-9397-08002B2CF9AE}" pid="10" name="MediaServiceImageTags">
    <vt:lpwstr/>
  </property>
</Properties>
</file>