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68" r:id="rId4"/>
    <p:sldMasterId id="2147483873" r:id="rId5"/>
    <p:sldMasterId id="2147483714" r:id="rId6"/>
    <p:sldMasterId id="2147483881" r:id="rId7"/>
  </p:sldMasterIdLst>
  <p:notesMasterIdLst>
    <p:notesMasterId r:id="rId66"/>
  </p:notesMasterIdLst>
  <p:sldIdLst>
    <p:sldId id="575" r:id="rId8"/>
    <p:sldId id="649" r:id="rId9"/>
    <p:sldId id="626" r:id="rId10"/>
    <p:sldId id="627" r:id="rId11"/>
    <p:sldId id="600" r:id="rId12"/>
    <p:sldId id="599" r:id="rId13"/>
    <p:sldId id="536" r:id="rId14"/>
    <p:sldId id="423" r:id="rId15"/>
    <p:sldId id="618" r:id="rId16"/>
    <p:sldId id="554" r:id="rId17"/>
    <p:sldId id="615" r:id="rId18"/>
    <p:sldId id="619" r:id="rId19"/>
    <p:sldId id="531" r:id="rId20"/>
    <p:sldId id="396" r:id="rId21"/>
    <p:sldId id="589" r:id="rId22"/>
    <p:sldId id="603" r:id="rId23"/>
    <p:sldId id="604" r:id="rId24"/>
    <p:sldId id="610" r:id="rId25"/>
    <p:sldId id="611" r:id="rId26"/>
    <p:sldId id="614" r:id="rId27"/>
    <p:sldId id="592" r:id="rId28"/>
    <p:sldId id="585" r:id="rId29"/>
    <p:sldId id="613" r:id="rId30"/>
    <p:sldId id="593" r:id="rId31"/>
    <p:sldId id="411" r:id="rId32"/>
    <p:sldId id="606" r:id="rId33"/>
    <p:sldId id="515" r:id="rId34"/>
    <p:sldId id="576" r:id="rId35"/>
    <p:sldId id="562" r:id="rId36"/>
    <p:sldId id="601" r:id="rId37"/>
    <p:sldId id="389" r:id="rId38"/>
    <p:sldId id="602" r:id="rId39"/>
    <p:sldId id="607" r:id="rId40"/>
    <p:sldId id="417" r:id="rId41"/>
    <p:sldId id="408" r:id="rId42"/>
    <p:sldId id="621" r:id="rId43"/>
    <p:sldId id="399" r:id="rId44"/>
    <p:sldId id="591" r:id="rId45"/>
    <p:sldId id="587" r:id="rId46"/>
    <p:sldId id="556" r:id="rId47"/>
    <p:sldId id="625" r:id="rId48"/>
    <p:sldId id="647" r:id="rId49"/>
    <p:sldId id="648" r:id="rId50"/>
    <p:sldId id="569" r:id="rId51"/>
    <p:sldId id="584" r:id="rId52"/>
    <p:sldId id="395" r:id="rId53"/>
    <p:sldId id="608" r:id="rId54"/>
    <p:sldId id="413" r:id="rId55"/>
    <p:sldId id="650" r:id="rId56"/>
    <p:sldId id="620" r:id="rId57"/>
    <p:sldId id="564" r:id="rId58"/>
    <p:sldId id="583" r:id="rId59"/>
    <p:sldId id="401" r:id="rId60"/>
    <p:sldId id="628" r:id="rId61"/>
    <p:sldId id="616" r:id="rId62"/>
    <p:sldId id="629" r:id="rId63"/>
    <p:sldId id="622" r:id="rId64"/>
    <p:sldId id="406" r:id="rId65"/>
  </p:sldIdLst>
  <p:sldSz cx="12192000" cy="6858000"/>
  <p:notesSz cx="6858000" cy="9144000"/>
  <p:embeddedFontLst>
    <p:embeddedFont>
      <p:font typeface="MS Shell Dlg 2" panose="020B0604030504040204" pitchFamily="34" charset="0"/>
      <p:regular r:id="rId67"/>
      <p:bold r:id="rId68"/>
    </p:embeddedFont>
    <p:embeddedFont>
      <p:font typeface="Oslo Sans" panose="020B0604020202020204" charset="0"/>
      <p:regular r:id="rId69"/>
      <p:bold r:id="rId70"/>
      <p:italic r:id="rId71"/>
      <p:boldItalic r:id="rId72"/>
    </p:embeddedFont>
    <p:embeddedFont>
      <p:font typeface="Oslo Sans Light" panose="020B0604020202020204" charset="0"/>
      <p:regular r:id="rId73"/>
      <p:italic r:id="rId74"/>
    </p:embeddedFont>
    <p:embeddedFont>
      <p:font typeface="Oslo Sans Office" panose="02000000000000000000" pitchFamily="2" charset="0"/>
      <p:regular r:id="rId75"/>
      <p:bold r:id="rId76"/>
      <p:italic r:id="rId77"/>
      <p:boldItalic r:id="rId78"/>
    </p:embeddedFont>
    <p:embeddedFont>
      <p:font typeface="Oslo Sans Office Normal" panose="020B0604020202020204" charset="0"/>
      <p:regular r:id="rId79"/>
      <p:bold r:id="rId80"/>
      <p:italic r:id="rId81"/>
      <p:boldItalic r:id="rId82"/>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75"/>
            <p14:sldId id="649"/>
            <p14:sldId id="626"/>
            <p14:sldId id="627"/>
            <p14:sldId id="600"/>
            <p14:sldId id="599"/>
            <p14:sldId id="536"/>
            <p14:sldId id="423"/>
            <p14:sldId id="618"/>
            <p14:sldId id="554"/>
            <p14:sldId id="615"/>
            <p14:sldId id="619"/>
            <p14:sldId id="531"/>
            <p14:sldId id="396"/>
            <p14:sldId id="589"/>
            <p14:sldId id="603"/>
            <p14:sldId id="604"/>
            <p14:sldId id="610"/>
            <p14:sldId id="611"/>
            <p14:sldId id="614"/>
            <p14:sldId id="592"/>
            <p14:sldId id="585"/>
            <p14:sldId id="613"/>
            <p14:sldId id="593"/>
            <p14:sldId id="411"/>
            <p14:sldId id="606"/>
            <p14:sldId id="515"/>
            <p14:sldId id="576"/>
            <p14:sldId id="562"/>
            <p14:sldId id="601"/>
            <p14:sldId id="389"/>
            <p14:sldId id="602"/>
            <p14:sldId id="607"/>
            <p14:sldId id="417"/>
            <p14:sldId id="408"/>
            <p14:sldId id="621"/>
            <p14:sldId id="399"/>
            <p14:sldId id="591"/>
            <p14:sldId id="587"/>
            <p14:sldId id="556"/>
            <p14:sldId id="625"/>
            <p14:sldId id="647"/>
            <p14:sldId id="648"/>
            <p14:sldId id="569"/>
            <p14:sldId id="584"/>
            <p14:sldId id="395"/>
            <p14:sldId id="608"/>
            <p14:sldId id="413"/>
            <p14:sldId id="650"/>
            <p14:sldId id="620"/>
            <p14:sldId id="564"/>
            <p14:sldId id="583"/>
            <p14:sldId id="401"/>
            <p14:sldId id="628"/>
            <p14:sldId id="616"/>
            <p14:sldId id="629"/>
            <p14:sldId id="622"/>
            <p14:sldId id="406"/>
          </p14:sldIdLst>
        </p14:section>
        <p14:section name="Hjelp" id="{BAAE5B51-A85F-D14F-A0D9-4D059F5301C7}">
          <p14:sldIdLst/>
        </p14:section>
      </p14:sectionLst>
    </p:ext>
    <p:ext uri="{EFAFB233-063F-42B5-8137-9DF3F51BA10A}">
      <p15:sldGuideLst xmlns:p15="http://schemas.microsoft.com/office/powerpoint/2012/main">
        <p15:guide id="1" orient="horz" pos="2160">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493F-B960-698C-3580-05FA92475E88}" name="Maya Wettre" initials="MW" userId="S::maya.wettre@no.experis.com::78a6a02e-745d-4571-a458-18e2c5a07246" providerId="AD"/>
  <p188:author id="{0F1B0B4D-FB2B-1836-E44C-008F2D30C11D}" name="Lotta Sjåfjell" initials="LS" userId="S::lotta.sjafjell@hel.oslo.kommune.no::e95c9377-ca8d-4f66-a22c-96879a011655" providerId="AD"/>
  <p188:author id="{392174C3-62C6-8194-EA92-8CD0BAC7D9B9}" name="Marte Teie Hellum" initials="MTH" userId="S::marte.teie.hellum@no.experis.com::15a10889-5ee6-441b-bf88-cfed0f4cf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FAE"/>
    <a:srgbClr val="6FE9FF"/>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9F022-277F-4F0A-9AF6-EE097B64FB88}" v="2" dt="2025-03-12T13:43:24.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77920" autoAdjust="0"/>
  </p:normalViewPr>
  <p:slideViewPr>
    <p:cSldViewPr snapToGrid="0">
      <p:cViewPr>
        <p:scale>
          <a:sx n="40" d="100"/>
          <a:sy n="40" d="100"/>
        </p:scale>
        <p:origin x="1648" y="344"/>
      </p:cViewPr>
      <p:guideLst>
        <p:guide orient="horz" pos="2160"/>
        <p:guide pos="3863"/>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font" Target="fonts/font2.fntdata"/><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10.fntdata"/><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notesMaster" Target="notesMasters/notesMaster1.xml"/><Relationship Id="rId87" Type="http://schemas.microsoft.com/office/2016/11/relationships/changesInfo" Target="changesInfos/changesInfo1.xml"/><Relationship Id="rId61" Type="http://schemas.openxmlformats.org/officeDocument/2006/relationships/slide" Target="slides/slide54.xml"/><Relationship Id="rId82" Type="http://schemas.openxmlformats.org/officeDocument/2006/relationships/font" Target="fonts/font16.fntdata"/><Relationship Id="rId19"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tta Sjåfjell" userId="e95c9377-ca8d-4f66-a22c-96879a011655" providerId="ADAL" clId="{8F79F022-277F-4F0A-9AF6-EE097B64FB88}"/>
    <pc:docChg chg="custSel addSld delSld modSld modSection">
      <pc:chgData name="Lotta Sjåfjell" userId="e95c9377-ca8d-4f66-a22c-96879a011655" providerId="ADAL" clId="{8F79F022-277F-4F0A-9AF6-EE097B64FB88}" dt="2025-03-12T13:43:46.735" v="3966" actId="1076"/>
      <pc:docMkLst>
        <pc:docMk/>
      </pc:docMkLst>
      <pc:sldChg chg="modNotesTx">
        <pc:chgData name="Lotta Sjåfjell" userId="e95c9377-ca8d-4f66-a22c-96879a011655" providerId="ADAL" clId="{8F79F022-277F-4F0A-9AF6-EE097B64FB88}" dt="2025-02-28T09:13:07.182" v="149" actId="20577"/>
        <pc:sldMkLst>
          <pc:docMk/>
          <pc:sldMk cId="2583714581" sldId="389"/>
        </pc:sldMkLst>
      </pc:sldChg>
      <pc:sldChg chg="modNotesTx">
        <pc:chgData name="Lotta Sjåfjell" userId="e95c9377-ca8d-4f66-a22c-96879a011655" providerId="ADAL" clId="{8F79F022-277F-4F0A-9AF6-EE097B64FB88}" dt="2025-02-28T08:53:54.087" v="92" actId="20577"/>
        <pc:sldMkLst>
          <pc:docMk/>
          <pc:sldMk cId="147605448" sldId="396"/>
        </pc:sldMkLst>
      </pc:sldChg>
      <pc:sldChg chg="modNotesTx">
        <pc:chgData name="Lotta Sjåfjell" userId="e95c9377-ca8d-4f66-a22c-96879a011655" providerId="ADAL" clId="{8F79F022-277F-4F0A-9AF6-EE097B64FB88}" dt="2025-02-28T09:25:55.414" v="205" actId="20577"/>
        <pc:sldMkLst>
          <pc:docMk/>
          <pc:sldMk cId="2037605077" sldId="408"/>
        </pc:sldMkLst>
      </pc:sldChg>
      <pc:sldChg chg="modNotesTx">
        <pc:chgData name="Lotta Sjåfjell" userId="e95c9377-ca8d-4f66-a22c-96879a011655" providerId="ADAL" clId="{8F79F022-277F-4F0A-9AF6-EE097B64FB88}" dt="2025-02-28T09:17:34.136" v="204" actId="20577"/>
        <pc:sldMkLst>
          <pc:docMk/>
          <pc:sldMk cId="4209590117" sldId="417"/>
        </pc:sldMkLst>
      </pc:sldChg>
      <pc:sldChg chg="del">
        <pc:chgData name="Lotta Sjåfjell" userId="e95c9377-ca8d-4f66-a22c-96879a011655" providerId="ADAL" clId="{8F79F022-277F-4F0A-9AF6-EE097B64FB88}" dt="2025-02-27T10:28:42.944" v="3" actId="47"/>
        <pc:sldMkLst>
          <pc:docMk/>
          <pc:sldMk cId="1880988339" sldId="579"/>
        </pc:sldMkLst>
      </pc:sldChg>
      <pc:sldChg chg="modNotesTx">
        <pc:chgData name="Lotta Sjåfjell" userId="e95c9377-ca8d-4f66-a22c-96879a011655" providerId="ADAL" clId="{8F79F022-277F-4F0A-9AF6-EE097B64FB88}" dt="2025-02-28T08:54:21.072" v="109" actId="20577"/>
        <pc:sldMkLst>
          <pc:docMk/>
          <pc:sldMk cId="2426677460" sldId="589"/>
        </pc:sldMkLst>
      </pc:sldChg>
      <pc:sldChg chg="modNotesTx">
        <pc:chgData name="Lotta Sjåfjell" userId="e95c9377-ca8d-4f66-a22c-96879a011655" providerId="ADAL" clId="{8F79F022-277F-4F0A-9AF6-EE097B64FB88}" dt="2025-02-28T09:13:21.943" v="151"/>
        <pc:sldMkLst>
          <pc:docMk/>
          <pc:sldMk cId="2932736410" sldId="602"/>
        </pc:sldMkLst>
      </pc:sldChg>
      <pc:sldChg chg="modNotesTx">
        <pc:chgData name="Lotta Sjåfjell" userId="e95c9377-ca8d-4f66-a22c-96879a011655" providerId="ADAL" clId="{8F79F022-277F-4F0A-9AF6-EE097B64FB88}" dt="2025-02-28T08:55:10.792" v="131" actId="20577"/>
        <pc:sldMkLst>
          <pc:docMk/>
          <pc:sldMk cId="3299208331" sldId="604"/>
        </pc:sldMkLst>
      </pc:sldChg>
      <pc:sldChg chg="modNotesTx">
        <pc:chgData name="Lotta Sjåfjell" userId="e95c9377-ca8d-4f66-a22c-96879a011655" providerId="ADAL" clId="{8F79F022-277F-4F0A-9AF6-EE097B64FB88}" dt="2025-02-28T09:13:30.195" v="152" actId="20577"/>
        <pc:sldMkLst>
          <pc:docMk/>
          <pc:sldMk cId="3531042112" sldId="607"/>
        </pc:sldMkLst>
      </pc:sldChg>
      <pc:sldChg chg="modSp mod modNotesTx">
        <pc:chgData name="Lotta Sjåfjell" userId="e95c9377-ca8d-4f66-a22c-96879a011655" providerId="ADAL" clId="{8F79F022-277F-4F0A-9AF6-EE097B64FB88}" dt="2025-02-28T08:44:20.582" v="12" actId="20577"/>
        <pc:sldMkLst>
          <pc:docMk/>
          <pc:sldMk cId="1503719838" sldId="614"/>
        </pc:sldMkLst>
        <pc:spChg chg="mod">
          <ac:chgData name="Lotta Sjåfjell" userId="e95c9377-ca8d-4f66-a22c-96879a011655" providerId="ADAL" clId="{8F79F022-277F-4F0A-9AF6-EE097B64FB88}" dt="2025-02-28T08:44:05.985" v="4" actId="20577"/>
          <ac:spMkLst>
            <pc:docMk/>
            <pc:sldMk cId="1503719838" sldId="614"/>
            <ac:spMk id="6" creationId="{6E946A78-862A-67DF-4BBB-4A62D73524BB}"/>
          </ac:spMkLst>
        </pc:spChg>
      </pc:sldChg>
      <pc:sldChg chg="add">
        <pc:chgData name="Lotta Sjåfjell" userId="e95c9377-ca8d-4f66-a22c-96879a011655" providerId="ADAL" clId="{8F79F022-277F-4F0A-9AF6-EE097B64FB88}" dt="2025-02-27T10:28:40.274" v="2"/>
        <pc:sldMkLst>
          <pc:docMk/>
          <pc:sldMk cId="1818219488" sldId="649"/>
        </pc:sldMkLst>
      </pc:sldChg>
      <pc:sldChg chg="add del setBg">
        <pc:chgData name="Lotta Sjåfjell" userId="e95c9377-ca8d-4f66-a22c-96879a011655" providerId="ADAL" clId="{8F79F022-277F-4F0A-9AF6-EE097B64FB88}" dt="2025-02-27T10:28:40.190" v="1"/>
        <pc:sldMkLst>
          <pc:docMk/>
          <pc:sldMk cId="4162302405" sldId="649"/>
        </pc:sldMkLst>
      </pc:sldChg>
      <pc:sldChg chg="addSp delSp modSp add mod modClrScheme chgLayout modNotesTx">
        <pc:chgData name="Lotta Sjåfjell" userId="e95c9377-ca8d-4f66-a22c-96879a011655" providerId="ADAL" clId="{8F79F022-277F-4F0A-9AF6-EE097B64FB88}" dt="2025-03-12T13:43:46.735" v="3966" actId="1076"/>
        <pc:sldMkLst>
          <pc:docMk/>
          <pc:sldMk cId="756718925" sldId="650"/>
        </pc:sldMkLst>
        <pc:spChg chg="mod ord">
          <ac:chgData name="Lotta Sjåfjell" userId="e95c9377-ca8d-4f66-a22c-96879a011655" providerId="ADAL" clId="{8F79F022-277F-4F0A-9AF6-EE097B64FB88}" dt="2025-03-12T13:43:19.741" v="3960" actId="700"/>
          <ac:spMkLst>
            <pc:docMk/>
            <pc:sldMk cId="756718925" sldId="650"/>
            <ac:spMk id="2" creationId="{784D503A-753B-BE6B-072C-EFF7A8E7CEC6}"/>
          </ac:spMkLst>
        </pc:spChg>
        <pc:spChg chg="add mod ord">
          <ac:chgData name="Lotta Sjåfjell" userId="e95c9377-ca8d-4f66-a22c-96879a011655" providerId="ADAL" clId="{8F79F022-277F-4F0A-9AF6-EE097B64FB88}" dt="2025-03-12T13:43:44.014" v="3965" actId="14100"/>
          <ac:spMkLst>
            <pc:docMk/>
            <pc:sldMk cId="756718925" sldId="650"/>
            <ac:spMk id="3" creationId="{32DD1142-5DB1-D30C-FB12-F67CFD31F86F}"/>
          </ac:spMkLst>
        </pc:spChg>
        <pc:spChg chg="mod ord">
          <ac:chgData name="Lotta Sjåfjell" userId="e95c9377-ca8d-4f66-a22c-96879a011655" providerId="ADAL" clId="{8F79F022-277F-4F0A-9AF6-EE097B64FB88}" dt="2025-03-12T13:43:19.741" v="3960" actId="700"/>
          <ac:spMkLst>
            <pc:docMk/>
            <pc:sldMk cId="756718925" sldId="650"/>
            <ac:spMk id="4" creationId="{1828B582-246C-CE2F-7159-C806C422C7F5}"/>
          </ac:spMkLst>
        </pc:spChg>
        <pc:spChg chg="mod ord">
          <ac:chgData name="Lotta Sjåfjell" userId="e95c9377-ca8d-4f66-a22c-96879a011655" providerId="ADAL" clId="{8F79F022-277F-4F0A-9AF6-EE097B64FB88}" dt="2025-03-12T13:43:19.741" v="3960" actId="700"/>
          <ac:spMkLst>
            <pc:docMk/>
            <pc:sldMk cId="756718925" sldId="650"/>
            <ac:spMk id="5" creationId="{41C84956-68C6-4958-74DF-3463AE91EA19}"/>
          </ac:spMkLst>
        </pc:spChg>
        <pc:spChg chg="add del mod ord">
          <ac:chgData name="Lotta Sjåfjell" userId="e95c9377-ca8d-4f66-a22c-96879a011655" providerId="ADAL" clId="{8F79F022-277F-4F0A-9AF6-EE097B64FB88}" dt="2025-03-12T13:43:24.496" v="3962"/>
          <ac:spMkLst>
            <pc:docMk/>
            <pc:sldMk cId="756718925" sldId="650"/>
            <ac:spMk id="8" creationId="{7F531A24-75F1-B9DA-1AF0-0E85D03D8799}"/>
          </ac:spMkLst>
        </pc:spChg>
        <pc:picChg chg="del">
          <ac:chgData name="Lotta Sjåfjell" userId="e95c9377-ca8d-4f66-a22c-96879a011655" providerId="ADAL" clId="{8F79F022-277F-4F0A-9AF6-EE097B64FB88}" dt="2025-03-12T12:56:37.013" v="330" actId="478"/>
          <ac:picMkLst>
            <pc:docMk/>
            <pc:sldMk cId="756718925" sldId="650"/>
            <ac:picMk id="7" creationId="{52CFB6A5-D2E6-48F7-4866-2BCE5EBE8123}"/>
          </ac:picMkLst>
        </pc:picChg>
        <pc:picChg chg="add mod">
          <ac:chgData name="Lotta Sjåfjell" userId="e95c9377-ca8d-4f66-a22c-96879a011655" providerId="ADAL" clId="{8F79F022-277F-4F0A-9AF6-EE097B64FB88}" dt="2025-03-12T13:43:46.735" v="3966" actId="1076"/>
          <ac:picMkLst>
            <pc:docMk/>
            <pc:sldMk cId="756718925" sldId="650"/>
            <ac:picMk id="9" creationId="{EDEAD0B9-3011-A21E-8A29-79D248387020}"/>
          </ac:picMkLst>
        </pc:picChg>
      </pc:sldChg>
    </pc:docChg>
  </pc:docChgLst>
  <pc:docChgLst>
    <pc:chgData name="Audun Brunes" userId="988c7570-61ba-4b4d-9941-b8422b08f833" providerId="ADAL" clId="{D610A4DB-24C7-4A07-BC52-80447AFF7B45}"/>
    <pc:docChg chg="undo custSel modSld">
      <pc:chgData name="Audun Brunes" userId="988c7570-61ba-4b4d-9941-b8422b08f833" providerId="ADAL" clId="{D610A4DB-24C7-4A07-BC52-80447AFF7B45}" dt="2025-03-06T09:31:21.312" v="920" actId="20577"/>
      <pc:docMkLst>
        <pc:docMk/>
      </pc:docMkLst>
      <pc:sldChg chg="modNotesTx">
        <pc:chgData name="Audun Brunes" userId="988c7570-61ba-4b4d-9941-b8422b08f833" providerId="ADAL" clId="{D610A4DB-24C7-4A07-BC52-80447AFF7B45}" dt="2025-03-06T08:54:10.475" v="516" actId="20577"/>
        <pc:sldMkLst>
          <pc:docMk/>
          <pc:sldMk cId="2583714581" sldId="389"/>
        </pc:sldMkLst>
      </pc:sldChg>
      <pc:sldChg chg="modNotesTx">
        <pc:chgData name="Audun Brunes" userId="988c7570-61ba-4b4d-9941-b8422b08f833" providerId="ADAL" clId="{D610A4DB-24C7-4A07-BC52-80447AFF7B45}" dt="2025-03-06T09:26:30.995" v="838"/>
        <pc:sldMkLst>
          <pc:docMk/>
          <pc:sldMk cId="3825213134" sldId="395"/>
        </pc:sldMkLst>
      </pc:sldChg>
      <pc:sldChg chg="modNotesTx">
        <pc:chgData name="Audun Brunes" userId="988c7570-61ba-4b4d-9941-b8422b08f833" providerId="ADAL" clId="{D610A4DB-24C7-4A07-BC52-80447AFF7B45}" dt="2025-03-06T08:39:03.759" v="283" actId="20577"/>
        <pc:sldMkLst>
          <pc:docMk/>
          <pc:sldMk cId="147605448" sldId="396"/>
        </pc:sldMkLst>
      </pc:sldChg>
      <pc:sldChg chg="modNotesTx">
        <pc:chgData name="Audun Brunes" userId="988c7570-61ba-4b4d-9941-b8422b08f833" providerId="ADAL" clId="{D610A4DB-24C7-4A07-BC52-80447AFF7B45}" dt="2025-03-06T09:26:49.989" v="840"/>
        <pc:sldMkLst>
          <pc:docMk/>
          <pc:sldMk cId="2271242172" sldId="413"/>
        </pc:sldMkLst>
      </pc:sldChg>
      <pc:sldChg chg="modNotesTx">
        <pc:chgData name="Audun Brunes" userId="988c7570-61ba-4b4d-9941-b8422b08f833" providerId="ADAL" clId="{D610A4DB-24C7-4A07-BC52-80447AFF7B45}" dt="2025-03-06T09:01:33.220" v="563" actId="15"/>
        <pc:sldMkLst>
          <pc:docMk/>
          <pc:sldMk cId="4209590117" sldId="417"/>
        </pc:sldMkLst>
      </pc:sldChg>
      <pc:sldChg chg="modNotesTx">
        <pc:chgData name="Audun Brunes" userId="988c7570-61ba-4b4d-9941-b8422b08f833" providerId="ADAL" clId="{D610A4DB-24C7-4A07-BC52-80447AFF7B45}" dt="2025-03-06T09:12:37.910" v="661" actId="113"/>
        <pc:sldMkLst>
          <pc:docMk/>
          <pc:sldMk cId="1409518275" sldId="556"/>
        </pc:sldMkLst>
      </pc:sldChg>
      <pc:sldChg chg="modNotesTx">
        <pc:chgData name="Audun Brunes" userId="988c7570-61ba-4b4d-9941-b8422b08f833" providerId="ADAL" clId="{D610A4DB-24C7-4A07-BC52-80447AFF7B45}" dt="2025-03-06T09:22:27.886" v="791" actId="20577"/>
        <pc:sldMkLst>
          <pc:docMk/>
          <pc:sldMk cId="4074721955" sldId="569"/>
        </pc:sldMkLst>
      </pc:sldChg>
      <pc:sldChg chg="modNotesTx">
        <pc:chgData name="Audun Brunes" userId="988c7570-61ba-4b4d-9941-b8422b08f833" providerId="ADAL" clId="{D610A4DB-24C7-4A07-BC52-80447AFF7B45}" dt="2025-03-06T08:40:39.793" v="320" actId="20577"/>
        <pc:sldMkLst>
          <pc:docMk/>
          <pc:sldMk cId="2999761077" sldId="585"/>
        </pc:sldMkLst>
      </pc:sldChg>
      <pc:sldChg chg="modNotesTx">
        <pc:chgData name="Audun Brunes" userId="988c7570-61ba-4b4d-9941-b8422b08f833" providerId="ADAL" clId="{D610A4DB-24C7-4A07-BC52-80447AFF7B45}" dt="2025-03-06T09:10:34.929" v="656" actId="20577"/>
        <pc:sldMkLst>
          <pc:docMk/>
          <pc:sldMk cId="1167731813" sldId="587"/>
        </pc:sldMkLst>
      </pc:sldChg>
      <pc:sldChg chg="modNotesTx">
        <pc:chgData name="Audun Brunes" userId="988c7570-61ba-4b4d-9941-b8422b08f833" providerId="ADAL" clId="{D610A4DB-24C7-4A07-BC52-80447AFF7B45}" dt="2025-03-06T08:43:39.702" v="352" actId="20577"/>
        <pc:sldMkLst>
          <pc:docMk/>
          <pc:sldMk cId="2426677460" sldId="589"/>
        </pc:sldMkLst>
      </pc:sldChg>
      <pc:sldChg chg="modNotesTx">
        <pc:chgData name="Audun Brunes" userId="988c7570-61ba-4b4d-9941-b8422b08f833" providerId="ADAL" clId="{D610A4DB-24C7-4A07-BC52-80447AFF7B45}" dt="2025-03-06T08:45:15.437" v="447" actId="15"/>
        <pc:sldMkLst>
          <pc:docMk/>
          <pc:sldMk cId="860381926" sldId="593"/>
        </pc:sldMkLst>
      </pc:sldChg>
      <pc:sldChg chg="modNotesTx">
        <pc:chgData name="Audun Brunes" userId="988c7570-61ba-4b4d-9941-b8422b08f833" providerId="ADAL" clId="{D610A4DB-24C7-4A07-BC52-80447AFF7B45}" dt="2025-03-06T08:55:22.430" v="528" actId="20577"/>
        <pc:sldMkLst>
          <pc:docMk/>
          <pc:sldMk cId="2932736410" sldId="602"/>
        </pc:sldMkLst>
      </pc:sldChg>
      <pc:sldChg chg="modNotesTx">
        <pc:chgData name="Audun Brunes" userId="988c7570-61ba-4b4d-9941-b8422b08f833" providerId="ADAL" clId="{D610A4DB-24C7-4A07-BC52-80447AFF7B45}" dt="2025-03-06T08:43:32.087" v="344" actId="20577"/>
        <pc:sldMkLst>
          <pc:docMk/>
          <pc:sldMk cId="139279721" sldId="603"/>
        </pc:sldMkLst>
      </pc:sldChg>
      <pc:sldChg chg="modNotesTx">
        <pc:chgData name="Audun Brunes" userId="988c7570-61ba-4b4d-9941-b8422b08f833" providerId="ADAL" clId="{D610A4DB-24C7-4A07-BC52-80447AFF7B45}" dt="2025-03-06T08:39:12.352" v="286" actId="20577"/>
        <pc:sldMkLst>
          <pc:docMk/>
          <pc:sldMk cId="3299208331" sldId="604"/>
        </pc:sldMkLst>
      </pc:sldChg>
      <pc:sldChg chg="modNotesTx">
        <pc:chgData name="Audun Brunes" userId="988c7570-61ba-4b4d-9941-b8422b08f833" providerId="ADAL" clId="{D610A4DB-24C7-4A07-BC52-80447AFF7B45}" dt="2025-03-06T08:45:59.121" v="487" actId="20577"/>
        <pc:sldMkLst>
          <pc:docMk/>
          <pc:sldMk cId="467392102" sldId="606"/>
        </pc:sldMkLst>
      </pc:sldChg>
      <pc:sldChg chg="modNotesTx">
        <pc:chgData name="Audun Brunes" userId="988c7570-61ba-4b4d-9941-b8422b08f833" providerId="ADAL" clId="{D610A4DB-24C7-4A07-BC52-80447AFF7B45}" dt="2025-03-06T08:55:57.401" v="530" actId="5793"/>
        <pc:sldMkLst>
          <pc:docMk/>
          <pc:sldMk cId="3531042112" sldId="607"/>
        </pc:sldMkLst>
      </pc:sldChg>
      <pc:sldChg chg="modNotesTx">
        <pc:chgData name="Audun Brunes" userId="988c7570-61ba-4b4d-9941-b8422b08f833" providerId="ADAL" clId="{D610A4DB-24C7-4A07-BC52-80447AFF7B45}" dt="2025-03-06T09:26:22.543" v="835" actId="20577"/>
        <pc:sldMkLst>
          <pc:docMk/>
          <pc:sldMk cId="2143123574" sldId="608"/>
        </pc:sldMkLst>
      </pc:sldChg>
      <pc:sldChg chg="modNotesTx">
        <pc:chgData name="Audun Brunes" userId="988c7570-61ba-4b4d-9941-b8422b08f833" providerId="ADAL" clId="{D610A4DB-24C7-4A07-BC52-80447AFF7B45}" dt="2025-03-06T08:40:58.147" v="321"/>
        <pc:sldMkLst>
          <pc:docMk/>
          <pc:sldMk cId="1108844278" sldId="613"/>
        </pc:sldMkLst>
      </pc:sldChg>
      <pc:sldChg chg="modNotesTx">
        <pc:chgData name="Audun Brunes" userId="988c7570-61ba-4b4d-9941-b8422b08f833" providerId="ADAL" clId="{D610A4DB-24C7-4A07-BC52-80447AFF7B45}" dt="2025-03-06T08:31:17.854" v="4" actId="20577"/>
        <pc:sldMkLst>
          <pc:docMk/>
          <pc:sldMk cId="4214611270" sldId="615"/>
        </pc:sldMkLst>
      </pc:sldChg>
      <pc:sldChg chg="modNotesTx">
        <pc:chgData name="Audun Brunes" userId="988c7570-61ba-4b4d-9941-b8422b08f833" providerId="ADAL" clId="{D610A4DB-24C7-4A07-BC52-80447AFF7B45}" dt="2025-03-06T09:15:57.722" v="731" actId="15"/>
        <pc:sldMkLst>
          <pc:docMk/>
          <pc:sldMk cId="1945450592" sldId="625"/>
        </pc:sldMkLst>
      </pc:sldChg>
      <pc:sldChg chg="modNotesTx">
        <pc:chgData name="Audun Brunes" userId="988c7570-61ba-4b4d-9941-b8422b08f833" providerId="ADAL" clId="{D610A4DB-24C7-4A07-BC52-80447AFF7B45}" dt="2025-03-06T09:31:21.312" v="920" actId="20577"/>
        <pc:sldMkLst>
          <pc:docMk/>
          <pc:sldMk cId="48292483" sldId="628"/>
        </pc:sldMkLst>
      </pc:sldChg>
      <pc:sldChg chg="modNotesTx">
        <pc:chgData name="Audun Brunes" userId="988c7570-61ba-4b4d-9941-b8422b08f833" providerId="ADAL" clId="{D610A4DB-24C7-4A07-BC52-80447AFF7B45}" dt="2025-03-06T09:19:31.814" v="755" actId="20577"/>
        <pc:sldMkLst>
          <pc:docMk/>
          <pc:sldMk cId="394260377" sldId="6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12.03.2025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1</a:t>
            </a:fld>
            <a:endParaRPr lang="nb-NO"/>
          </a:p>
        </p:txBody>
      </p:sp>
    </p:spTree>
    <p:extLst>
      <p:ext uri="{BB962C8B-B14F-4D97-AF65-F5344CB8AC3E}">
        <p14:creationId xmlns:p14="http://schemas.microsoft.com/office/powerpoint/2010/main" val="306949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 </a:t>
            </a:r>
          </a:p>
          <a:p>
            <a:pPr marL="0" indent="0">
              <a:buFont typeface="Arial" panose="020B0604020202020204" pitchFamily="34" charset="0"/>
              <a:buNone/>
            </a:pPr>
            <a:r>
              <a:rPr lang="nb-NO" i="1" dirty="0"/>
              <a:t>Gjennomgå siden.</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25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a:p>
            <a:endParaRPr lang="nb-NO" dirty="0"/>
          </a:p>
          <a:p>
            <a:r>
              <a:rPr lang="nb-NO" b="1" dirty="0"/>
              <a:t>Kilder:</a:t>
            </a:r>
          </a:p>
          <a:p>
            <a:pPr algn="l" rtl="0" fontAlgn="base"/>
            <a:r>
              <a:rPr lang="en-US" b="0" i="0" u="none" strike="noStrike" dirty="0">
                <a:solidFill>
                  <a:srgbClr val="000000"/>
                </a:solidFill>
                <a:effectLst/>
                <a:latin typeface="Oslo Sans Office" panose="02000000000000000000" pitchFamily="2" charset="0"/>
              </a:rPr>
              <a:t>Mark A. Bellis, M. A., Wood, S., Hughes, K., Quigg, Z., &amp; Butler, N. (2023). </a:t>
            </a:r>
            <a:r>
              <a:rPr lang="en-US" b="0" i="1" u="none" strike="noStrike" dirty="0">
                <a:solidFill>
                  <a:srgbClr val="000000"/>
                </a:solidFill>
                <a:effectLst/>
                <a:latin typeface="Oslo Sans Office" panose="02000000000000000000" pitchFamily="2" charset="0"/>
              </a:rPr>
              <a:t>Tackling adverse childhood experiences (ACEs): State of the art and options for action</a:t>
            </a:r>
            <a:r>
              <a:rPr lang="en-US" b="0" i="0" u="none" strike="noStrike" dirty="0">
                <a:solidFill>
                  <a:srgbClr val="000000"/>
                </a:solidFill>
                <a:effectLst/>
                <a:latin typeface="Oslo Sans Office" panose="02000000000000000000" pitchFamily="2" charset="0"/>
              </a:rPr>
              <a:t>. Public Health Wales NHS Trust.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https://www.ljmu.ac.uk/-/media/phi-</a:t>
            </a:r>
            <a:r>
              <a:rPr lang="en-US" b="0" i="0" u="none" strike="noStrike" dirty="0">
                <a:solidFill>
                  <a:srgbClr val="444444"/>
                </a:solidFill>
                <a:effectLst/>
                <a:latin typeface="Oslo Sans Office" panose="02000000000000000000" pitchFamily="2" charset="0"/>
              </a:rPr>
              <a:t>​</a:t>
            </a:r>
            <a:r>
              <a:rPr lang="en-US" b="0" i="0" u="none" strike="noStrike" dirty="0">
                <a:solidFill>
                  <a:srgbClr val="000000"/>
                </a:solidFill>
                <a:effectLst/>
                <a:latin typeface="Oslo Sans Office" panose="02000000000000000000" pitchFamily="2" charset="0"/>
              </a:rPr>
              <a:t>reports/pdf/2023-01-state-of-the-art-report-eng.pdf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MS Shell Dlg 2" panose="020B0604030504040204" pitchFamily="34" charset="0"/>
              </a:rPr>
              <a:t>​​</a:t>
            </a:r>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Health and Substance Use Policy Laboratory. </a:t>
            </a:r>
            <a:r>
              <a:rPr lang="en-US" b="0" i="0" u="none" strike="noStrike" dirty="0">
                <a:solidFill>
                  <a:srgbClr val="444444"/>
                </a:solidFill>
                <a:effectLst/>
                <a:latin typeface="MS Shell Dlg 2" panose="020B0604030504040204" pitchFamily="34" charset="0"/>
              </a:rPr>
              <a:t>​</a:t>
            </a:r>
            <a:r>
              <a:rPr lang="en-US" b="0" i="0" dirty="0">
                <a:solidFill>
                  <a:srgbClr val="444444"/>
                </a:solidFill>
                <a:effectLst/>
                <a:latin typeface="MS Shell Dlg 2" panose="020B060403050404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444444"/>
                </a:solidFill>
                <a:effectLst/>
                <a:latin typeface="Oslo Sans Office" panose="02000000000000000000" pitchFamily="2" charset="0"/>
              </a:rPr>
              <a:t>​​</a:t>
            </a:r>
            <a:r>
              <a:rPr lang="en-US" b="0" i="0" dirty="0">
                <a:solidFill>
                  <a:srgbClr val="444444"/>
                </a:solidFill>
                <a:effectLst/>
                <a:latin typeface="Oslo Sans Office" panose="02000000000000000000" pitchFamily="2"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Oslo Sans Office" panose="02000000000000000000" pitchFamily="2" charset="0"/>
              </a:rPr>
              <a:t>Scottish Government. (2023). </a:t>
            </a:r>
            <a:r>
              <a:rPr lang="en-US" b="0" i="1" u="none" strike="noStrike" dirty="0">
                <a:solidFill>
                  <a:srgbClr val="000000"/>
                </a:solidFill>
                <a:effectLst/>
                <a:latin typeface="Oslo Sans Office" panose="02000000000000000000" pitchFamily="2" charset="0"/>
              </a:rPr>
              <a:t>Evidence review: Enablers and barriers to trauma-informed systems, </a:t>
            </a:r>
            <a:r>
              <a:rPr lang="en-US" b="0" i="1" u="none" strike="noStrike" dirty="0" err="1">
                <a:solidFill>
                  <a:srgbClr val="000000"/>
                </a:solidFill>
                <a:effectLst/>
                <a:latin typeface="Oslo Sans Office" panose="02000000000000000000" pitchFamily="2" charset="0"/>
              </a:rPr>
              <a:t>organisations</a:t>
            </a:r>
            <a:r>
              <a:rPr lang="en-US" b="0" i="1" u="none" strike="noStrike" dirty="0">
                <a:solidFill>
                  <a:srgbClr val="000000"/>
                </a:solidFill>
                <a:effectLst/>
                <a:latin typeface="Oslo Sans Office" panose="02000000000000000000" pitchFamily="2" charset="0"/>
              </a:rPr>
              <a:t> and workforces</a:t>
            </a:r>
            <a:r>
              <a:rPr lang="en-US" b="0" i="0" u="none" strike="noStrike" dirty="0">
                <a:solidFill>
                  <a:srgbClr val="000000"/>
                </a:solidFill>
                <a:effectLst/>
                <a:latin typeface="Oslo Sans Office" panose="02000000000000000000" pitchFamily="2" charset="0"/>
              </a:rPr>
              <a:t>. APS Group Scotland. </a:t>
            </a:r>
            <a:r>
              <a:rPr lang="en-US" b="0" i="0" u="none" strike="noStrike" dirty="0" err="1">
                <a:solidFill>
                  <a:srgbClr val="000000"/>
                </a:solidFill>
                <a:effectLst/>
                <a:latin typeface="Oslo Sans Office" panose="02000000000000000000" pitchFamily="2" charset="0"/>
              </a:rPr>
              <a:t>Tilgjengelig</a:t>
            </a:r>
            <a:r>
              <a:rPr lang="en-US" b="0" i="0" u="none" strike="noStrike" dirty="0">
                <a:solidFill>
                  <a:srgbClr val="000000"/>
                </a:solidFill>
                <a:effectLst/>
                <a:latin typeface="Oslo Sans Office" panose="02000000000000000000" pitchFamily="2" charset="0"/>
              </a:rPr>
              <a:t> </a:t>
            </a:r>
            <a:r>
              <a:rPr lang="en-US" b="0" i="0" u="none" strike="noStrike" dirty="0" err="1">
                <a:solidFill>
                  <a:srgbClr val="000000"/>
                </a:solidFill>
                <a:effectLst/>
                <a:latin typeface="Oslo Sans Office" panose="02000000000000000000" pitchFamily="2" charset="0"/>
              </a:rPr>
              <a:t>fra</a:t>
            </a:r>
            <a:r>
              <a:rPr lang="en-US" b="0" i="0" u="none" strike="noStrike" dirty="0">
                <a:solidFill>
                  <a:srgbClr val="000000"/>
                </a:solidFill>
                <a:effectLst/>
                <a:latin typeface="Oslo Sans Office" panose="02000000000000000000" pitchFamily="2" charset="0"/>
              </a:rPr>
              <a:t>: https://www.gov.scot/publications/evidence-review-enablers-barriers-trauma-</a:t>
            </a:r>
            <a:r>
              <a:rPr lang="en-US" b="0" i="0" u="none" strike="noStrike" dirty="0">
                <a:solidFill>
                  <a:srgbClr val="444444"/>
                </a:solidFill>
                <a:effectLst/>
                <a:latin typeface="Oslo Sans Office" panose="02000000000000000000" pitchFamily="2" charset="0"/>
              </a:rPr>
              <a:t>​</a:t>
            </a:r>
            <a:r>
              <a:rPr lang="en-US" b="0" i="0" u="none" strike="noStrike" dirty="0">
                <a:solidFill>
                  <a:srgbClr val="000000"/>
                </a:solidFill>
                <a:effectLst/>
                <a:latin typeface="Oslo Sans Office" panose="02000000000000000000" pitchFamily="2" charset="0"/>
              </a:rPr>
              <a:t>informed-systems-</a:t>
            </a:r>
            <a:r>
              <a:rPr lang="en-US" b="0" i="0" u="none" strike="noStrike" dirty="0" err="1">
                <a:solidFill>
                  <a:srgbClr val="000000"/>
                </a:solidFill>
                <a:effectLst/>
                <a:latin typeface="Oslo Sans Office" panose="02000000000000000000" pitchFamily="2" charset="0"/>
              </a:rPr>
              <a:t>organisations</a:t>
            </a:r>
            <a:r>
              <a:rPr lang="en-US" b="0" i="0" u="none" strike="noStrike" dirty="0">
                <a:solidFill>
                  <a:srgbClr val="000000"/>
                </a:solidFill>
                <a:effectLst/>
                <a:latin typeface="Oslo Sans Office" panose="02000000000000000000" pitchFamily="2" charset="0"/>
              </a:rPr>
              <a:t>-workforces/</a:t>
            </a:r>
            <a:endParaRPr lang="en-US" b="0" i="0" dirty="0">
              <a:solidFill>
                <a:srgbClr val="444444"/>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8F7F3-16F1-6C51-7A9E-7CCB4867FD0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1D89D40-9707-20FD-4966-D107287CD71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419F630-87C2-D01D-E193-E1B063DF93AF}"/>
              </a:ext>
            </a:extLst>
          </p:cNvPr>
          <p:cNvSpPr>
            <a:spLocks noGrp="1"/>
          </p:cNvSpPr>
          <p:nvPr>
            <p:ph type="body" idx="1"/>
          </p:nvPr>
        </p:nvSpPr>
        <p:spPr/>
        <p:txBody>
          <a:bodyPr/>
          <a:lstStyle/>
          <a:p>
            <a:r>
              <a:rPr lang="nb-NO" b="1" dirty="0"/>
              <a:t>Manus:</a:t>
            </a:r>
          </a:p>
          <a:p>
            <a:pPr marL="0" indent="0">
              <a:buFont typeface="Arial" panose="020B0604020202020204" pitchFamily="34" charset="0"/>
              <a:buNone/>
            </a:pPr>
            <a:r>
              <a:rPr lang="nb-NO" i="1" dirty="0"/>
              <a:t>Les opp det som står på siden.</a:t>
            </a:r>
          </a:p>
          <a:p>
            <a:endParaRPr lang="nb-NO" dirty="0"/>
          </a:p>
          <a:p>
            <a:pPr marL="0" indent="0">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2A9FFA45-9090-1184-7FEF-A6ADD78FE2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458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I dette kapittelet skal vi se nærmere på stress og hvordan det skapes og kommer til uttrykk på arbeidsplassen.</a:t>
            </a:r>
          </a:p>
        </p:txBody>
      </p:sp>
      <p:sp>
        <p:nvSpPr>
          <p:cNvPr id="4" name="Plassholder for lysbildenummer 3"/>
          <p:cNvSpPr>
            <a:spLocks noGrp="1"/>
          </p:cNvSpPr>
          <p:nvPr>
            <p:ph type="sldNum" sz="quarter" idx="5"/>
          </p:nvPr>
        </p:nvSpPr>
        <p:spPr/>
        <p:txBody>
          <a:bodyPr/>
          <a:lstStyle/>
          <a:p>
            <a:fld id="{EC60A5B2-91CD-4146-9B49-EF5927961BCD}" type="slidenum">
              <a:rPr lang="nb-NO" smtClean="0"/>
              <a:t>13</a:t>
            </a:fld>
            <a:endParaRPr lang="nb-NO"/>
          </a:p>
        </p:txBody>
      </p:sp>
    </p:spTree>
    <p:extLst>
      <p:ext uri="{BB962C8B-B14F-4D97-AF65-F5344CB8AC3E}">
        <p14:creationId xmlns:p14="http://schemas.microsoft.com/office/powerpoint/2010/main" val="3077097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kan oppleve </a:t>
            </a:r>
            <a:r>
              <a:rPr lang="nb-NO" b="0" i="1" dirty="0"/>
              <a:t>stress </a:t>
            </a:r>
            <a:r>
              <a:rPr lang="nb-NO" b="0" dirty="0"/>
              <a:t>i mange sammenhenger.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Såkalt </a:t>
            </a:r>
            <a:r>
              <a:rPr lang="nb-NO" b="0" i="1" dirty="0"/>
              <a:t>sunt stress </a:t>
            </a:r>
            <a:r>
              <a:rPr lang="nb-NO" b="0" dirty="0"/>
              <a:t>er en type stress som kan oppleves som å være begeistret, opprømt eller gira.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Pulsen går raskere, hormonene endres, men du opplever det ikke nødvendigvis som tegn på at noe er farlig.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Slikt kortvarig stress kan også mobilisere slik at vi presterer ekstra godt.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Akutt stress </a:t>
            </a:r>
            <a:r>
              <a:rPr lang="nb-NO" b="0" dirty="0"/>
              <a:t>kommer av plutselige og ofte overraskende situasjoner, som krever en kjapp respons.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er ikke noe vi selv styrer, og det skjer automatisk.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Når vi opplever akutt stress, vil måten vi reagerer på avhenge av hvilke ressurser vi har tilgjengelig, hvor mye sosial støtte vi har, og i hvilken grad vi opplever trygghet og mestring i situasjonen.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 de fleste situasjonene vi møter har vi disse ressursene. Da vil stresset gå ned igjen.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er altså ikke bare opp til deg om stresset går tilbake – det er ikke «bare å slappe av og roe ned» dersom du ikke har tilgang på disse ressursene når du møter akutt stress.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Toksisk stress </a:t>
            </a:r>
            <a:r>
              <a:rPr lang="nb-NO" b="0" dirty="0"/>
              <a:t>handler om gjentagende stressfaktorer som oppleves belastende.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 kan være å stå i en stressende arbeidssituasjon eller leve i et vanskelig parforhold over tid, uten at du får «fri» fra dette. Dette gjelder som vi har snakket om før særlig for barn som vokser opp med barndomsbelastninger og levekårsutfordringer hvor dette kan ha alvorlige konsekvenser for utvikling.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Å leve med vedvarende høye nivåer av stresshormoner, slik som kortisol og adrenalin, har påvirkning på kroppens og hjernens fungering.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Ditt toleransevindu vil bli smalere og din evne til å tåle andre belastninger og stress vil bli redusert.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Over tid har dette konsekvenser for vår fysiske og psykiske helse, blant annet ved at det påvirker hukommelse og oppmerksomhet, og vår mulighet til å bekjempe sykdom. </a:t>
            </a:r>
            <a:endParaRPr lang="nb-NO" dirty="0"/>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Andersen, A. (2018, 12. januar). </a:t>
            </a:r>
            <a:r>
              <a:rPr lang="nn-NO" b="0" i="1" u="none" baseline="0" dirty="0"/>
              <a:t>For </a:t>
            </a:r>
            <a:r>
              <a:rPr lang="nn-NO" b="0" i="1" u="none" baseline="0" dirty="0" err="1"/>
              <a:t>ensidig</a:t>
            </a:r>
            <a:r>
              <a:rPr lang="nn-NO" b="0" i="1" u="none" baseline="0" dirty="0"/>
              <a:t> fokus på </a:t>
            </a:r>
            <a:r>
              <a:rPr lang="nn-NO" b="0" i="1" u="none" baseline="0" dirty="0" err="1"/>
              <a:t>traumer</a:t>
            </a:r>
            <a:r>
              <a:rPr lang="nn-NO" b="0" i="1" u="none" baseline="0" dirty="0"/>
              <a:t>?</a:t>
            </a:r>
            <a:r>
              <a:rPr lang="nn-NO" b="0" i="0" u="none" baseline="0" dirty="0"/>
              <a:t> RVTS sør. https://rvtssor.no/aktuelt/173/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err="1"/>
              <a:t>Felitti</a:t>
            </a:r>
            <a:r>
              <a:rPr lang="en-US" dirty="0"/>
              <a:t>, V. J., Anda, R. F., Nordenberg, D., Williamson, D. F., Spitz, A. M., Edwards, V., … &amp; Marks, J. S. (1998). Relationship of childhood abuse and household dysfunction to many of the leading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causes of death in adults: The Adverse Childhood Experiences (ACE) Study. </a:t>
            </a:r>
            <a:r>
              <a:rPr lang="en-US" i="1" dirty="0"/>
              <a:t>American Journal of Preventive Medicine, 14</a:t>
            </a:r>
            <a:r>
              <a:rPr lang="en-US" dirty="0"/>
              <a:t>(4), 245-258</a:t>
            </a:r>
          </a:p>
          <a:p>
            <a:pPr marL="0" indent="0">
              <a:buFont typeface="Arial" panose="020B0604020202020204" pitchFamily="34" charset="0"/>
              <a:buNone/>
            </a:pPr>
            <a:endParaRPr lang="nb-NO" dirty="0"/>
          </a:p>
          <a:p>
            <a:pPr marL="0" indent="0">
              <a:buFont typeface="Arial" panose="020B0604020202020204" pitchFamily="34" charset="0"/>
              <a:buNone/>
            </a:pPr>
            <a:r>
              <a:rPr lang="en-US" b="0" i="0" u="none" baseline="0" dirty="0"/>
              <a:t>National Scientific Council of the Developing Child. (2014). </a:t>
            </a:r>
            <a:r>
              <a:rPr lang="en-US" b="0" i="1" u="none" baseline="0" dirty="0"/>
              <a:t>Excessive stress disrupts the architecture of the developing brain. Working paper 3</a:t>
            </a:r>
            <a:r>
              <a:rPr lang="en-US" b="0" i="0" u="none" baseline="0" dirty="0"/>
              <a:t>. H. U. Center on the Developing Child. </a:t>
            </a:r>
          </a:p>
          <a:p>
            <a:pPr marL="457200" lvl="1" indent="0">
              <a:buFont typeface="Arial" panose="020B0604020202020204" pitchFamily="34" charset="0"/>
              <a:buNone/>
            </a:pPr>
            <a:r>
              <a:rPr lang="en-US" b="0" i="0" u="none" baseline="0" dirty="0"/>
              <a:t>https://harvardcenter.wpenginepowered.com/wp-content/uploads/2005/05/Stress_Disrupts_Architecture_Developing_Brain-1.pdf</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Samdal, O., Wold, B., Harris, A., &amp; Torsheim, T. </a:t>
            </a:r>
            <a:r>
              <a:rPr lang="nb-NO" b="0" i="1" u="none" baseline="0" dirty="0"/>
              <a:t>Stress og mestring (Rapport 08/2017)</a:t>
            </a:r>
            <a:r>
              <a:rPr lang="nb-NO" b="0" i="0" u="none" baseline="0" dirty="0"/>
              <a:t>. Helsedirektoratet. Tilgjengelig fra: https://www.helsedirektoratet.no/rapporter/stress-og-</a:t>
            </a:r>
          </a:p>
          <a:p>
            <a:pPr marL="457200" lvl="1" indent="0">
              <a:buFont typeface="Arial" panose="020B0604020202020204" pitchFamily="34" charset="0"/>
              <a:buNone/>
            </a:pPr>
            <a:r>
              <a:rPr lang="nb-NO" b="0" i="0" u="none" baseline="0" dirty="0"/>
              <a:t>mestring/Stress%20og%20mestring.pdf/_/attachment/inline/11df8af9-831e-4535-aaef-43178fa9b389:faf7b30a63b6004ff91eb7d4bbf2c6a89c4d4718/Stress%20og%20mestring.pdf</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14</a:t>
            </a:fld>
            <a:endParaRPr lang="nb-NO"/>
          </a:p>
        </p:txBody>
      </p:sp>
    </p:spTree>
    <p:extLst>
      <p:ext uri="{BB962C8B-B14F-4D97-AF65-F5344CB8AC3E}">
        <p14:creationId xmlns:p14="http://schemas.microsoft.com/office/powerpoint/2010/main" val="692868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Stress på arbeidsplassen </a:t>
            </a:r>
            <a:r>
              <a:rPr lang="nb-NO" b="0" i="0" dirty="0"/>
              <a:t>handler om at krav eller forventninger i jobben ikke samsvarer med det du klarer å mestre eller kontrollere.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Du opplever kanskje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At du hele tiden «løper» fra oppgave til oppgave, og at du ikke får levert så god kvalitet som du vet du kan.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manglende tydelighet rundt din rolle eller dårlig kommunikasjon om planer og forventninger.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Det kan ofte skyldes måten arbeidet er organisert og tilrettelagt på, og hvordan arbeidsoppgavene er fordelt.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Eller andre forhold på arbeidsplassen, som trakassering, konflikter eller manglende støtte fra lederen din.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Arbeidsrelatert stress skyldes ofte problemer på virksomhetsnivå, og må derfor håndteres på dette nivået.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Det kan også handle om e</a:t>
            </a:r>
            <a:r>
              <a:rPr lang="nb-NO" b="0" i="1" dirty="0"/>
              <a:t>mosjonelle krav.</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1" dirty="0"/>
              <a:t>Emosjonelle krav </a:t>
            </a:r>
            <a:r>
              <a:rPr lang="nb-NO" b="0" dirty="0"/>
              <a:t>er betegnelsen på de følelsesmessige kravene som stilles til ansatte i møte med andre.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mange av oss preges arbeidshverdagen av at vi møter innbyggere, kunder, brukere, elever eller pasienter.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Da å håndtere egne og andres følelser en viktig del av jobben.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Dette kan bety at vi må justere eller undertrykke egne følelser eller håndtere andre menneskers sorger og gleder.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Flere studier viser at ansatte som melder om høye emosjonelle krav har større risiko for å utvikle psykiske helseplager og for å ha et høyt sykefravær sammenliknet med ansatte som i mindre grad står i slike krav.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Andersen, A. (2018, 12. januar). </a:t>
            </a:r>
            <a:r>
              <a:rPr lang="nn-NO" b="0" i="1" u="none" baseline="0" dirty="0"/>
              <a:t>For </a:t>
            </a:r>
            <a:r>
              <a:rPr lang="nn-NO" b="0" i="1" u="none" baseline="0" dirty="0" err="1"/>
              <a:t>ensidig</a:t>
            </a:r>
            <a:r>
              <a:rPr lang="nn-NO" b="0" i="1" u="none" baseline="0" dirty="0"/>
              <a:t> fokus på </a:t>
            </a:r>
            <a:r>
              <a:rPr lang="nn-NO" b="0" i="1" u="none" baseline="0" dirty="0" err="1"/>
              <a:t>traumer</a:t>
            </a:r>
            <a:r>
              <a:rPr lang="nn-NO" b="0" i="1" u="none" baseline="0" dirty="0"/>
              <a:t>?</a:t>
            </a:r>
            <a:r>
              <a:rPr lang="nn-NO" b="0" i="0" u="none" baseline="0" dirty="0"/>
              <a:t> RVTS sør. https://rvtssor.no/aktuelt/173/</a:t>
            </a:r>
          </a:p>
          <a:p>
            <a:pPr marL="0" indent="0">
              <a:buFont typeface="Arial" panose="020B0604020202020204" pitchFamily="34" charset="0"/>
              <a:buNone/>
            </a:pPr>
            <a:endParaRPr lang="en-US" b="0" i="0" u="none" baseline="0" dirty="0"/>
          </a:p>
          <a:p>
            <a:pPr marL="0" indent="0">
              <a:buFont typeface="Arial" panose="020B0604020202020204" pitchFamily="34" charset="0"/>
              <a:buNone/>
            </a:pPr>
            <a:r>
              <a:rPr lang="en-US" b="0" i="0" u="none" baseline="0" dirty="0" err="1"/>
              <a:t>Arbeidstilsynet</a:t>
            </a:r>
            <a:r>
              <a:rPr lang="en-US" b="0" i="0" u="none" baseline="0" dirty="0"/>
              <a:t>. (</a:t>
            </a:r>
            <a:r>
              <a:rPr lang="en-US" b="0" i="0" u="none" baseline="0" dirty="0" err="1"/>
              <a:t>u.d.</a:t>
            </a:r>
            <a:r>
              <a:rPr lang="en-US" b="0" i="0" u="none" baseline="0" dirty="0"/>
              <a:t>). </a:t>
            </a:r>
            <a:r>
              <a:rPr lang="en-US" b="0" i="1" u="none" baseline="0" dirty="0"/>
              <a:t>Stress</a:t>
            </a:r>
            <a:r>
              <a:rPr lang="en-US" b="0" i="0" u="none" baseline="0" dirty="0"/>
              <a:t>. </a:t>
            </a:r>
            <a:r>
              <a:rPr lang="en-US" b="0" i="0" u="none" baseline="0" dirty="0" err="1"/>
              <a:t>Arbeidstilsynet</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https://www.arbeidstilsynet.no/arbeidsmiljo/stress/</a:t>
            </a:r>
          </a:p>
          <a:p>
            <a:pPr marL="0" indent="0">
              <a:buFont typeface="Arial" panose="020B0604020202020204" pitchFamily="34" charset="0"/>
              <a:buNone/>
            </a:pPr>
            <a:endParaRPr lang="en-US" b="0" i="1" u="none" baseline="0" dirty="0"/>
          </a:p>
          <a:p>
            <a:pPr marL="0" indent="0">
              <a:buFont typeface="Arial" panose="020B0604020202020204" pitchFamily="34" charset="0"/>
              <a:buNone/>
            </a:pPr>
            <a:r>
              <a:rPr lang="en-US" b="0" i="0" u="none" baseline="0" dirty="0"/>
              <a:t>Fabritius, J. (2024, 17. </a:t>
            </a:r>
            <a:r>
              <a:rPr lang="en-US" b="0" i="0" u="none" baseline="0" dirty="0" err="1"/>
              <a:t>april</a:t>
            </a:r>
            <a:r>
              <a:rPr lang="en-US" b="0" i="0" u="none" baseline="0" dirty="0"/>
              <a:t> 2024). </a:t>
            </a:r>
            <a:r>
              <a:rPr lang="nb-NO" b="0" i="1" u="none" baseline="0" dirty="0"/>
              <a:t>Dårlig arbeidsmiljø koster omtrent 30 milliarder i året</a:t>
            </a:r>
            <a:r>
              <a:rPr lang="nb-NO" b="0" i="0" u="none" baseline="0" dirty="0"/>
              <a:t>. FriFagbevegelse.no. Tilgjengelig fra: https://frifagbevegelse.no/debatt/darlig-arbeidsmiljo-koster-omtrent-</a:t>
            </a:r>
          </a:p>
          <a:p>
            <a:pPr marL="457200" lvl="1" indent="0">
              <a:buFont typeface="Arial" panose="020B0604020202020204" pitchFamily="34" charset="0"/>
              <a:buNone/>
            </a:pPr>
            <a:r>
              <a:rPr lang="nb-NO" b="0" i="0" u="none" baseline="0" dirty="0"/>
              <a:t>30-milliarder-i-aret-6.490.1035860.fef4a3afc7</a:t>
            </a:r>
          </a:p>
          <a:p>
            <a:pPr marL="0" indent="0">
              <a:buFont typeface="Arial" panose="020B0604020202020204" pitchFamily="34" charset="0"/>
              <a:buNone/>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STAMI. (2024). </a:t>
            </a:r>
            <a:r>
              <a:rPr lang="nb-NO" b="0" i="1" u="none" baseline="0" dirty="0"/>
              <a:t>Fakta om arbeidsmiljø og helse</a:t>
            </a:r>
            <a:r>
              <a:rPr lang="pl-PL" b="0" i="0" u="none" baseline="0" dirty="0"/>
              <a:t>. </a:t>
            </a:r>
            <a:r>
              <a:rPr lang="nb-NO" b="0" i="0" u="none" baseline="0" dirty="0"/>
              <a:t>Statens Arbeidsmiljøinstitutt (</a:t>
            </a:r>
            <a:r>
              <a:rPr lang="pl-PL" b="0" i="0" u="none" baseline="0" dirty="0"/>
              <a:t>STAMI</a:t>
            </a:r>
            <a:r>
              <a:rPr lang="nb-NO" b="0" i="0" u="none" baseline="0" dirty="0"/>
              <a:t>)</a:t>
            </a:r>
            <a:r>
              <a:rPr lang="pl-PL" b="0" i="0" u="none" baseline="0" dirty="0"/>
              <a:t>. </a:t>
            </a:r>
            <a:r>
              <a:rPr lang="nb-NO" b="0" i="0" u="none" baseline="0" dirty="0"/>
              <a:t>Tilgjengelig fra: </a:t>
            </a:r>
            <a:r>
              <a:rPr lang="pl-PL" b="0" i="0" u="none" baseline="0" dirty="0"/>
              <a:t>https://noa.stami.no/</a:t>
            </a:r>
          </a:p>
          <a:p>
            <a:pPr marL="0" indent="0">
              <a:buFont typeface="Arial" panose="020B0604020202020204" pitchFamily="34" charset="0"/>
              <a:buNone/>
            </a:pPr>
            <a:endParaRPr lang="nb-NO" b="0" i="1" u="none" baseline="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15</a:t>
            </a:fld>
            <a:endParaRPr lang="nb-NO"/>
          </a:p>
        </p:txBody>
      </p:sp>
    </p:spTree>
    <p:extLst>
      <p:ext uri="{BB962C8B-B14F-4D97-AF65-F5344CB8AC3E}">
        <p14:creationId xmlns:p14="http://schemas.microsoft.com/office/powerpoint/2010/main" val="4241015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se på hvordan denne type situasjoner kan få konsekvenser på samfunnsnivå.</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Langvarig, pågående stress på arbeidsplassen kan føre til psykiske helseplager.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Psykiske plager og sykdom er en av de viktigste årsakene til sykefravær i Norge.</a:t>
            </a:r>
          </a:p>
          <a:p>
            <a:pPr marL="628650" lvl="1" indent="-171450">
              <a:buFont typeface="Arial" panose="020B0604020202020204" pitchFamily="34" charset="0"/>
              <a:buChar char="•"/>
            </a:pPr>
            <a:r>
              <a:rPr lang="nb-NO" dirty="0"/>
              <a:t>19 % av sysselsatte i Norge rapporterer at de opplever arbeidsrelaterte psykiske plager. Dette omfatter ca. 500 000 personer.</a:t>
            </a:r>
          </a:p>
          <a:p>
            <a:pPr marL="171450" indent="-171450">
              <a:buFont typeface="Arial" panose="020B0604020202020204" pitchFamily="34" charset="0"/>
              <a:buChar char="•"/>
            </a:pPr>
            <a:r>
              <a:rPr lang="nb-NO" dirty="0"/>
              <a:t>Helsedirektoratet anslår at psykiske helseplager og lidelser koster samfunnet om lag 340 milliarder kroner årlig, og at tallet stiger (1).</a:t>
            </a:r>
          </a:p>
          <a:p>
            <a:pPr marL="171450" indent="-171450">
              <a:buFont typeface="Arial" panose="020B0604020202020204" pitchFamily="34" charset="0"/>
              <a:buChar char="•"/>
            </a:pPr>
            <a:r>
              <a:rPr lang="nb-NO" dirty="0"/>
              <a:t>Bare rundt 12 % av samfunnskostnadene skyldes helsetjenester som diagnose og behandling. </a:t>
            </a:r>
          </a:p>
          <a:p>
            <a:pPr marL="171450" indent="-171450">
              <a:buFont typeface="Arial" panose="020B0604020202020204" pitchFamily="34" charset="0"/>
              <a:buChar char="•"/>
            </a:pPr>
            <a:r>
              <a:rPr lang="nb-NO" dirty="0"/>
              <a:t>Resten er indirekte kostnader, slik som tapt utdanning, tapt arbeid, tapt livskvalitet og trygdekostnader. </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i="1" dirty="0"/>
              <a:t>Bakgrunn for deg som holder presentasjonen:</a:t>
            </a:r>
          </a:p>
          <a:p>
            <a:pPr marL="171450" indent="-171450">
              <a:buFont typeface="Arial" panose="020B0604020202020204" pitchFamily="34" charset="0"/>
              <a:buChar char="•"/>
            </a:pPr>
            <a:r>
              <a:rPr lang="nb-NO" dirty="0"/>
              <a:t>For folk under 75 år står psykiske lidelser for 60 % av tapet av helse fra ikke-smittsomme sykdommer (slik som kreft, hjerte- og karsykdommer, diabetes, KOLS og psykiske lidelser).</a:t>
            </a:r>
          </a:p>
          <a:p>
            <a:pPr marL="628650" lvl="1" indent="-171450">
              <a:buFont typeface="Arial" panose="020B0604020202020204" pitchFamily="34" charset="0"/>
              <a:buChar char="•"/>
            </a:pPr>
            <a:r>
              <a:rPr lang="nb-NO" dirty="0"/>
              <a:t>Det er mer enn tapet fra alle kreftformer, hjerte- og karsykdommer, diabetes og KOLS til sammen.</a:t>
            </a:r>
          </a:p>
          <a:p>
            <a:pPr marL="171450" indent="-171450">
              <a:buFont typeface="Arial" panose="020B0604020202020204" pitchFamily="34" charset="0"/>
              <a:buChar char="•"/>
            </a:pPr>
            <a:r>
              <a:rPr lang="nb-NO" dirty="0"/>
              <a:t>Dissene tallene peker på psykiske helseplager generelt, og ikke bare arbeidsrelaterte helseplager.</a:t>
            </a:r>
          </a:p>
          <a:p>
            <a:pPr marL="171450" indent="-171450">
              <a:buFont typeface="Arial" panose="020B0604020202020204" pitchFamily="34" charset="0"/>
              <a:buChar char="•"/>
            </a:pPr>
            <a:r>
              <a:rPr lang="nb-NO" dirty="0"/>
              <a:t>Men vi må huske at hvordan vi har det hjemme, påvirker jobb, og motsatt.</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(1) Dette tallet regnes å være en underestimering, fordi det blant annet ikke inkluderer:</a:t>
            </a:r>
          </a:p>
          <a:p>
            <a:pPr marL="628650" lvl="1" indent="-171450">
              <a:buFont typeface="Arial" panose="020B0604020202020204" pitchFamily="34" charset="0"/>
              <a:buChar char="•"/>
            </a:pPr>
            <a:r>
              <a:rPr lang="nb-NO" dirty="0"/>
              <a:t>Selvmord og selvskading,</a:t>
            </a:r>
          </a:p>
          <a:p>
            <a:pPr marL="628650" lvl="1" indent="-171450">
              <a:buFont typeface="Arial" panose="020B0604020202020204" pitchFamily="34" charset="0"/>
              <a:buChar char="•"/>
            </a:pPr>
            <a:r>
              <a:rPr lang="nb-NO" dirty="0"/>
              <a:t>nedsatt produktivitet på jobb</a:t>
            </a:r>
          </a:p>
          <a:p>
            <a:pPr marL="628650" lvl="1" indent="-171450">
              <a:buFont typeface="Arial" panose="020B0604020202020204" pitchFamily="34" charset="0"/>
              <a:buChar char="•"/>
            </a:pPr>
            <a:r>
              <a:rPr lang="nb-NO" dirty="0"/>
              <a:t>privat psykisk helsehjelp, </a:t>
            </a:r>
          </a:p>
          <a:p>
            <a:pPr marL="628650" lvl="1" indent="-171450">
              <a:buFont typeface="Arial" panose="020B0604020202020204" pitchFamily="34" charset="0"/>
              <a:buChar char="•"/>
            </a:pPr>
            <a:r>
              <a:rPr lang="nb-NO" dirty="0"/>
              <a:t>psykiske helseplager, stress og belastninger som ikke er alvorlige nok til å bli klassifisert som psykisk lidelse,</a:t>
            </a:r>
          </a:p>
          <a:p>
            <a:pPr marL="628650" lvl="1" indent="-171450">
              <a:buFont typeface="Arial" panose="020B0604020202020204" pitchFamily="34" charset="0"/>
              <a:buChar char="•"/>
            </a:pPr>
            <a:r>
              <a:rPr lang="nb-NO" dirty="0"/>
              <a:t>eller økonomiske og andre belastninger for nære pårørende, slik som barn av foreldre med psykiske lidelser.</a:t>
            </a:r>
          </a:p>
          <a:p>
            <a:pPr marL="171450" indent="-171450">
              <a:buFont typeface="Arial" panose="020B0604020202020204" pitchFamily="34" charset="0"/>
              <a:buChar char="•"/>
            </a:pPr>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Folkehelseinstituttet. (2024, 4. juni 2024). </a:t>
            </a:r>
            <a:r>
              <a:rPr lang="nn-NO" b="0" i="1" u="none" baseline="0" dirty="0" err="1"/>
              <a:t>Sykdomsbyrde</a:t>
            </a:r>
            <a:r>
              <a:rPr lang="nn-NO" b="0" i="1" u="none" baseline="0" dirty="0"/>
              <a:t> i Norge</a:t>
            </a:r>
            <a:r>
              <a:rPr lang="nn-NO" b="0" i="0" u="none" baseline="0" dirty="0"/>
              <a:t>. Folkehelseinstituttet. </a:t>
            </a:r>
            <a:r>
              <a:rPr lang="nn-NO" b="0" i="0" u="none" baseline="0" dirty="0" err="1"/>
              <a:t>Tilgjengelig</a:t>
            </a:r>
            <a:r>
              <a:rPr lang="nn-NO" b="0" i="0" u="none" baseline="0" dirty="0"/>
              <a:t> frå: https://www.fhi.no/he/senter-sykdomsbyrde/sykdomsbyrde-i-norge/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Holte, A. (2024). Strategi for et psykisk sunnere folk 2024. </a:t>
            </a:r>
            <a:r>
              <a:rPr lang="nb-NO" b="0" i="1" u="none" baseline="0" dirty="0"/>
              <a:t>Psykologtidsskriftet</a:t>
            </a:r>
            <a:r>
              <a:rPr lang="nb-NO" b="0" i="0" u="none" baseline="0" dirty="0"/>
              <a:t>(10), 662-677.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STAMI. (2024). </a:t>
            </a:r>
            <a:r>
              <a:rPr lang="nb-NO" b="0" i="1" u="none" baseline="0" dirty="0"/>
              <a:t>Fakta om arbeidsmiljø og helse</a:t>
            </a:r>
            <a:r>
              <a:rPr lang="pl-PL" b="0" i="0" u="none" baseline="0" dirty="0"/>
              <a:t>. </a:t>
            </a:r>
            <a:r>
              <a:rPr lang="nb-NO" b="0" i="0" u="none" baseline="0" dirty="0"/>
              <a:t>Statens Arbeidsmiljøinstitutt (</a:t>
            </a:r>
            <a:r>
              <a:rPr lang="pl-PL" b="0" i="0" u="none" baseline="0" dirty="0"/>
              <a:t>STAMI</a:t>
            </a:r>
            <a:r>
              <a:rPr lang="nb-NO" b="0" i="0" u="none" baseline="0" dirty="0"/>
              <a:t>)</a:t>
            </a:r>
            <a:r>
              <a:rPr lang="pl-PL" b="0" i="0" u="none" baseline="0" dirty="0"/>
              <a:t>. </a:t>
            </a:r>
            <a:r>
              <a:rPr lang="nb-NO" b="0" i="0" u="none" baseline="0" dirty="0"/>
              <a:t>Tilgjengelig fra: </a:t>
            </a:r>
            <a:r>
              <a:rPr lang="pl-PL" b="0" i="0" u="none" baseline="0" dirty="0"/>
              <a:t>https://noa.stami.no/</a:t>
            </a:r>
          </a:p>
          <a:p>
            <a:pPr marL="0" indent="0">
              <a:buFont typeface="Arial" panose="020B0604020202020204" pitchFamily="34" charset="0"/>
              <a:buNone/>
            </a:pPr>
            <a:endParaRPr lang="nb-NO"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16</a:t>
            </a:fld>
            <a:endParaRPr lang="nb-NO"/>
          </a:p>
        </p:txBody>
      </p:sp>
    </p:spTree>
    <p:extLst>
      <p:ext uri="{BB962C8B-B14F-4D97-AF65-F5344CB8AC3E}">
        <p14:creationId xmlns:p14="http://schemas.microsoft.com/office/powerpoint/2010/main" val="1962526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i="0"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Denne kunnskapen er viktig for oss i møte med oss selv på jobb, i møte med hverandre som kollegaer, i møte med pårørende og andre du har rundt deg i livet ditt.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kan også være i situasjoner hvor vi opplever stress og belastning både på jobb og i livet utenfor jobb.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Det kan være belastninger knyttet til sykdom i nær familie, at noen vi elsker dør, dårlig økonomi, eller et ulykkelig og usunt forhold, for eksempel.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Når vi står i livsbelastninger utenfor jobb er vi mer sårbare, og vi får økt risiko for utbrenthet.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Vi opplever kanskje at vi aldri kan slappe av, og arbeidet som vi før mestret føles nå tungt og uoverkommelig.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Da skal du mestre noe som føles uoverkommelig både på jobb og privat. Dette kan kanskje gjøre at du tøyer strikken for langt, og føler psykisk og emosjonell utmattelse.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En global studie av psykisk helse anslår at bare 17 % av oss vil unngå å ha vært psykisk syke før vi fyller 38 år, som er en utbredelse på linje med influensa.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I slike perioder kan det være klokt å be om tilrettelegging, slik at du kan opprettholde både jobb og situasjonen hjemme. Dette kan være: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Å kunne ha oftere hjemmekontor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Å få mulighet til å starte senere eller å ta fri på kort varsel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Å få fleksibel arbeidstid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rPr>
              <a:t>Få hjelp til å omprioritere og nedprioritere oppgaver</a:t>
            </a:r>
            <a:endParaRPr lang="nb-NO" b="0" i="0" dirty="0"/>
          </a:p>
          <a:p>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Andersen, A. (2018, 12. januar). </a:t>
            </a:r>
            <a:r>
              <a:rPr lang="nn-NO" b="0" i="1" u="none" baseline="0" dirty="0"/>
              <a:t>For </a:t>
            </a:r>
            <a:r>
              <a:rPr lang="nn-NO" b="0" i="1" u="none" baseline="0" dirty="0" err="1"/>
              <a:t>ensidig</a:t>
            </a:r>
            <a:r>
              <a:rPr lang="nn-NO" b="0" i="1" u="none" baseline="0" dirty="0"/>
              <a:t> fokus på </a:t>
            </a:r>
            <a:r>
              <a:rPr lang="nn-NO" b="0" i="1" u="none" baseline="0" dirty="0" err="1"/>
              <a:t>traumer</a:t>
            </a:r>
            <a:r>
              <a:rPr lang="nn-NO" b="0" i="1" u="none" baseline="0" dirty="0"/>
              <a:t>?</a:t>
            </a:r>
            <a:r>
              <a:rPr lang="nn-NO" b="0" i="0" u="none" baseline="0" dirty="0"/>
              <a:t> RVTS sør. https://rvtssor.no/aktuelt/173/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n-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Folkehelseinstituttet. (2024, 4. juni 2024). </a:t>
            </a:r>
            <a:r>
              <a:rPr lang="nn-NO" b="0" i="1" u="none" baseline="0" dirty="0" err="1"/>
              <a:t>Sykdomsbyrde</a:t>
            </a:r>
            <a:r>
              <a:rPr lang="nn-NO" b="0" i="1" u="none" baseline="0" dirty="0"/>
              <a:t> i Norge</a:t>
            </a:r>
            <a:r>
              <a:rPr lang="nn-NO" b="0" i="0" u="none" baseline="0" dirty="0"/>
              <a:t>. Folkehelseinstituttet. </a:t>
            </a:r>
            <a:r>
              <a:rPr lang="nn-NO" b="0" i="0" u="none" baseline="0" dirty="0" err="1"/>
              <a:t>Tilgjengelig</a:t>
            </a:r>
            <a:r>
              <a:rPr lang="nn-NO" b="0" i="0" u="none" baseline="0" dirty="0"/>
              <a:t> frå: https://www.fhi.no/he/senter-sykdomsbyrde/sykdomsbyrde-i-norge/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Holte, A. (2024). Strategi for et psykisk sunnere folk 2024. </a:t>
            </a:r>
            <a:r>
              <a:rPr lang="nb-NO" b="0" i="1" u="none" baseline="0" dirty="0"/>
              <a:t>Psykologtidsskriftet</a:t>
            </a:r>
            <a:r>
              <a:rPr lang="nb-NO" b="0" i="0" u="none" baseline="0" dirty="0"/>
              <a:t>(10), 662-677.</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17</a:t>
            </a:fld>
            <a:endParaRPr lang="nb-NO"/>
          </a:p>
        </p:txBody>
      </p:sp>
    </p:spTree>
    <p:extLst>
      <p:ext uri="{BB962C8B-B14F-4D97-AF65-F5344CB8AC3E}">
        <p14:creationId xmlns:p14="http://schemas.microsoft.com/office/powerpoint/2010/main" val="75956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lage tidslinje og skrive ned noen stikkord fra refleksjonsspørsmålene hver for seg (5 min)</a:t>
            </a:r>
          </a:p>
          <a:p>
            <a:pPr marL="215900" indent="-215900">
              <a:buFont typeface="Arial" panose="020B0604020202020204" pitchFamily="34" charset="0"/>
              <a:buChar char="•"/>
            </a:pPr>
            <a:r>
              <a:rPr lang="nb-NO" i="1" dirty="0"/>
              <a:t>Dele sammen to og to (8 min)</a:t>
            </a:r>
          </a:p>
          <a:p>
            <a:pPr marL="215900" indent="-215900">
              <a:buFont typeface="Arial" panose="020B0604020202020204" pitchFamily="34" charset="0"/>
              <a:buChar char="•"/>
            </a:pPr>
            <a:r>
              <a:rPr lang="nb-NO" i="1" dirty="0"/>
              <a:t>Felles oppsummering i plenum, to par deler kort «Hva ble du opptatt av nå?» (7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Se for deg en vanlig dag på jobb. Du skal nå tegne en tidslinje fra du kommer på jobb til du går hjem. Gå gjennom dagen din og identifiser </a:t>
            </a:r>
            <a:r>
              <a:rPr lang="nb-NO" b="1" dirty="0">
                <a:cs typeface="Calibri"/>
              </a:rPr>
              <a:t>minst to </a:t>
            </a:r>
            <a:r>
              <a:rPr lang="nb-NO" dirty="0">
                <a:cs typeface="Calibri"/>
              </a:rPr>
              <a:t>situasjoner hvor du føler deg utrygg, stresset, sint eller irritert:</a:t>
            </a:r>
          </a:p>
          <a:p>
            <a:pPr marL="628650" lvl="2" indent="-171450">
              <a:buFont typeface="Arial" panose="020B0604020202020204" pitchFamily="34" charset="0"/>
              <a:buChar char="•"/>
            </a:pPr>
            <a:r>
              <a:rPr lang="nb-NO" dirty="0">
                <a:cs typeface="Calibri"/>
              </a:rPr>
              <a:t>Når oppstår disse følelsene? </a:t>
            </a:r>
          </a:p>
          <a:p>
            <a:pPr marL="628650" lvl="2" indent="-171450">
              <a:buFont typeface="Arial" panose="020B0604020202020204" pitchFamily="34" charset="0"/>
              <a:buChar char="•"/>
            </a:pPr>
            <a:r>
              <a:rPr lang="nb-NO" dirty="0">
                <a:cs typeface="Calibri"/>
              </a:rPr>
              <a:t>Er det i møte med bestemte personer, situasjoner eller oppgaver? </a:t>
            </a:r>
          </a:p>
          <a:p>
            <a:pPr marL="628650" lvl="2" indent="-171450">
              <a:buFont typeface="Arial" panose="020B0604020202020204" pitchFamily="34" charset="0"/>
              <a:buChar char="•"/>
            </a:pPr>
            <a:r>
              <a:rPr lang="nb-NO" dirty="0">
                <a:cs typeface="Calibri"/>
              </a:rPr>
              <a:t>Når er det disse følelsene kan dukke opp i deg i din arbeidshverdag?</a:t>
            </a:r>
            <a:endParaRPr lang="en-US" dirty="0"/>
          </a:p>
          <a:p>
            <a:endParaRPr lang="nb-NO" b="0" i="0" dirty="0">
              <a:solidFill>
                <a:srgbClr val="000000"/>
              </a:solidFill>
              <a:effectLst/>
              <a:latin typeface="Times New Roman" panose="02020603050405020304" pitchFamily="18" charset="0"/>
            </a:endParaRPr>
          </a:p>
          <a:p>
            <a:pPr marL="171450" lvl="2" indent="-171450">
              <a:buFont typeface="Arial" panose="020B0604020202020204" pitchFamily="34" charset="0"/>
              <a:buChar char="•"/>
            </a:pPr>
            <a:r>
              <a:rPr lang="nb-NO" dirty="0">
                <a:cs typeface="Calibri"/>
              </a:rPr>
              <a:t>Dere skal nå bruke fem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687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8 minutter spør du noen av parene om å dele </a:t>
            </a:r>
            <a:r>
              <a:rPr lang="nb-NO" i="1" dirty="0"/>
              <a:t>«Hva ble dere opptatt av nå?» (7 min). Vær nøye med å holde tiden.</a:t>
            </a: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Hvilke situasjoner er det som kan være triggende/ aktiverende i din jobb?</a:t>
            </a:r>
          </a:p>
          <a:p>
            <a:pPr marL="171450" indent="-171450">
              <a:buFont typeface="Arial" panose="020B0604020202020204" pitchFamily="34" charset="0"/>
              <a:buChar char="•"/>
            </a:pPr>
            <a:r>
              <a:rPr lang="nb-NO" dirty="0"/>
              <a:t>Dere har nå funnet frem til situasjoner som kan være triggende på jobb.</a:t>
            </a:r>
          </a:p>
          <a:p>
            <a:pPr marL="171450" indent="-171450">
              <a:buFont typeface="Arial" panose="020B0604020202020204" pitchFamily="34" charset="0"/>
              <a:buChar char="•"/>
            </a:pPr>
            <a:r>
              <a:rPr lang="nb-NO" dirty="0"/>
              <a:t>Disse situasjonene påvirkes også av hva vi selv har med oss inn i situasjonen. </a:t>
            </a:r>
          </a:p>
          <a:p>
            <a:pPr marL="171450" indent="-171450">
              <a:buFont typeface="Arial" panose="020B0604020202020204" pitchFamily="34" charset="0"/>
              <a:buChar char="•"/>
            </a:pPr>
            <a:r>
              <a:rPr lang="nb-NO" dirty="0"/>
              <a:t>Se på situasjonene du har identifisert.</a:t>
            </a:r>
          </a:p>
          <a:p>
            <a:pPr marL="171450" indent="-171450">
              <a:buFont typeface="Arial" panose="020B0604020202020204" pitchFamily="34" charset="0"/>
              <a:buChar char="•"/>
            </a:pPr>
            <a:r>
              <a:rPr lang="nb-NO" dirty="0"/>
              <a:t>Tenk på hvordan det ville være å møte disse situasjonene hvis du i tillegg opplever mye stress og belastning i livet ditt for øvrig. </a:t>
            </a:r>
            <a:r>
              <a:rPr lang="nb-NO" i="1" dirty="0"/>
              <a:t>(Gi deltakerne mulighet til å gi 2-3 innspill på dette spørsmålet)</a:t>
            </a:r>
          </a:p>
          <a:p>
            <a:pPr marL="0" indent="0">
              <a:buFont typeface="Arial" panose="020B0604020202020204" pitchFamily="34" charset="0"/>
              <a:buNone/>
            </a:pPr>
            <a:endParaRPr lang="nb-NO" i="1" dirty="0"/>
          </a:p>
          <a:p>
            <a:pPr marL="0" indent="0">
              <a:buFont typeface="Arial" panose="020B0604020202020204" pitchFamily="34" charset="0"/>
              <a:buNone/>
            </a:pPr>
            <a:r>
              <a:rPr lang="nb-NO" i="1" dirty="0"/>
              <a:t>Etter innspillene trykker du deg videre til neste side for å oppsummere oppgaven.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89189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499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side.</a:t>
            </a:r>
            <a:endParaRPr lang="nb-NO" dirty="0"/>
          </a:p>
          <a:p>
            <a:pPr marL="0" indent="0">
              <a:buFont typeface="Arial" panose="020B0604020202020204" pitchFamily="34" charset="0"/>
              <a:buNone/>
            </a:pPr>
            <a:endParaRPr lang="nb-NO" dirty="0"/>
          </a:p>
          <a:p>
            <a:endParaRPr lang="nb-NO" b="1"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6866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Nå skal vi se nærmere på sekundærtraumatisering, sekundert stress og utbrenthet.</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21</a:t>
            </a:fld>
            <a:endParaRPr lang="nb-NO"/>
          </a:p>
        </p:txBody>
      </p:sp>
    </p:spTree>
    <p:extLst>
      <p:ext uri="{BB962C8B-B14F-4D97-AF65-F5344CB8AC3E}">
        <p14:creationId xmlns:p14="http://schemas.microsoft.com/office/powerpoint/2010/main" val="383051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endParaRPr lang="nb-NO" b="0" i="0" dirty="0"/>
          </a:p>
          <a:p>
            <a:pPr marL="171450" indent="-171450">
              <a:buFont typeface="Arial" panose="020B0604020202020204" pitchFamily="34" charset="0"/>
              <a:buChar char="•"/>
            </a:pPr>
            <a:r>
              <a:rPr lang="nb-NO" b="0" i="0" dirty="0"/>
              <a:t>Ansatte som jobber tett på andre mennesker er sårbare for belastninger hvis vi ikke reflekterer over – og bearbeider følelsene våre.</a:t>
            </a:r>
          </a:p>
          <a:p>
            <a:pPr marL="171450" indent="-171450">
              <a:buFont typeface="Arial" panose="020B0604020202020204" pitchFamily="34" charset="0"/>
              <a:buChar char="•"/>
            </a:pPr>
            <a:r>
              <a:rPr lang="nb-NO" b="0" i="0" dirty="0"/>
              <a:t>Folks væremåte, for eksempel en pasient, kan smitte over på den som skal hjelpe. Dette kalles </a:t>
            </a:r>
            <a:r>
              <a:rPr lang="nb-NO" b="0" i="1" dirty="0"/>
              <a:t>motoverføring</a:t>
            </a:r>
            <a:r>
              <a:rPr lang="nb-NO" b="0" i="0" dirty="0"/>
              <a:t>.</a:t>
            </a:r>
          </a:p>
          <a:p>
            <a:pPr marL="171450" indent="-171450">
              <a:buFont typeface="Arial" panose="020B0604020202020204" pitchFamily="34" charset="0"/>
              <a:buChar char="•"/>
            </a:pPr>
            <a:r>
              <a:rPr lang="nb-NO" b="0" i="0" dirty="0"/>
              <a:t>Vi kan utvikle noe som heter </a:t>
            </a:r>
            <a:r>
              <a:rPr lang="nb-NO" b="0" i="1" dirty="0"/>
              <a:t>sekundært stress </a:t>
            </a:r>
            <a:r>
              <a:rPr lang="nb-NO" b="0" i="0" dirty="0"/>
              <a:t>dersom vi er i nærheten av noen som er veldig stresset. </a:t>
            </a:r>
          </a:p>
          <a:p>
            <a:pPr marL="628650" lvl="1" indent="-171450">
              <a:buFont typeface="Arial" panose="020B0604020202020204" pitchFamily="34" charset="0"/>
              <a:buChar char="•"/>
            </a:pPr>
            <a:r>
              <a:rPr lang="nb-NO" b="0" i="0" dirty="0"/>
              <a:t>Vi kan da utvikle symptomer på stress selv.</a:t>
            </a:r>
          </a:p>
          <a:p>
            <a:pPr marL="628650" lvl="1" indent="-171450">
              <a:buFont typeface="Arial" panose="020B0604020202020204" pitchFamily="34" charset="0"/>
              <a:buChar char="•"/>
            </a:pPr>
            <a:r>
              <a:rPr lang="nb-NO" b="0" i="0" dirty="0"/>
              <a:t>Dette er gjerne kortvarig.</a:t>
            </a:r>
          </a:p>
          <a:p>
            <a:pPr marL="171450" indent="-171450">
              <a:buFont typeface="Arial" panose="020B0604020202020204" pitchFamily="34" charset="0"/>
              <a:buChar char="•"/>
            </a:pPr>
            <a:r>
              <a:rPr lang="nb-NO" b="0" i="0" dirty="0"/>
              <a:t>Vi kan utvikle </a:t>
            </a:r>
            <a:r>
              <a:rPr lang="nb-NO" b="0" i="1" dirty="0"/>
              <a:t>sekundærtraumatisering </a:t>
            </a:r>
            <a:r>
              <a:rPr lang="nb-NO" b="0" dirty="0"/>
              <a:t>av ubearbeidete motoverføringsreaksjoner fra flere møter med traumatiserte mennesker.</a:t>
            </a:r>
          </a:p>
          <a:p>
            <a:pPr marL="628650" lvl="1" indent="-171450">
              <a:buFont typeface="Arial" panose="020B0604020202020204" pitchFamily="34" charset="0"/>
              <a:buChar char="•"/>
            </a:pPr>
            <a:r>
              <a:rPr lang="nb-NO" b="0" dirty="0"/>
              <a:t>Det kalles også omsorgstretthet.</a:t>
            </a:r>
          </a:p>
          <a:p>
            <a:pPr marL="628650" lvl="1" indent="-171450">
              <a:buFont typeface="Arial" panose="020B0604020202020204" pitchFamily="34" charset="0"/>
              <a:buChar char="•"/>
            </a:pPr>
            <a:r>
              <a:rPr lang="nb-NO" b="0" dirty="0"/>
              <a:t>Det beskrives som en gradvis prosess med økende reaksjoner på at vi gjentatte ganger hører detaljer om tragedier eller grusomme hendelser som har rammet andre.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Hvis vår rolle er å hjelpe andre og vi vanligvis tenker om oss selv at vi er sterke og robuste, kan vi føle skyld og skam hvis vi opplever at det er belastende å hjelpe.</a:t>
            </a:r>
          </a:p>
          <a:p>
            <a:endParaRPr lang="nb-NO" b="1" dirty="0"/>
          </a:p>
          <a:p>
            <a:r>
              <a:rPr lang="nb-NO" b="1" dirty="0"/>
              <a:t>Kilder:</a:t>
            </a:r>
          </a:p>
          <a:p>
            <a:pPr marL="0" indent="0">
              <a:buFont typeface="Arial" panose="020B0604020202020204" pitchFamily="34" charset="0"/>
              <a:buNone/>
            </a:pPr>
            <a:r>
              <a:rPr lang="nb-NO" b="0" i="0" u="none" baseline="0" dirty="0"/>
              <a:t>Berge, T. (2005). Sekundær traumatisering, vikarierende traumatisering og omsorgstretthet. </a:t>
            </a:r>
            <a:r>
              <a:rPr lang="nb-NO" b="0" i="1" u="none" baseline="0" dirty="0"/>
              <a:t>Psykologtidsskriftet</a:t>
            </a:r>
            <a:r>
              <a:rPr lang="nb-NO" b="0" i="0" u="none" baseline="0" dirty="0"/>
              <a:t>(2), 125-127.</a:t>
            </a:r>
          </a:p>
          <a:p>
            <a:pPr marL="0" indent="0">
              <a:buFont typeface="Arial" panose="020B0604020202020204" pitchFamily="34" charset="0"/>
              <a:buNone/>
            </a:pPr>
            <a:endParaRPr lang="da-DK"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t>Gratland</a:t>
            </a:r>
            <a:r>
              <a:rPr lang="nb-NO" b="0" i="0" u="none" baseline="0" dirty="0"/>
              <a:t>, W., &amp; Nergård, A. (2017). Også hjelperne kan bli traumatisert. </a:t>
            </a:r>
            <a:r>
              <a:rPr lang="nb-NO" b="0" i="1" u="none" baseline="0" dirty="0"/>
              <a:t>Sykepleien</a:t>
            </a:r>
            <a:r>
              <a:rPr lang="nb-NO" b="0" i="0" u="none" baseline="0" dirty="0"/>
              <a:t>,</a:t>
            </a:r>
            <a:r>
              <a:rPr lang="nb-NO" b="0" i="1" u="none" baseline="0" dirty="0"/>
              <a:t> 105</a:t>
            </a:r>
            <a:r>
              <a:rPr lang="nb-NO" b="0" i="0" u="none" baseline="0" dirty="0"/>
              <a:t>(63864), e-63864.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u="none" baseline="0" dirty="0"/>
          </a:p>
          <a:p>
            <a:pPr marL="0" indent="0">
              <a:buFont typeface="Arial" panose="020B0604020202020204" pitchFamily="34" charset="0"/>
              <a:buNone/>
            </a:pPr>
            <a:r>
              <a:rPr lang="da-DK" b="0" i="0" u="none" baseline="0" dirty="0"/>
              <a:t>RVTS stø kurs. (i.d.). </a:t>
            </a:r>
            <a:r>
              <a:rPr lang="da-DK" b="0" i="1" u="none" baseline="0" dirty="0"/>
              <a:t>Sekundær traumatisering</a:t>
            </a:r>
            <a:r>
              <a:rPr lang="fr-FR" b="0" i="0" u="none" baseline="0" dirty="0"/>
              <a:t>. RVTS Nord. </a:t>
            </a:r>
            <a:r>
              <a:rPr lang="fr-FR" b="0" i="0" u="none" baseline="0" dirty="0" err="1"/>
              <a:t>Tilgjengelig</a:t>
            </a:r>
            <a:r>
              <a:rPr lang="fr-FR" b="0" i="0" u="none" baseline="0" dirty="0"/>
              <a:t> fra: https://stokurs.rvtsnord.no/delkapitler/sekundaertraumatisering/</a:t>
            </a:r>
          </a:p>
          <a:p>
            <a:pPr marL="0" indent="0">
              <a:buFont typeface="Arial" panose="020B0604020202020204" pitchFamily="34" charset="0"/>
              <a:buNone/>
            </a:pPr>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22</a:t>
            </a:fld>
            <a:endParaRPr lang="nb-NO"/>
          </a:p>
        </p:txBody>
      </p:sp>
    </p:spTree>
    <p:extLst>
      <p:ext uri="{BB962C8B-B14F-4D97-AF65-F5344CB8AC3E}">
        <p14:creationId xmlns:p14="http://schemas.microsoft.com/office/powerpoint/2010/main" val="284137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endParaRPr lang="nb-NO" b="0"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Hjelperen kan utvikle liknende reaksjoner som den som opplevde traumet. Dette kan være: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akutte stressreaksjoner,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påtrengende, ubehagelige tanker og mentale bilder,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og unngåelse.</a:t>
            </a:r>
          </a:p>
          <a:p>
            <a:pPr marL="171450" indent="-171450">
              <a:buFont typeface="Arial" panose="020B0604020202020204" pitchFamily="34" charset="0"/>
              <a:buChar char="•"/>
            </a:pPr>
            <a:r>
              <a:rPr lang="nb-NO" b="0" dirty="0"/>
              <a:t>Dette kan for eksempel ramme terapeuter som behandler mennesker med traumer, politiet eller ambulansepersonell som forholder seg til barn som har vært med i ulykker, personer som jobber i humanitære kriser eller ansatte i barnevernet.</a:t>
            </a:r>
          </a:p>
          <a:p>
            <a:pPr marL="171450" indent="-171450">
              <a:buFont typeface="Arial" panose="020B0604020202020204" pitchFamily="34" charset="0"/>
              <a:buChar char="•"/>
            </a:pPr>
            <a:r>
              <a:rPr lang="nb-NO" b="0" dirty="0"/>
              <a:t>Selv om vi ikke har slike roller selv, er det viktig å være oppmerksom på sekundært stress og sekundærtraumatisering.</a:t>
            </a:r>
          </a:p>
          <a:p>
            <a:pPr marL="171450" indent="-171450">
              <a:buFont typeface="Arial" panose="020B0604020202020204" pitchFamily="34" charset="0"/>
              <a:buChar char="•"/>
            </a:pPr>
            <a:r>
              <a:rPr lang="nb-NO" b="0" dirty="0"/>
              <a:t>Vi kan ha kollegaer eller personer i vår omgangskrets som kan ha disse reaksjonene.</a:t>
            </a:r>
          </a:p>
          <a:p>
            <a:pPr marL="0" indent="0">
              <a:buFont typeface="Arial" panose="020B0604020202020204" pitchFamily="34" charset="0"/>
              <a:buNone/>
            </a:pPr>
            <a:endParaRPr lang="nb-NO" b="0" dirty="0"/>
          </a:p>
          <a:p>
            <a:pPr marL="171450" indent="-171450">
              <a:buFont typeface="Arial" panose="020B0604020202020204" pitchFamily="34" charset="0"/>
              <a:buChar char="•"/>
            </a:pPr>
            <a:r>
              <a:rPr lang="nb-NO" b="0" dirty="0"/>
              <a:t>Studier av terapeuter som behandler mennesker med traumer har vist at alvorlige tilfeller av sekundærtraumatisering kan føre til </a:t>
            </a:r>
          </a:p>
          <a:p>
            <a:pPr marL="628650" lvl="1" indent="-171450">
              <a:buFont typeface="Arial" panose="020B0604020202020204" pitchFamily="34" charset="0"/>
              <a:buChar char="•"/>
            </a:pPr>
            <a:r>
              <a:rPr lang="nb-NO" b="0" dirty="0"/>
              <a:t>at terapeutene blir fremmedgjort i forhold til seg selv, og opplever nummenhet og distanse til andre</a:t>
            </a:r>
          </a:p>
          <a:p>
            <a:pPr marL="628650" lvl="1" indent="-171450">
              <a:buFont typeface="Arial" panose="020B0604020202020204" pitchFamily="34" charset="0"/>
              <a:buChar char="•"/>
            </a:pPr>
            <a:r>
              <a:rPr lang="nb-NO" b="0" dirty="0"/>
              <a:t>at de kan tvile på sin profesjonelle kompetanse, og føle seg overveldet av omfanget av brutalitet og overgrep. </a:t>
            </a:r>
          </a:p>
          <a:p>
            <a:pPr marL="628650" lvl="1" indent="-171450">
              <a:buFont typeface="Arial" panose="020B0604020202020204" pitchFamily="34" charset="0"/>
              <a:buChar char="•"/>
            </a:pPr>
            <a:r>
              <a:rPr lang="nb-NO" b="0" dirty="0"/>
              <a:t>Noen kan oppleve at de blir mer kyniske. </a:t>
            </a:r>
          </a:p>
          <a:p>
            <a:pPr marL="628650" lvl="1" indent="-171450">
              <a:buFont typeface="Arial" panose="020B0604020202020204" pitchFamily="34" charset="0"/>
              <a:buChar char="•"/>
            </a:pPr>
            <a:r>
              <a:rPr lang="nb-NO" b="0" dirty="0"/>
              <a:t>Enkelte mister optimisme og medfølelse, og går i verste fall inn i en tilstand av eksistensiell ensomhet og fortvilelse. </a:t>
            </a:r>
          </a:p>
          <a:p>
            <a:pPr marL="171450" indent="-171450">
              <a:buFont typeface="Arial" panose="020B0604020202020204" pitchFamily="34" charset="0"/>
              <a:buChar char="•"/>
            </a:pPr>
            <a:r>
              <a:rPr lang="nb-NO" b="0" dirty="0"/>
              <a:t>En traumebevisst praksis vil den hjelpe oss å ta vare på hverandre og gi støtte til hverandre.</a:t>
            </a:r>
          </a:p>
          <a:p>
            <a:pPr marL="171450" indent="-171450">
              <a:buFont typeface="Arial" panose="020B0604020202020204" pitchFamily="34" charset="0"/>
              <a:buChar char="•"/>
            </a:pPr>
            <a:r>
              <a:rPr lang="nb-NO" b="0" dirty="0"/>
              <a:t>Noen jobber som hjelpere, mens andre kan være pårørende.</a:t>
            </a:r>
          </a:p>
          <a:p>
            <a:endParaRPr lang="nb-NO" b="1" dirty="0"/>
          </a:p>
          <a:p>
            <a:r>
              <a:rPr lang="nb-NO" b="1" dirty="0"/>
              <a:t>Kilder:</a:t>
            </a:r>
          </a:p>
          <a:p>
            <a:pPr marL="0" indent="0">
              <a:buFont typeface="Arial" panose="020B0604020202020204" pitchFamily="34" charset="0"/>
              <a:buNone/>
            </a:pPr>
            <a:r>
              <a:rPr lang="nb-NO" b="0" i="0" u="none" baseline="0" dirty="0"/>
              <a:t>Berge, T. (2005). Sekundær traumatisering, vikarierende traumatisering og omsorgstretthet. </a:t>
            </a:r>
            <a:r>
              <a:rPr lang="nb-NO" b="0" i="1" u="none" baseline="0" dirty="0"/>
              <a:t>Psykologtidsskriftet</a:t>
            </a:r>
            <a:r>
              <a:rPr lang="nb-NO" b="0" i="0" u="none" baseline="0" dirty="0"/>
              <a:t>(2), 125-127.</a:t>
            </a:r>
          </a:p>
          <a:p>
            <a:pPr marL="0" indent="0">
              <a:buFont typeface="Arial" panose="020B0604020202020204" pitchFamily="34" charset="0"/>
              <a:buNone/>
            </a:pPr>
            <a:endParaRPr lang="da-DK"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err="1"/>
              <a:t>Gratland</a:t>
            </a:r>
            <a:r>
              <a:rPr lang="nb-NO" b="0" i="0" u="none" baseline="0" dirty="0"/>
              <a:t>, W., &amp; Nergård, A. (2017). Også hjelperne kan bli traumatisert. </a:t>
            </a:r>
            <a:r>
              <a:rPr lang="nb-NO" b="0" i="1" u="none" baseline="0" dirty="0"/>
              <a:t>Sykepleien</a:t>
            </a:r>
            <a:r>
              <a:rPr lang="nb-NO" b="0" i="0" u="none" baseline="0" dirty="0"/>
              <a:t>,</a:t>
            </a:r>
            <a:r>
              <a:rPr lang="nb-NO" b="0" i="1" u="none" baseline="0" dirty="0"/>
              <a:t> 105</a:t>
            </a:r>
            <a:r>
              <a:rPr lang="nb-NO" b="0" i="0" u="none" baseline="0" dirty="0"/>
              <a:t>(63864), e-63864.</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0" i="0" u="none" baseline="0" dirty="0"/>
          </a:p>
          <a:p>
            <a:pPr marL="0" indent="0">
              <a:buFont typeface="Arial" panose="020B0604020202020204" pitchFamily="34" charset="0"/>
              <a:buNone/>
            </a:pPr>
            <a:r>
              <a:rPr lang="da-DK" b="0" i="0" u="none" baseline="0" dirty="0"/>
              <a:t>RVTS stø kurs. (i.d.). </a:t>
            </a:r>
            <a:r>
              <a:rPr lang="da-DK" b="0" i="1" u="none" baseline="0" dirty="0"/>
              <a:t>Sekundær traumatisering</a:t>
            </a:r>
            <a:r>
              <a:rPr lang="fr-FR" b="0" i="0" u="none" baseline="0" dirty="0"/>
              <a:t>. RVTS Nord. </a:t>
            </a:r>
            <a:r>
              <a:rPr lang="fr-FR" b="0" i="0" u="none" baseline="0" dirty="0" err="1"/>
              <a:t>Tilgjengelig</a:t>
            </a:r>
            <a:r>
              <a:rPr lang="fr-FR" b="0" i="0" u="none" baseline="0" dirty="0"/>
              <a:t> fra: https://stokurs.rvtsnord.no/delkapitler/sekundaertraumatisering/</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23</a:t>
            </a:fld>
            <a:endParaRPr lang="nb-NO"/>
          </a:p>
        </p:txBody>
      </p:sp>
    </p:spTree>
    <p:extLst>
      <p:ext uri="{BB962C8B-B14F-4D97-AF65-F5344CB8AC3E}">
        <p14:creationId xmlns:p14="http://schemas.microsoft.com/office/powerpoint/2010/main" val="424996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0" dirty="0"/>
              <a:t>Utbrenthet oppstår gjerne når situasjonelle krav over tid overgår de ressursene vi opplever å ha til rådighet for å mestre situasjonen.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1" dirty="0"/>
              <a:t>Jobberelatert utbrenthet </a:t>
            </a:r>
            <a:r>
              <a:rPr lang="nb-NO" dirty="0"/>
              <a:t>er et begrep som brukes innen forskning til å beskrive en tilstand der utmattelse opptrer sammen med tanker og følelser knyttet til kynisme, likegyldighet og ineffektivitet ovenfor jobben.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Folk flest kjenner denne tilstanden som «det å være utbrent».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Utbrenthet regnes ikke som en sykdom, men som et fenomen som forbindes med arbeidslivet.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Verdens helseorganisasjon definerer utbrenthet som et syndrom som er et resultat av kronisk stress på arbeidsplassen som ikke har blitt håndtert på en god måte.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kan kjennetegnes av at personen iverksetter strategier for å dempe ubehaget av den psykiske utmattelsen, som å distansere seg kognitivt og emosjonelt fra arbeidet, kollegaer, og kunder.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Dette kan igjen føre til kynisme og likegyldighet ovenfor jobben og til at man opplever seg selv som ineffektiv og lite kyndig, eller at man opplever redusert motivasjon eller mestringsfølelse, føler at man ikke strekker til, eller tenker at jobben man gjør ikke er viktig.</a:t>
            </a:r>
          </a:p>
          <a:p>
            <a:pPr marL="457200" lvl="1" indent="0">
              <a:buFont typeface="Arial" panose="020B0604020202020204" pitchFamily="34" charset="0"/>
              <a:buNone/>
            </a:pPr>
            <a:endParaRPr lang="nb-NO" b="0" dirty="0"/>
          </a:p>
          <a:p>
            <a:pPr marL="171450" indent="-171450">
              <a:buFont typeface="Arial" panose="020B0604020202020204" pitchFamily="34" charset="0"/>
              <a:buChar char="•"/>
            </a:pPr>
            <a:r>
              <a:rPr lang="nb-NO" b="0" dirty="0"/>
              <a:t>Utbrenthet og sekundærtraumatisering brukes ofte om hverandre, men det er ikke det samme. </a:t>
            </a:r>
          </a:p>
          <a:p>
            <a:pPr marL="628650" lvl="1" indent="-171450">
              <a:buFont typeface="Arial" panose="020B0604020202020204" pitchFamily="34" charset="0"/>
              <a:buChar char="•"/>
            </a:pPr>
            <a:r>
              <a:rPr lang="nb-NO" b="0" dirty="0"/>
              <a:t>Utbrenthet regnes som én av sårbarhetsfaktorene av sekundærtraumatisering.</a:t>
            </a:r>
          </a:p>
          <a:p>
            <a:pPr marL="628650" lvl="1" indent="-171450">
              <a:buFont typeface="Arial" panose="020B0604020202020204" pitchFamily="34" charset="0"/>
              <a:buChar char="•"/>
            </a:pPr>
            <a:r>
              <a:rPr lang="nb-NO" b="0" dirty="0"/>
              <a:t>Når vi er utbrente, øker sjansene for sekundærtraumatisering.</a:t>
            </a:r>
          </a:p>
          <a:p>
            <a:pPr marL="457200" lvl="1" indent="0">
              <a:buFont typeface="Arial" panose="020B0604020202020204" pitchFamily="34" charset="0"/>
              <a:buNone/>
            </a:pPr>
            <a:endParaRPr lang="nb-NO" b="0" dirty="0"/>
          </a:p>
          <a:p>
            <a:pPr marL="0" indent="0">
              <a:buFont typeface="Arial" panose="020B0604020202020204" pitchFamily="34" charset="0"/>
              <a:buNone/>
            </a:pPr>
            <a:endParaRPr lang="nb-NO" b="0"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Isdal, P. (2017). </a:t>
            </a:r>
            <a:r>
              <a:rPr lang="nb-NO" b="0" i="1" u="none" baseline="0" dirty="0"/>
              <a:t>Smittet av vold. Om sekundærtraumatisering, </a:t>
            </a:r>
            <a:r>
              <a:rPr lang="nb-NO" b="0" i="1" u="none" baseline="0" dirty="0" err="1"/>
              <a:t>compassion</a:t>
            </a:r>
            <a:r>
              <a:rPr lang="nb-NO" b="0" i="1" u="none" baseline="0" dirty="0"/>
              <a:t> </a:t>
            </a:r>
            <a:r>
              <a:rPr lang="nb-NO" b="0" i="1" u="none" baseline="0" dirty="0" err="1"/>
              <a:t>fatigue</a:t>
            </a:r>
            <a:r>
              <a:rPr lang="nb-NO" b="0" i="1" u="none" baseline="0" dirty="0"/>
              <a:t> og utbrenthet i hjelperyrkene</a:t>
            </a:r>
            <a:r>
              <a:rPr lang="nn-NO" b="0" i="0" u="none" baseline="0" dirty="0"/>
              <a:t> (Vol. 1). Fagbokforlaget. </a:t>
            </a:r>
            <a:r>
              <a:rPr lang="nn-NO" b="0" i="0" u="none" baseline="0" dirty="0" err="1"/>
              <a:t>Tilgjengelig</a:t>
            </a:r>
            <a:r>
              <a:rPr lang="nn-NO" b="0" i="0" u="none" baseline="0" dirty="0"/>
              <a:t> </a:t>
            </a:r>
            <a:r>
              <a:rPr lang="nn-NO" b="0" i="0" u="none" baseline="0" dirty="0" err="1"/>
              <a:t>fra</a:t>
            </a:r>
            <a:r>
              <a:rPr lang="nn-NO" b="0" i="0"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n-NO" b="0" i="0" u="none" baseline="0" dirty="0"/>
              <a:t>https://fagbokforlaget.no/products/9788245022025-smittet-av-vold</a:t>
            </a: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STAMI. (2024). </a:t>
            </a:r>
            <a:r>
              <a:rPr lang="nb-NO" b="0" i="1" u="none" baseline="0" dirty="0"/>
              <a:t>Fakta om arbeidsmiljø og helse</a:t>
            </a:r>
            <a:r>
              <a:rPr lang="pl-PL" b="0" i="0" u="none" baseline="0" dirty="0"/>
              <a:t>. </a:t>
            </a:r>
            <a:r>
              <a:rPr lang="nb-NO" b="0" i="0" u="none" baseline="0" dirty="0"/>
              <a:t>Statens Arbeidsmiljøinstitutt (</a:t>
            </a:r>
            <a:r>
              <a:rPr lang="pl-PL" b="0" i="0" u="none" baseline="0" dirty="0"/>
              <a:t>STAMI</a:t>
            </a:r>
            <a:r>
              <a:rPr lang="nb-NO" b="0" i="0" u="none" baseline="0" dirty="0"/>
              <a:t>)</a:t>
            </a:r>
            <a:r>
              <a:rPr lang="pl-PL" b="0" i="0" u="none" baseline="0" dirty="0"/>
              <a:t>. </a:t>
            </a:r>
            <a:r>
              <a:rPr lang="nb-NO" b="0" i="0" u="none" baseline="0" dirty="0"/>
              <a:t>Tilgjengelig fra: </a:t>
            </a:r>
            <a:r>
              <a:rPr lang="pl-PL" b="0" i="0" u="none" baseline="0" dirty="0"/>
              <a:t>https://noa.stami.no/</a:t>
            </a:r>
          </a:p>
          <a:p>
            <a:pPr marL="0" indent="0">
              <a:buFont typeface="Arial" panose="020B0604020202020204" pitchFamily="34" charset="0"/>
              <a:buNone/>
            </a:pPr>
            <a:endParaRPr lang="nb-NO" dirty="0"/>
          </a:p>
          <a:p>
            <a:pPr marL="0" indent="0">
              <a:buFont typeface="Arial" panose="020B0604020202020204" pitchFamily="34" charset="0"/>
              <a:buNone/>
            </a:pPr>
            <a:r>
              <a:rPr lang="en-US" b="0" i="0" u="none" baseline="0" dirty="0"/>
              <a:t>World Health Organization. (2019, 28. </a:t>
            </a:r>
            <a:r>
              <a:rPr lang="en-US" b="0" i="0" u="none" baseline="0" dirty="0" err="1"/>
              <a:t>mai</a:t>
            </a:r>
            <a:r>
              <a:rPr lang="en-US" b="0" i="0" u="none" baseline="0" dirty="0"/>
              <a:t> 2019). </a:t>
            </a:r>
            <a:r>
              <a:rPr lang="en-US" b="0" i="1" u="none" baseline="0" dirty="0"/>
              <a:t>Burn-out an "occupational phenomenon": International Classification of Diseases</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https://www.who.int/news/item/28-05-2019-</a:t>
            </a:r>
          </a:p>
          <a:p>
            <a:pPr marL="457200" lvl="1" indent="0">
              <a:buFont typeface="Arial" panose="020B0604020202020204" pitchFamily="34" charset="0"/>
              <a:buNone/>
            </a:pPr>
            <a:r>
              <a:rPr lang="en-US" b="0" i="0" u="none" baseline="0" dirty="0"/>
              <a:t>burn-out-an-occupational-phenomenon-international-classification-of-diseases</a:t>
            </a: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24</a:t>
            </a:fld>
            <a:endParaRPr lang="nb-NO"/>
          </a:p>
        </p:txBody>
      </p:sp>
    </p:spTree>
    <p:extLst>
      <p:ext uri="{BB962C8B-B14F-4D97-AF65-F5344CB8AC3E}">
        <p14:creationId xmlns:p14="http://schemas.microsoft.com/office/powerpoint/2010/main" val="1959832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r>
              <a:rPr lang="nb-NO" b="1" dirty="0"/>
              <a:t>Manus:</a:t>
            </a:r>
          </a:p>
          <a:p>
            <a:pPr marL="0" indent="0">
              <a:buFont typeface="Arial" panose="020B0604020202020204" pitchFamily="34" charset="0"/>
              <a:buNone/>
            </a:pPr>
            <a:r>
              <a:rPr lang="nb-NO" b="0" i="1" dirty="0"/>
              <a:t>Gjennomgå siden.</a:t>
            </a:r>
          </a:p>
          <a:p>
            <a:endParaRPr lang="nb-NO" b="1" dirty="0"/>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25</a:t>
            </a:fld>
            <a:endParaRPr lang="nb-NO"/>
          </a:p>
        </p:txBody>
      </p:sp>
    </p:spTree>
    <p:extLst>
      <p:ext uri="{BB962C8B-B14F-4D97-AF65-F5344CB8AC3E}">
        <p14:creationId xmlns:p14="http://schemas.microsoft.com/office/powerpoint/2010/main" val="2680643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1" dirty="0"/>
              <a:t>Gjør filmen klar i nettleser på forhånd slik at du unngår å vise reklame først. </a:t>
            </a:r>
          </a:p>
          <a:p>
            <a:r>
              <a:rPr lang="nb-NO" b="0" i="1" dirty="0"/>
              <a:t>Spill av filmen.</a:t>
            </a:r>
            <a:endParaRPr lang="nb-NO" b="1" dirty="0"/>
          </a:p>
          <a:p>
            <a:endParaRPr lang="nb-NO" b="1" dirty="0"/>
          </a:p>
          <a:p>
            <a:r>
              <a:rPr lang="nb-NO" b="1" dirty="0"/>
              <a:t>Manus:</a:t>
            </a:r>
          </a:p>
          <a:p>
            <a:pPr marL="171450" indent="-171450">
              <a:buFont typeface="Arial" panose="020B0604020202020204" pitchFamily="34" charset="0"/>
              <a:buChar char="•"/>
            </a:pPr>
            <a:r>
              <a:rPr lang="nb-NO" b="0" i="0" dirty="0"/>
              <a:t>Per Isdal er psykologspesialist og psykoterapeut. Han har jobbet med voldsmenn, voldtektsmenn og pedofile overgripere i 11 år.</a:t>
            </a:r>
          </a:p>
          <a:p>
            <a:pPr marL="171450" indent="-171450">
              <a:buFont typeface="Arial" panose="020B0604020202020204" pitchFamily="34" charset="0"/>
              <a:buChar char="•"/>
            </a:pPr>
            <a:r>
              <a:rPr lang="nb-NO" b="0" i="0" dirty="0"/>
              <a:t>Han har skrevet boken «Smittet at vold».</a:t>
            </a:r>
          </a:p>
          <a:p>
            <a:pPr marL="171450" indent="-171450">
              <a:buFont typeface="Arial" panose="020B0604020202020204" pitchFamily="34" charset="0"/>
              <a:buChar char="•"/>
            </a:pPr>
            <a:r>
              <a:rPr lang="nb-NO" b="0" i="0" dirty="0"/>
              <a:t>Med utgangspunkt i egen historie beskriver hvordan hjelpere påvirkes av det vi jobber med, og hvordan de blir preget av å arbeide med lidelse.</a:t>
            </a:r>
          </a:p>
          <a:p>
            <a:pPr marL="171450" indent="-171450">
              <a:buFont typeface="Arial" panose="020B0604020202020204" pitchFamily="34" charset="0"/>
              <a:buChar char="•"/>
            </a:pPr>
            <a:r>
              <a:rPr lang="nb-NO" b="0" i="0" dirty="0"/>
              <a:t>Mange blir syke av det, og får sekundærtraumatisering eller blir utbrente.</a:t>
            </a:r>
          </a:p>
          <a:p>
            <a:pPr marL="171450" indent="-171450">
              <a:buFont typeface="Arial" panose="020B0604020202020204" pitchFamily="34" charset="0"/>
              <a:buChar char="•"/>
            </a:pPr>
            <a:endParaRPr lang="nb-NO" b="0" i="0" dirty="0"/>
          </a:p>
          <a:p>
            <a:pPr marL="171450" indent="-171450">
              <a:buFont typeface="Arial" panose="020B0604020202020204" pitchFamily="34" charset="0"/>
              <a:buChar char="•"/>
            </a:pPr>
            <a:r>
              <a:rPr lang="nb-NO" b="0" i="0" dirty="0"/>
              <a:t>Vi skal nå se en film hvor Per Isdal forteller om sine erfaringer.</a:t>
            </a:r>
          </a:p>
          <a:p>
            <a:pPr marL="0" indent="0">
              <a:buFont typeface="Arial" panose="020B0604020202020204" pitchFamily="34" charset="0"/>
              <a:buNone/>
            </a:pPr>
            <a:endParaRPr lang="nb-NO" b="0" i="0" dirty="0"/>
          </a:p>
          <a:p>
            <a:endParaRPr lang="nb-NO" b="1" dirty="0"/>
          </a:p>
          <a:p>
            <a:r>
              <a:rPr lang="nb-NO" b="1" dirty="0"/>
              <a:t>Kilder:</a:t>
            </a:r>
          </a:p>
          <a:p>
            <a:pPr marL="0" indent="0">
              <a:buFont typeface="Arial" panose="020B0604020202020204" pitchFamily="34" charset="0"/>
              <a:buNone/>
            </a:pPr>
            <a:r>
              <a:rPr lang="nb-NO" b="0" i="0" u="none" baseline="0" dirty="0"/>
              <a:t>Tv2. (2017). </a:t>
            </a:r>
            <a:r>
              <a:rPr lang="nb-NO" b="0" i="1" u="none" baseline="0" dirty="0"/>
              <a:t>Per Isdal har vært psykolog for voldelige forbrytere [TV-program]. </a:t>
            </a:r>
            <a:r>
              <a:rPr lang="nb-NO" b="0" i="0" u="none" baseline="0" dirty="0"/>
              <a:t>Tilgjengelig fra: https://www.tv2.no/video/underholdning/per-isdal-har-vaert-psykolog-for-voldelige-</a:t>
            </a:r>
          </a:p>
          <a:p>
            <a:pPr marL="457200" lvl="1" indent="0">
              <a:buFont typeface="Arial" panose="020B0604020202020204" pitchFamily="34" charset="0"/>
              <a:buNone/>
            </a:pPr>
            <a:r>
              <a:rPr lang="nb-NO" b="0" i="0" u="none" baseline="0" dirty="0"/>
              <a:t>forbryte/20160719</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26</a:t>
            </a:fld>
            <a:endParaRPr lang="nb-NO"/>
          </a:p>
        </p:txBody>
      </p:sp>
    </p:spTree>
    <p:extLst>
      <p:ext uri="{BB962C8B-B14F-4D97-AF65-F5344CB8AC3E}">
        <p14:creationId xmlns:p14="http://schemas.microsoft.com/office/powerpoint/2010/main" val="2303089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fra refleksjonsspørsmålene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Case: Du legger merke til at en kollega har symptomer på sekundærtraumatisering. Du vet at kollegaen din har en hjelperrolle, og at denne rollen omfatter gjentakende møter med mennesker som har opplevd noen av de verste livsbelastningene. Du ser at kollegaen din gradvis distanserer seg til arbeidet og til kollegaer, virker utmattet og irritabel, begynner å snakke om faget sitt med økende grad av avstand og ufølsomhet, og uttrykker tvil til om det har noen hensikt å hjelpe når det ikke blir noe bedre uansett.</a:t>
            </a:r>
          </a:p>
          <a:p>
            <a:pPr marL="0" lvl="1" indent="0">
              <a:buFont typeface="Arial,Sans-Serif"/>
              <a:buNone/>
            </a:pPr>
            <a:endParaRPr lang="nb-NO" dirty="0"/>
          </a:p>
          <a:p>
            <a:pPr marL="0" lvl="1" indent="0">
              <a:buFont typeface="Arial,Sans-Serif"/>
              <a:buNone/>
            </a:pPr>
            <a:r>
              <a:rPr lang="nb-NO" b="0" dirty="0"/>
              <a:t>Øvelse:</a:t>
            </a:r>
            <a:endParaRPr lang="nb-NO" b="0" dirty="0">
              <a:cs typeface="Calibri"/>
            </a:endParaRPr>
          </a:p>
          <a:p>
            <a:pPr marL="171450" indent="-171450">
              <a:buFont typeface="Arial" panose="020B0604020202020204" pitchFamily="34" charset="0"/>
              <a:buChar char="•"/>
            </a:pPr>
            <a:r>
              <a:rPr lang="en-US" dirty="0"/>
              <a:t>Hva </a:t>
            </a:r>
            <a:r>
              <a:rPr lang="en-US" dirty="0" err="1"/>
              <a:t>gjør</a:t>
            </a:r>
            <a:r>
              <a:rPr lang="en-US" dirty="0"/>
              <a:t> du </a:t>
            </a:r>
            <a:r>
              <a:rPr lang="en-US" dirty="0" err="1"/>
              <a:t>som</a:t>
            </a:r>
            <a:r>
              <a:rPr lang="en-US" dirty="0"/>
              <a:t> </a:t>
            </a:r>
            <a:r>
              <a:rPr lang="en-US" dirty="0" err="1"/>
              <a:t>kollega</a:t>
            </a:r>
            <a:r>
              <a:rPr lang="en-US" dirty="0"/>
              <a:t> </a:t>
            </a:r>
            <a:r>
              <a:rPr lang="en-US" dirty="0" err="1"/>
              <a:t>når</a:t>
            </a:r>
            <a:r>
              <a:rPr lang="en-US" dirty="0"/>
              <a:t> du </a:t>
            </a:r>
            <a:r>
              <a:rPr lang="en-US" dirty="0" err="1"/>
              <a:t>merker</a:t>
            </a:r>
            <a:r>
              <a:rPr lang="en-US" dirty="0"/>
              <a:t> </a:t>
            </a:r>
            <a:r>
              <a:rPr lang="en-US" dirty="0" err="1"/>
              <a:t>dette</a:t>
            </a:r>
            <a:r>
              <a:rPr lang="en-US" dirty="0"/>
              <a:t>? </a:t>
            </a:r>
          </a:p>
          <a:p>
            <a:pPr marL="171450" indent="-171450">
              <a:buFont typeface="Arial" panose="020B0604020202020204" pitchFamily="34" charset="0"/>
              <a:buChar char="•"/>
            </a:pPr>
            <a:r>
              <a:rPr lang="en-US" dirty="0"/>
              <a:t>Hva </a:t>
            </a:r>
            <a:r>
              <a:rPr lang="en-US" dirty="0" err="1"/>
              <a:t>kan</a:t>
            </a:r>
            <a:r>
              <a:rPr lang="en-US" dirty="0"/>
              <a:t> </a:t>
            </a:r>
            <a:r>
              <a:rPr lang="en-US" dirty="0" err="1"/>
              <a:t>arbeidsplassen</a:t>
            </a:r>
            <a:r>
              <a:rPr lang="en-US" dirty="0"/>
              <a:t> </a:t>
            </a:r>
            <a:r>
              <a:rPr lang="en-US" dirty="0" err="1"/>
              <a:t>gjøre</a:t>
            </a:r>
            <a:r>
              <a:rPr lang="en-US" dirty="0"/>
              <a:t> for din </a:t>
            </a:r>
            <a:r>
              <a:rPr lang="en-US" dirty="0" err="1"/>
              <a:t>kollega</a:t>
            </a:r>
            <a:r>
              <a:rPr lang="en-US" dirty="0"/>
              <a:t>?</a:t>
            </a:r>
          </a:p>
          <a:p>
            <a:endParaRPr lang="nb-NO" b="0" i="0" dirty="0">
              <a:solidFill>
                <a:srgbClr val="000000"/>
              </a:solidFill>
              <a:effectLst/>
              <a:latin typeface="Times New Roman" panose="02020603050405020304" pitchFamily="18" charset="0"/>
            </a:endParaRPr>
          </a:p>
          <a:p>
            <a:pPr marL="171450" lvl="2" indent="-171450">
              <a:buFont typeface="Arial" panose="020B0604020202020204" pitchFamily="34" charset="0"/>
              <a:buChar char="•"/>
            </a:pPr>
            <a:r>
              <a:rPr lang="nb-NO" dirty="0">
                <a:cs typeface="Calibri"/>
              </a:rPr>
              <a:t>Dere skal nå bruke to minutter på å skrive ned noen stikkord for dere selv. Når jeg sier i fra skal dere drøfte noen minutter sammen med den som sitter ved siden av deg. </a:t>
            </a:r>
          </a:p>
          <a:p>
            <a:pPr marL="0" lvl="2" indent="0">
              <a:buFont typeface="Arial,Sans-Serif"/>
              <a:buNone/>
            </a:pPr>
            <a:endParaRPr lang="nb-NO" dirty="0">
              <a:cs typeface="Calibri"/>
            </a:endParaRP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51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indent="0">
              <a:buFont typeface="Arial" panose="020B0604020202020204" pitchFamily="34" charset="0"/>
              <a:buNone/>
            </a:pPr>
            <a:endParaRPr lang="nb-NO"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Når vi opplever sekundærtraumatisering kan vi kjenne på både maktesløshet og skam. </a:t>
            </a:r>
          </a:p>
          <a:p>
            <a:pPr marL="171450" indent="-171450">
              <a:buFont typeface="Arial" panose="020B0604020202020204" pitchFamily="34" charset="0"/>
              <a:buChar char="•"/>
            </a:pPr>
            <a:r>
              <a:rPr lang="nb-NO" dirty="0"/>
              <a:t>Derfor er det viktig at vi har et felles fokus på at dette kan oppstå og hvordan vi som arbeidsplass ønsker å håndtere dette.</a:t>
            </a:r>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28</a:t>
            </a:fld>
            <a:endParaRPr lang="nb-NO"/>
          </a:p>
        </p:txBody>
      </p:sp>
    </p:spTree>
    <p:extLst>
      <p:ext uri="{BB962C8B-B14F-4D97-AF65-F5344CB8AC3E}">
        <p14:creationId xmlns:p14="http://schemas.microsoft.com/office/powerpoint/2010/main" val="846844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Angi hvor lang pausen skal være.</a:t>
            </a:r>
          </a:p>
          <a:p>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29</a:t>
            </a:fld>
            <a:endParaRPr lang="nb-NO"/>
          </a:p>
        </p:txBody>
      </p:sp>
    </p:spTree>
    <p:extLst>
      <p:ext uri="{BB962C8B-B14F-4D97-AF65-F5344CB8AC3E}">
        <p14:creationId xmlns:p14="http://schemas.microsoft.com/office/powerpoint/2010/main" val="829334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i="1" dirty="0"/>
              <a:t>Om funksjonshindringer og tilrettelegging</a:t>
            </a:r>
          </a:p>
          <a:p>
            <a:r>
              <a:rPr lang="nb-NO" i="0" dirty="0"/>
              <a:t>Det å tilrettelegge for personer som lever med funksjonsnedsettelser kan bety mye forskjellig avhengig av hvilke hindringer personen opplever for å ha tilgang på innholdet i presentasjonen. Det kan derfor være alt fra å sørge for at det finnes ramper dersom personen bruker rullestol, bestille tolk på ulike språk (inklusive tegnspråk eller skrivetolk dersom personen har nedsatt hørsel) eller aktivt bruke bildebeskrivelser i presentasjonen. Husk at tolker må bestilles i god tid.</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Hvert bilde har en tilhørende bildebeskrivelse. Merk at mange av bildene er satt sammen av flere illustrasjoner. Bildebeskrivelsen omtaler hele bildet, men er koblet til én av illustrasjonene. </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91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Vi skal nå se på de positive effektene av å hjelpe andre.</a:t>
            </a:r>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023815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i="1" dirty="0"/>
              <a:t>Omsorgsglede</a:t>
            </a:r>
            <a:r>
              <a:rPr lang="nb-NO" dirty="0"/>
              <a:t> handler om den positive følelsen og tilfredsstillelsen man opplever ved å gi omsorg til andre. </a:t>
            </a:r>
          </a:p>
          <a:p>
            <a:pPr marL="171450" indent="-171450">
              <a:buFont typeface="Arial" panose="020B0604020202020204" pitchFamily="34" charset="0"/>
              <a:buChar char="•"/>
            </a:pPr>
            <a:r>
              <a:rPr lang="nb-NO" dirty="0"/>
              <a:t>Det kan være en følelse av mening, glede og tilknytning som oppstår når vi hjelper andre mennesker.</a:t>
            </a:r>
          </a:p>
          <a:p>
            <a:pPr marL="171450" indent="-171450">
              <a:buFont typeface="Arial" panose="020B0604020202020204" pitchFamily="34" charset="0"/>
              <a:buChar char="•"/>
            </a:pPr>
            <a:r>
              <a:rPr lang="nb-NO" dirty="0"/>
              <a:t>Vi kan oppleve dette når vi tar vare på vårt eget barn, våre gamle foreldre eller andre vi er glad i. </a:t>
            </a:r>
          </a:p>
          <a:p>
            <a:pPr marL="171450" indent="-171450">
              <a:buFont typeface="Arial" panose="020B0604020202020204" pitchFamily="34" charset="0"/>
              <a:buChar char="•"/>
            </a:pPr>
            <a:r>
              <a:rPr lang="nb-NO" dirty="0"/>
              <a:t>Vi kan også oppleve dette på jobb.</a:t>
            </a:r>
          </a:p>
          <a:p>
            <a:pPr marL="171450" indent="-171450">
              <a:buFont typeface="Arial" panose="020B0604020202020204" pitchFamily="34" charset="0"/>
              <a:buChar char="•"/>
            </a:pPr>
            <a:r>
              <a:rPr lang="nb-NO" dirty="0"/>
              <a:t>For eksempel kan sykepleiere som får muligheten til å ikke bare fokusere på pasientens fysiske behov, men også deres psykiske og sosiale velvære, oppleve omsorgsglede. </a:t>
            </a:r>
          </a:p>
          <a:p>
            <a:pPr marL="171450" indent="-171450">
              <a:buFont typeface="Arial" panose="020B0604020202020204" pitchFamily="34" charset="0"/>
              <a:buChar char="•"/>
            </a:pPr>
            <a:r>
              <a:rPr lang="nb-NO" dirty="0"/>
              <a:t>Omsorgsglede er en viktig drivkraft for mange som arbeider i hjelpeyrker, slik som i helsevesenet eller humanitært arbeid.</a:t>
            </a:r>
          </a:p>
          <a:p>
            <a:pPr marL="171450" indent="-171450">
              <a:buFont typeface="Arial" panose="020B0604020202020204" pitchFamily="34" charset="0"/>
              <a:buChar char="•"/>
            </a:pPr>
            <a:r>
              <a:rPr lang="nb-NO" dirty="0"/>
              <a:t>Det kan bidra til å opprettholde motivasjonen og engasjementet i krevende situasjoner.</a:t>
            </a:r>
          </a:p>
          <a:p>
            <a:pPr marL="171450" indent="-171450">
              <a:buFont typeface="Arial" panose="020B0604020202020204" pitchFamily="34" charset="0"/>
              <a:buChar char="•"/>
            </a:pPr>
            <a:endParaRPr lang="nb-NO" dirty="0"/>
          </a:p>
          <a:p>
            <a:r>
              <a:rPr lang="nb-NO" b="1" dirty="0"/>
              <a:t>Kilder:</a:t>
            </a:r>
          </a:p>
          <a:p>
            <a:pPr marL="0" indent="0">
              <a:buFont typeface="Arial" panose="020B0604020202020204" pitchFamily="34" charset="0"/>
              <a:buNone/>
            </a:pPr>
            <a:r>
              <a:rPr lang="nb-NO" b="0" i="0" u="none" baseline="0" dirty="0"/>
              <a:t>Idebanken. (</a:t>
            </a:r>
            <a:r>
              <a:rPr lang="nb-NO" b="0" i="0" u="none" baseline="0" dirty="0" err="1"/>
              <a:t>i.d</a:t>
            </a:r>
            <a:r>
              <a:rPr lang="nb-NO" b="0" i="0" u="none" baseline="0" dirty="0"/>
              <a:t>.). </a:t>
            </a:r>
            <a:r>
              <a:rPr lang="nb-NO" b="0" i="1" u="none" baseline="0" dirty="0"/>
              <a:t>De beste arbeidsplassene er helsefremmende. Helsefremmende arbeidsplasser</a:t>
            </a:r>
            <a:r>
              <a:rPr lang="nb-NO" b="0" i="0" u="none" baseline="0" dirty="0"/>
              <a:t>. Idebanken.org. Tilgjengelig fra: https://www.idebanken.org/innsikt/artikler/helsefremmende-</a:t>
            </a:r>
          </a:p>
          <a:p>
            <a:pPr marL="457200" lvl="1" indent="0">
              <a:buFont typeface="Arial" panose="020B0604020202020204" pitchFamily="34" charset="0"/>
              <a:buNone/>
            </a:pPr>
            <a:r>
              <a:rPr lang="nb-NO" b="0" i="0" u="none" baseline="0" dirty="0"/>
              <a:t>arbeidsplasser</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Lønning, M. N., &amp; Houge, A. B. (2021). «Jeg kan ikke slåss på to fronter»: Engasjement og utholdenhet i rehabiliteringsarbeid med torturutsatte. </a:t>
            </a:r>
            <a:r>
              <a:rPr lang="nb-NO" b="0" i="1" u="none" baseline="0" dirty="0"/>
              <a:t>Tidsskrift for velferdsforskning</a:t>
            </a:r>
            <a:r>
              <a:rPr lang="nb-NO" b="0" i="0" u="none" baseline="0" dirty="0"/>
              <a:t>(4), 5-18. </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Samdal, G. B. (2021). Sykepleiere må ha kunnskap om helsefremmende arbeid på </a:t>
            </a:r>
            <a:r>
              <a:rPr lang="nb-NO" b="0" i="0" u="none" baseline="0" dirty="0" err="1"/>
              <a:t>individ-og</a:t>
            </a:r>
            <a:r>
              <a:rPr lang="nb-NO" b="0" i="0" u="none" baseline="0" dirty="0"/>
              <a:t> samfunnsnivå. </a:t>
            </a:r>
            <a:r>
              <a:rPr lang="nb-NO" b="0" i="1" u="none" baseline="0" dirty="0"/>
              <a:t>Sykepleien</a:t>
            </a:r>
            <a:r>
              <a:rPr lang="nb-NO" b="0" i="0" u="none" baseline="0" dirty="0"/>
              <a:t>,</a:t>
            </a:r>
            <a:r>
              <a:rPr lang="nb-NO" b="0" i="1" u="none" baseline="0" dirty="0"/>
              <a:t> 109</a:t>
            </a:r>
            <a:r>
              <a:rPr lang="nb-NO" b="0" i="0" u="none" baseline="0" dirty="0"/>
              <a:t>(86988), 86988. </a:t>
            </a: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31</a:t>
            </a:fld>
            <a:endParaRPr lang="nb-NO"/>
          </a:p>
        </p:txBody>
      </p:sp>
    </p:spTree>
    <p:extLst>
      <p:ext uri="{BB962C8B-B14F-4D97-AF65-F5344CB8AC3E}">
        <p14:creationId xmlns:p14="http://schemas.microsoft.com/office/powerpoint/2010/main" val="36231256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Mange mennesker som har opplevd store traumatiske hendelser, klarer å sortere og håndtere dem på en god måte og gradvis bygge motstandskraft slik at de føler mestring og oversikt</a:t>
            </a:r>
          </a:p>
          <a:p>
            <a:pPr marL="171450" indent="-171450">
              <a:buFont typeface="Arial" panose="020B0604020202020204" pitchFamily="34" charset="0"/>
              <a:buChar char="•"/>
            </a:pPr>
            <a:r>
              <a:rPr lang="nb-NO" dirty="0"/>
              <a:t>En hjelper som behandler eller er nær en person med traumer, vil også kunne smittes positivt av den resiliensen de ser hos den andre.</a:t>
            </a:r>
          </a:p>
          <a:p>
            <a:pPr marL="171450" indent="-171450">
              <a:buFont typeface="Arial" panose="020B0604020202020204" pitchFamily="34" charset="0"/>
              <a:buChar char="•"/>
            </a:pPr>
            <a:r>
              <a:rPr lang="nb-NO" dirty="0"/>
              <a:t>Hjelperen kan inspireres og lære av denne evnen til å bygge resiliens, og kan selv oppleve å bli sterkere.</a:t>
            </a:r>
          </a:p>
          <a:p>
            <a:pPr marL="171450" indent="-171450">
              <a:buFont typeface="Arial" panose="020B0604020202020204" pitchFamily="34" charset="0"/>
              <a:buChar char="•"/>
            </a:pPr>
            <a:r>
              <a:rPr lang="nb-NO" dirty="0"/>
              <a:t>En studie av hjelpere i traumerehabilitering av flyktninger som har gjennomlevd tortur, viser at mange av hjelperne opplever at de selv styrkes og blir mer </a:t>
            </a:r>
            <a:r>
              <a:rPr lang="nb-NO" dirty="0" err="1"/>
              <a:t>resiliente</a:t>
            </a:r>
            <a:r>
              <a:rPr lang="nb-NO" dirty="0"/>
              <a:t> gjennom arbeidet.</a:t>
            </a:r>
          </a:p>
          <a:p>
            <a:pPr marL="171450" indent="-171450">
              <a:buFont typeface="Arial" panose="020B0604020202020204" pitchFamily="34" charset="0"/>
              <a:buChar char="•"/>
            </a:pPr>
            <a:r>
              <a:rPr lang="nb-NO" dirty="0"/>
              <a:t>De peker samtidig på behov for å være en del av et fagmiljø, og på betydningen av gode rammer for ivaretakelse, støtte og muligheten til å utvikle seg. </a:t>
            </a:r>
          </a:p>
          <a:p>
            <a:pPr marL="0" indent="0">
              <a:buFont typeface="Arial" panose="020B0604020202020204" pitchFamily="34" charset="0"/>
              <a:buNone/>
            </a:pPr>
            <a:endParaRPr lang="nb-NO" dirty="0"/>
          </a:p>
          <a:p>
            <a:r>
              <a:rPr lang="nb-NO" b="1" dirty="0"/>
              <a:t>Kilder:</a:t>
            </a:r>
          </a:p>
          <a:p>
            <a:pPr marL="0" indent="0">
              <a:buFont typeface="Arial" panose="020B0604020202020204" pitchFamily="34" charset="0"/>
              <a:buNone/>
            </a:pPr>
            <a:r>
              <a:rPr lang="nb-NO" b="0" i="0" u="none" baseline="0" dirty="0"/>
              <a:t>Idebanken. (</a:t>
            </a:r>
            <a:r>
              <a:rPr lang="nb-NO" b="0" i="0" u="none" baseline="0" dirty="0" err="1"/>
              <a:t>i.d</a:t>
            </a:r>
            <a:r>
              <a:rPr lang="nb-NO" b="0" i="0" u="none" baseline="0" dirty="0"/>
              <a:t>.). </a:t>
            </a:r>
            <a:r>
              <a:rPr lang="nb-NO" b="0" i="1" u="none" baseline="0" dirty="0"/>
              <a:t>De beste arbeidsplassene er helsefremmende. Helsefremmende arbeidsplasser</a:t>
            </a:r>
            <a:r>
              <a:rPr lang="nb-NO" b="0" i="0" u="none" baseline="0" dirty="0"/>
              <a:t>. Idebanken.org. Tilgjengelig fra: https://www.idebanken.org/innsikt/artikler/helsefremmende-</a:t>
            </a:r>
          </a:p>
          <a:p>
            <a:pPr marL="457200" lvl="1" indent="0">
              <a:buFont typeface="Arial" panose="020B0604020202020204" pitchFamily="34" charset="0"/>
              <a:buNone/>
            </a:pPr>
            <a:r>
              <a:rPr lang="nb-NO" b="0" i="0" u="none" baseline="0" dirty="0"/>
              <a:t>arbeidsplasser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Hernández, P., </a:t>
            </a:r>
            <a:r>
              <a:rPr lang="en-US" b="0" i="0" u="none" baseline="0" dirty="0" err="1"/>
              <a:t>Gangsei</a:t>
            </a:r>
            <a:r>
              <a:rPr lang="en-US" b="0" i="0" u="none" baseline="0" dirty="0"/>
              <a:t>, D., &amp; Engstrom, D. (2007). Vicarious resilience: a new concept in work with those who survive trauma. </a:t>
            </a:r>
            <a:r>
              <a:rPr lang="en-US" b="0" i="1" u="none" baseline="0" dirty="0"/>
              <a:t>Fam Process</a:t>
            </a:r>
            <a:r>
              <a:rPr lang="en-US" b="0" i="0" u="none" baseline="0" dirty="0"/>
              <a:t>,</a:t>
            </a:r>
            <a:r>
              <a:rPr lang="en-US" b="0" i="1" u="none" baseline="0" dirty="0"/>
              <a:t> 46</a:t>
            </a:r>
            <a:r>
              <a:rPr lang="en-US" b="0" i="0" u="none" baseline="0" dirty="0"/>
              <a:t>(2), 229-241.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Lønning, M. N., &amp; Houge, A. B. (2021). «Jeg kan ikke slåss på to fronter»: Engasjement og utholdenhet i rehabiliteringsarbeid med torturutsatte. </a:t>
            </a:r>
            <a:r>
              <a:rPr lang="nb-NO" b="0" i="1" u="none" baseline="0" dirty="0"/>
              <a:t>Tidsskrift for velferdsforskning</a:t>
            </a:r>
            <a:r>
              <a:rPr lang="nb-NO" b="0" i="0" u="none" baseline="0" dirty="0"/>
              <a:t>(4), 5-18.</a:t>
            </a:r>
            <a:endParaRPr lang="nb-NO"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32</a:t>
            </a:fld>
            <a:endParaRPr lang="nb-NO"/>
          </a:p>
        </p:txBody>
      </p:sp>
    </p:spTree>
    <p:extLst>
      <p:ext uri="{BB962C8B-B14F-4D97-AF65-F5344CB8AC3E}">
        <p14:creationId xmlns:p14="http://schemas.microsoft.com/office/powerpoint/2010/main" val="1773813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Folk som jobber tett på mennesker i krise, kan oppleve takknemlighet.</a:t>
            </a:r>
          </a:p>
          <a:p>
            <a:pPr marL="171450" indent="-171450">
              <a:buFont typeface="Arial" panose="020B0604020202020204" pitchFamily="34" charset="0"/>
              <a:buChar char="•"/>
            </a:pPr>
            <a:r>
              <a:rPr lang="nb-NO" b="0" dirty="0"/>
              <a:t>Takknemlighet kan beskrives som en </a:t>
            </a:r>
            <a:r>
              <a:rPr lang="nb-NO" dirty="0"/>
              <a:t>følelse av at man kan kjenne glede over noe positivt man har fått, opplevd eller erfart. Det handler om å legge merke til og sette pris på det gode i livet, enten det kommer fra andre mennesker, omstendigheter eller små hverdagsøyeblikk.</a:t>
            </a:r>
          </a:p>
          <a:p>
            <a:pPr marL="171450" indent="-171450">
              <a:buFont typeface="Arial" panose="020B0604020202020204" pitchFamily="34" charset="0"/>
              <a:buChar char="•"/>
            </a:pPr>
            <a:r>
              <a:rPr lang="nb-NO" dirty="0"/>
              <a:t>Studier viser at takknemlighet har positiv påvirkning på oss: Det det kan gi bedre søvnkvalitet, sunnere spisevaner, bedre blodtrykk, økt velvære og redusert følelse av stress, angst og depresjon.</a:t>
            </a:r>
          </a:p>
          <a:p>
            <a:pPr marL="171450" indent="-171450">
              <a:buFont typeface="Arial" panose="020B0604020202020204" pitchFamily="34" charset="0"/>
              <a:buChar char="•"/>
            </a:pPr>
            <a:r>
              <a:rPr lang="nb-NO" dirty="0"/>
              <a:t>Hvordan kan vi kjenne takknemlighet som hjelpere?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dirty="0"/>
              <a:t>En ambulansesjåfør som hjelper et barn som har opplevd vold eller som hjelper en mor som har mistet barnet sitt i en ulykke kan kjenne på takknemlighet for å få lov til å hjelpe. Hun kan også kjenne seg dypt heldig når hun kommer hjem til sitt eget barn om kvelden, for at det lever i trygghet og har det godt. </a:t>
            </a:r>
          </a:p>
          <a:p>
            <a:pPr marL="171450" indent="-171450">
              <a:buFont typeface="Arial" panose="020B0604020202020204" pitchFamily="34" charset="0"/>
              <a:buChar char="•"/>
            </a:pPr>
            <a:r>
              <a:rPr lang="nb-NO" dirty="0"/>
              <a:t>Den takknemlighetsfølelsen ambulansesjåføren kjenner kan skape </a:t>
            </a:r>
            <a:r>
              <a:rPr lang="nb-NO" dirty="0" err="1"/>
              <a:t>resiliens</a:t>
            </a:r>
            <a:r>
              <a:rPr lang="nb-NO" dirty="0"/>
              <a:t> hos henne:</a:t>
            </a:r>
          </a:p>
          <a:p>
            <a:pPr marL="628650" lvl="1" indent="-171450">
              <a:buFont typeface="Arial" panose="020B0604020202020204" pitchFamily="34" charset="0"/>
              <a:buChar char="•"/>
            </a:pPr>
            <a:r>
              <a:rPr lang="nb-NO" dirty="0"/>
              <a:t>Den kan bidra til ta fokus bort fra egne bekymringer, og gjøre at disse kanskje oppleves mindre viktige.</a:t>
            </a:r>
          </a:p>
          <a:p>
            <a:pPr marL="628650" lvl="1" indent="-171450">
              <a:buFont typeface="Arial" panose="020B0604020202020204" pitchFamily="34" charset="0"/>
              <a:buChar char="•"/>
            </a:pPr>
            <a:r>
              <a:rPr lang="nb-NO" dirty="0"/>
              <a:t>Å føle takknemlighet gir oss også en sterk følelse av mening, og det føles godt for oss. </a:t>
            </a:r>
          </a:p>
          <a:p>
            <a:pPr marL="628650" lvl="1" indent="-171450">
              <a:buFont typeface="Arial" panose="020B0604020202020204" pitchFamily="34" charset="0"/>
              <a:buChar char="•"/>
            </a:pPr>
            <a:r>
              <a:rPr lang="nb-NO" dirty="0"/>
              <a:t>Den gir oss et perspektiv som kan styrke oss til å håndtere krevende situasjoner.</a:t>
            </a:r>
          </a:p>
          <a:p>
            <a:pPr marL="628650" lvl="1" indent="-171450">
              <a:buFont typeface="Arial" panose="020B0604020202020204" pitchFamily="34" charset="0"/>
              <a:buChar char="•"/>
            </a:pPr>
            <a:r>
              <a:rPr lang="nb-NO" dirty="0"/>
              <a:t>Det er viktig å understreke at takknemlighet ikke betyr at man ikke skal kjenne på det som er vondt, eller at det man selv har opplevd er mindre viktig. </a:t>
            </a:r>
          </a:p>
          <a:p>
            <a:pPr marL="628650" lvl="1" indent="-171450">
              <a:buFont typeface="Arial" panose="020B0604020202020204" pitchFamily="34" charset="0"/>
              <a:buChar char="•"/>
            </a:pPr>
            <a:r>
              <a:rPr lang="nb-NO" dirty="0"/>
              <a:t>Vi skal ikke be folk som har det vanskelig om å være mer takknemlige for det de har – da virker det mot sin hensikt og skaper sinne, skam og lite rom for at det er lov å ha det vanskelig.</a:t>
            </a:r>
          </a:p>
          <a:p>
            <a:pPr marL="628650" lvl="1" indent="-171450">
              <a:buFont typeface="Arial" panose="020B0604020202020204" pitchFamily="34" charset="0"/>
              <a:buChar char="•"/>
            </a:pPr>
            <a:r>
              <a:rPr lang="nb-NO" dirty="0"/>
              <a:t>Men for vår egen del og i møte med oss selv, kan vi bli mer bevisste på hva vi har i våre egne liv vi setter pris på. Og dette kan gi oss styrke til å tåle at livet også kan være tøft – hvis dette passer for oss. </a:t>
            </a:r>
          </a:p>
          <a:p>
            <a:pPr marL="0" indent="0">
              <a:buFont typeface="Arial" panose="020B0604020202020204" pitchFamily="34" charset="0"/>
              <a:buNone/>
            </a:pPr>
            <a:endParaRPr lang="nb-NO" dirty="0"/>
          </a:p>
          <a:p>
            <a:r>
              <a:rPr lang="nb-NO" b="1" dirty="0"/>
              <a:t>Kilder:</a:t>
            </a:r>
          </a:p>
          <a:p>
            <a:pPr marL="0" indent="0">
              <a:buFont typeface="Arial" panose="020B0604020202020204" pitchFamily="34" charset="0"/>
              <a:buNone/>
            </a:pPr>
            <a:r>
              <a:rPr lang="en-US" b="0" i="0" u="none" baseline="0" dirty="0"/>
              <a:t>Burke, J., &amp; O'Donovan, R. (2023). Gratitude as a protective factor against burnout in healthcare professionals: a systematic review. </a:t>
            </a:r>
            <a:r>
              <a:rPr lang="en-US" b="0" i="1" u="none" baseline="0" dirty="0"/>
              <a:t>British Journal of Healthcare Management</a:t>
            </a:r>
            <a:r>
              <a:rPr lang="en-US" b="0" i="0" u="none" baseline="0" dirty="0"/>
              <a:t>,</a:t>
            </a:r>
            <a:r>
              <a:rPr lang="en-US" b="0" i="1" u="none" baseline="0" dirty="0"/>
              <a:t> 29</a:t>
            </a:r>
            <a:r>
              <a:rPr lang="en-US" b="0" i="0" u="none" baseline="0" dirty="0"/>
              <a:t>(4), 1-11. </a:t>
            </a:r>
          </a:p>
          <a:p>
            <a:pPr marL="0" indent="0">
              <a:buFont typeface="Arial" panose="020B0604020202020204" pitchFamily="34" charset="0"/>
              <a:buNone/>
            </a:pPr>
            <a:endParaRPr lang="nb-NO" b="0" i="1" u="none" baseline="0"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33</a:t>
            </a:fld>
            <a:endParaRPr lang="nb-NO"/>
          </a:p>
        </p:txBody>
      </p:sp>
    </p:spTree>
    <p:extLst>
      <p:ext uri="{BB962C8B-B14F-4D97-AF65-F5344CB8AC3E}">
        <p14:creationId xmlns:p14="http://schemas.microsoft.com/office/powerpoint/2010/main" val="2679989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kan gjøre noe selv for å bli mer robuste til å stå i mot stress og vanskelige perioder.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Her er noen eksempler: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Her er eksempler på to strategier som kan brukes for å fremme takknemlighet: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Regelmessig lage lister over ting vi er takknemlige for.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Vise og si til de vi har rundt oss hva vi er takknemlige for ved dem.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171450" indent="-171450">
              <a:buFont typeface="Arial" panose="020B0604020202020204" pitchFamily="34" charset="0"/>
              <a:buChar char="•"/>
            </a:pPr>
            <a:r>
              <a:rPr lang="nb-NO" dirty="0"/>
              <a:t>Det er også flere måter vi kan drive med fysisk, emosjonell og mental egenomsorg på:</a:t>
            </a:r>
          </a:p>
          <a:p>
            <a:pPr marL="171450" indent="-171450">
              <a:buFont typeface="Arial" panose="020B0604020202020204" pitchFamily="34" charset="0"/>
              <a:buChar char="•"/>
            </a:pPr>
            <a:r>
              <a:rPr lang="nb-NO" dirty="0"/>
              <a:t>Fysisk egenomsorg:</a:t>
            </a:r>
          </a:p>
          <a:p>
            <a:pPr marL="628650" lvl="1" indent="-171450">
              <a:buFont typeface="Arial" panose="020B0604020202020204" pitchFamily="34" charset="0"/>
              <a:buChar char="•"/>
            </a:pPr>
            <a:r>
              <a:rPr lang="nb-NO" dirty="0"/>
              <a:t>Prioritere å få nok søvn</a:t>
            </a:r>
          </a:p>
          <a:p>
            <a:pPr marL="628650" lvl="1" indent="-171450">
              <a:buFont typeface="Arial" panose="020B0604020202020204" pitchFamily="34" charset="0"/>
              <a:buChar char="•"/>
            </a:pPr>
            <a:r>
              <a:rPr lang="nb-NO" dirty="0"/>
              <a:t>Røre oss og strekke oss i løpet av arbeidsdagen</a:t>
            </a:r>
          </a:p>
          <a:p>
            <a:pPr marL="628650" lvl="1" indent="-171450">
              <a:buFont typeface="Arial" panose="020B0604020202020204" pitchFamily="34" charset="0"/>
              <a:buChar char="•"/>
            </a:pPr>
            <a:r>
              <a:rPr lang="nb-NO" dirty="0"/>
              <a:t>Spise næringsrik mat</a:t>
            </a:r>
          </a:p>
          <a:p>
            <a:pPr marL="171450" indent="-171450">
              <a:buFont typeface="Arial" panose="020B0604020202020204" pitchFamily="34" charset="0"/>
              <a:buChar char="•"/>
            </a:pPr>
            <a:r>
              <a:rPr lang="nb-NO" dirty="0"/>
              <a:t>Emosjonell egenomsorg:</a:t>
            </a:r>
          </a:p>
          <a:p>
            <a:pPr marL="628650" lvl="1" indent="-171450">
              <a:buFont typeface="Arial" panose="020B0604020202020204" pitchFamily="34" charset="0"/>
              <a:buChar char="•"/>
            </a:pPr>
            <a:r>
              <a:rPr lang="nb-NO" dirty="0"/>
              <a:t>Øve på å sette egne grenser og å si «nei» når det trengs</a:t>
            </a:r>
          </a:p>
          <a:p>
            <a:pPr marL="628650" lvl="1" indent="-171450">
              <a:buFont typeface="Arial" panose="020B0604020202020204" pitchFamily="34" charset="0"/>
              <a:buChar char="•"/>
            </a:pPr>
            <a:r>
              <a:rPr lang="nb-NO" dirty="0"/>
              <a:t>Pleie kontakt med folk som får deg til å føle deg vel</a:t>
            </a:r>
          </a:p>
          <a:p>
            <a:pPr marL="628650" lvl="1" indent="-171450">
              <a:buFont typeface="Arial" panose="020B0604020202020204" pitchFamily="34" charset="0"/>
              <a:buChar char="•"/>
            </a:pPr>
            <a:r>
              <a:rPr lang="nb-NO" dirty="0"/>
              <a:t>Oppsøke aktiviteter som gjør deg glad og avslappet</a:t>
            </a:r>
          </a:p>
          <a:p>
            <a:pPr marL="171450" indent="-171450">
              <a:buFont typeface="Arial" panose="020B0604020202020204" pitchFamily="34" charset="0"/>
              <a:buChar char="•"/>
            </a:pPr>
            <a:r>
              <a:rPr lang="nb-NO" dirty="0"/>
              <a:t>Mental egenomsorg:</a:t>
            </a:r>
          </a:p>
          <a:p>
            <a:pPr marL="628650" lvl="1" indent="-171450">
              <a:buFont typeface="Arial" panose="020B0604020202020204" pitchFamily="34" charset="0"/>
              <a:buChar char="•"/>
            </a:pPr>
            <a:r>
              <a:rPr lang="nb-NO" dirty="0"/>
              <a:t>Praktisere </a:t>
            </a:r>
            <a:r>
              <a:rPr lang="nb-NO" dirty="0" err="1"/>
              <a:t>mindfulness</a:t>
            </a:r>
            <a:r>
              <a:rPr lang="nb-NO" dirty="0"/>
              <a:t>, meditasjon eller liknende for å håndtere stress og bekymring</a:t>
            </a:r>
          </a:p>
          <a:p>
            <a:pPr marL="628650" lvl="1" indent="-171450">
              <a:buFont typeface="Arial" panose="020B0604020202020204" pitchFamily="34" charset="0"/>
              <a:buChar char="•"/>
            </a:pPr>
            <a:r>
              <a:rPr lang="nb-NO" dirty="0"/>
              <a:t>Snakke med noen om hvordan vi har det</a:t>
            </a:r>
          </a:p>
          <a:p>
            <a:pPr marL="628650" lvl="1" indent="-171450">
              <a:buFont typeface="Arial" panose="020B0604020202020204" pitchFamily="34" charset="0"/>
              <a:buChar char="•"/>
            </a:pPr>
            <a:r>
              <a:rPr lang="nb-NO" dirty="0"/>
              <a:t>Praktisere åndelighet eller religion</a:t>
            </a:r>
          </a:p>
          <a:p>
            <a:endParaRPr lang="nb-NO" b="1" dirty="0"/>
          </a:p>
          <a:p>
            <a:r>
              <a:rPr lang="nb-NO" b="1" dirty="0"/>
              <a:t>Kilder:</a:t>
            </a:r>
          </a:p>
          <a:p>
            <a:r>
              <a:rPr lang="nb-NO" b="0" i="0" u="none" baseline="0" dirty="0"/>
              <a:t>World Health Organization. (2020). </a:t>
            </a:r>
            <a:r>
              <a:rPr lang="en-US" b="0" i="1" u="none" baseline="0" dirty="0"/>
              <a:t>Doing what matters in times of stress: An illustrated guide</a:t>
            </a:r>
            <a:r>
              <a:rPr lang="en-US" b="0" i="0" u="none" baseline="0" dirty="0"/>
              <a:t>. World Health Organization. </a:t>
            </a:r>
            <a:r>
              <a:rPr lang="en-US" b="0" i="0" u="none" baseline="0" dirty="0" err="1"/>
              <a:t>Tilgjengelig</a:t>
            </a:r>
            <a:r>
              <a:rPr lang="en-US" b="0" i="0" u="none" baseline="0" dirty="0"/>
              <a:t> </a:t>
            </a:r>
            <a:r>
              <a:rPr lang="en-US" b="0" i="0" u="none" baseline="0" dirty="0" err="1"/>
              <a:t>fra</a:t>
            </a:r>
            <a:r>
              <a:rPr lang="en-US" b="0" i="0" u="none" baseline="0" dirty="0"/>
              <a:t>: https://www.kompetansebroen.no/wp-</a:t>
            </a:r>
          </a:p>
          <a:p>
            <a:pPr lvl="1"/>
            <a:r>
              <a:rPr lang="en-US" b="0" i="0" u="none" baseline="0" dirty="0"/>
              <a:t>content/uploads/2022/03/9789240003910-eng.pdf?o=ahus</a:t>
            </a:r>
          </a:p>
          <a:p>
            <a:endParaRPr lang="nb-NO" b="0" i="1" u="none"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778453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Du skal lede deltakerne gjennom de ulike stegene i øvelsen.</a:t>
            </a:r>
          </a:p>
          <a:p>
            <a:pPr marL="215900" indent="-215900">
              <a:buFont typeface="Arial" panose="020B0604020202020204" pitchFamily="34" charset="0"/>
              <a:buChar char="•"/>
            </a:pPr>
            <a:r>
              <a:rPr lang="nb-NO" i="1" dirty="0"/>
              <a:t>Øvelsen gjennomføres hver for seg.</a:t>
            </a:r>
          </a:p>
          <a:p>
            <a:pPr marL="215900" indent="-215900"/>
            <a:r>
              <a:rPr lang="nb-NO" i="1" dirty="0"/>
              <a:t>Tidsbruk: 4 min (viktig å holde tiden)</a:t>
            </a:r>
            <a:endParaRPr lang="nb-NO" b="0" i="1" dirty="0"/>
          </a:p>
          <a:p>
            <a:pPr marL="0" indent="0">
              <a:buFont typeface="Arial" panose="020B0604020202020204" pitchFamily="34" charset="0"/>
              <a:buNone/>
            </a:pPr>
            <a:endParaRPr lang="nb-NO" b="1" dirty="0"/>
          </a:p>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Når vi er stresset kan det hjelpe nervesystemet vårt å koble på kroppen via sansene. </a:t>
            </a:r>
          </a:p>
          <a:p>
            <a:pPr marL="171450" indent="-171450">
              <a:buFont typeface="Arial" panose="020B0604020202020204" pitchFamily="34" charset="0"/>
              <a:buChar char="•"/>
            </a:pPr>
            <a:r>
              <a:rPr lang="nb-NO" b="0" dirty="0"/>
              <a:t>Vi skal nå gjøre en øvelse hvor vi skal kjenne etter i de ulike sansene våre. </a:t>
            </a:r>
          </a:p>
          <a:p>
            <a:pPr marL="171450" indent="-171450">
              <a:buFont typeface="Arial" panose="020B0604020202020204" pitchFamily="34" charset="0"/>
              <a:buChar cha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dirty="0"/>
              <a:t>Øvelse:</a:t>
            </a:r>
          </a:p>
          <a:p>
            <a:pPr marL="171450" indent="-171450">
              <a:buFont typeface="Arial" panose="020B0604020202020204" pitchFamily="34" charset="0"/>
              <a:buChar char="•"/>
            </a:pPr>
            <a:r>
              <a:rPr lang="nb-NO" b="0" dirty="0"/>
              <a:t>Du skal først legge merke til 5 ting du kan se i rommet rundt deg </a:t>
            </a:r>
            <a:r>
              <a:rPr lang="nb-NO" b="0" i="1" dirty="0"/>
              <a:t>(Pause mens de ser seg rundt i rommet).</a:t>
            </a:r>
          </a:p>
          <a:p>
            <a:pPr marL="171450" indent="-171450">
              <a:buFont typeface="Arial" panose="020B0604020202020204" pitchFamily="34" charset="0"/>
              <a:buChar char="•"/>
            </a:pPr>
            <a:r>
              <a:rPr lang="nb-NO" b="0" i="0" dirty="0"/>
              <a:t>Så skal du legge merke til 4 ting du kan ta på som du kan kjenne akkurat nå der du sitter </a:t>
            </a:r>
            <a:r>
              <a:rPr lang="nb-NO" b="0" i="1" dirty="0"/>
              <a:t>(Pause).</a:t>
            </a:r>
          </a:p>
          <a:p>
            <a:pPr marL="171450" indent="-171450">
              <a:buFont typeface="Arial" panose="020B0604020202020204" pitchFamily="34" charset="0"/>
              <a:buChar char="•"/>
            </a:pPr>
            <a:r>
              <a:rPr lang="nb-NO" b="0" i="0" dirty="0"/>
              <a:t>Nå skal du legge merke til 3 lyder du kan høre i rommet rundt deg </a:t>
            </a:r>
            <a:r>
              <a:rPr lang="nb-NO" b="0" i="1" dirty="0"/>
              <a:t>(Pause mens de lytter).</a:t>
            </a:r>
          </a:p>
          <a:p>
            <a:pPr marL="171450" indent="-171450">
              <a:buFont typeface="Arial" panose="020B0604020202020204" pitchFamily="34" charset="0"/>
              <a:buChar char="•"/>
            </a:pPr>
            <a:r>
              <a:rPr lang="nb-NO" b="0" i="0" dirty="0"/>
              <a:t>Legg merke til 2 ting du kan lukte </a:t>
            </a:r>
            <a:r>
              <a:rPr lang="nb-NO" b="0" i="1" dirty="0"/>
              <a:t>(Pause).</a:t>
            </a:r>
          </a:p>
          <a:p>
            <a:pPr marL="171450" indent="-171450">
              <a:buFont typeface="Arial" panose="020B0604020202020204" pitchFamily="34" charset="0"/>
              <a:buChar char="•"/>
            </a:pPr>
            <a:r>
              <a:rPr lang="nb-NO" b="0" i="0" dirty="0"/>
              <a:t>Og til slutt; hva kan du smake akkurat nå?</a:t>
            </a:r>
            <a:endParaRPr lang="nb-NO" dirty="0"/>
          </a:p>
          <a:p>
            <a:pPr marL="0" indent="0" algn="l">
              <a:buFont typeface="Arial" panose="020B0604020202020204" pitchFamily="34" charset="0"/>
              <a:buNone/>
            </a:pPr>
            <a:endParaRPr lang="nb-NO"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t>Se neste slide slik at øvelsen blir synlige for gruppen.</a:t>
            </a:r>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35</a:t>
            </a:fld>
            <a:endParaRPr lang="nb-NO"/>
          </a:p>
        </p:txBody>
      </p:sp>
    </p:spTree>
    <p:extLst>
      <p:ext uri="{BB962C8B-B14F-4D97-AF65-F5344CB8AC3E}">
        <p14:creationId xmlns:p14="http://schemas.microsoft.com/office/powerpoint/2010/main" val="3144901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53EFD-F558-15A7-96CC-7CC0BE3F88B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E77ED2F-F587-E56F-33A3-8E8598F47F9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4B60321-EBBB-85FC-D196-45D37ED54CFB}"/>
              </a:ext>
            </a:extLst>
          </p:cNvPr>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b="0" dirty="0"/>
              <a:t>Dette er et eksempel på hvordan vi kan koble på kroppen og sansene når vi er stresset. </a:t>
            </a:r>
          </a:p>
          <a:p>
            <a:pPr marL="171450" indent="-171450">
              <a:buFont typeface="Arial" panose="020B0604020202020204" pitchFamily="34" charset="0"/>
              <a:buChar char="•"/>
            </a:pPr>
            <a:r>
              <a:rPr lang="nb-NO" b="0" dirty="0"/>
              <a:t>Denne øvelsen kan være til hjelp i situasjoner hvor vi trenger å roe oss ned eller konsentrere oss før vi skal gjøre noe krevende. </a:t>
            </a:r>
          </a:p>
          <a:p>
            <a:pPr marL="171450" indent="-171450">
              <a:buFont typeface="Arial" panose="020B0604020202020204" pitchFamily="34" charset="0"/>
              <a:buChar char="•"/>
            </a:pPr>
            <a:r>
              <a:rPr lang="nb-NO" b="0" dirty="0"/>
              <a:t>Denne typen øvelser vil ikke passe for alle, eller i alle situasjoner, så vi må selv finne måter å regulere oss på som fungerer for hver av oss. </a:t>
            </a:r>
            <a:endParaRPr lang="nb-NO" dirty="0"/>
          </a:p>
          <a:p>
            <a:pPr marL="0" indent="0" algn="l">
              <a:buFont typeface="Arial" panose="020B0604020202020204" pitchFamily="34" charset="0"/>
              <a:buNone/>
            </a:pPr>
            <a:endParaRPr lang="nb-NO" dirty="0"/>
          </a:p>
        </p:txBody>
      </p:sp>
      <p:sp>
        <p:nvSpPr>
          <p:cNvPr id="4" name="Plassholder for lysbildenummer 3">
            <a:extLst>
              <a:ext uri="{FF2B5EF4-FFF2-40B4-BE49-F238E27FC236}">
                <a16:creationId xmlns:a16="http://schemas.microsoft.com/office/drawing/2014/main" id="{19E04A2B-E618-8FDB-539E-F422EF4D3DEE}"/>
              </a:ext>
            </a:extLst>
          </p:cNvPr>
          <p:cNvSpPr>
            <a:spLocks noGrp="1"/>
          </p:cNvSpPr>
          <p:nvPr>
            <p:ph type="sldNum" sz="quarter" idx="5"/>
          </p:nvPr>
        </p:nvSpPr>
        <p:spPr/>
        <p:txBody>
          <a:bodyPr/>
          <a:lstStyle/>
          <a:p>
            <a:fld id="{7DA70C78-173F-D64A-A73A-E7995BB9F680}" type="slidenum">
              <a:rPr lang="nb-NO" smtClean="0"/>
              <a:pPr/>
              <a:t>36</a:t>
            </a:fld>
            <a:endParaRPr lang="nb-NO"/>
          </a:p>
        </p:txBody>
      </p:sp>
    </p:spTree>
    <p:extLst>
      <p:ext uri="{BB962C8B-B14F-4D97-AF65-F5344CB8AC3E}">
        <p14:creationId xmlns:p14="http://schemas.microsoft.com/office/powerpoint/2010/main" val="4271137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i="1" dirty="0"/>
              <a:t>Gjennomgå side.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3740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I dette kapittelet skal vi lære mer om hvordan vi kan skape en inkluderende arbeidsplass.</a:t>
            </a:r>
          </a:p>
          <a:p>
            <a:pPr marL="171450" indent="-171450">
              <a:buFont typeface="Arial" panose="020B0604020202020204" pitchFamily="34" charset="0"/>
              <a:buChar char="•"/>
            </a:pPr>
            <a:r>
              <a:rPr lang="nb-NO" dirty="0"/>
              <a:t>I et robust arbeidsmiljø står inkludering helt sentralt, og gjøres på en selvsagt og naturlig måte.</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4174623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Vi skal først se på noen eksempler som viser at vi fortsatt har en jobb å gjøre for å inkludere alle.</a:t>
            </a:r>
          </a:p>
          <a:p>
            <a:pPr marL="628650" lvl="1" indent="-171450">
              <a:buFont typeface="Arial" panose="020B0604020202020204" pitchFamily="34" charset="0"/>
              <a:buChar char="•"/>
            </a:pPr>
            <a:r>
              <a:rPr lang="nb-NO" dirty="0"/>
              <a:t>Unge med innvandrerbakgrunn tar gradvis til seg en identitet som norske. Samtidig opplever en betydelig andel at andre ikke blir sett på som norske. </a:t>
            </a:r>
            <a:r>
              <a:rPr lang="nb-NO" i="1" dirty="0"/>
              <a:t>(Kilde: IMDI, 2024)</a:t>
            </a:r>
          </a:p>
          <a:p>
            <a:pPr marL="628650" lvl="1" indent="-171450">
              <a:buFont typeface="Arial" panose="020B0604020202020204" pitchFamily="34" charset="0"/>
              <a:buChar char="•"/>
            </a:pPr>
            <a:r>
              <a:rPr lang="nb-NO" dirty="0"/>
              <a:t>Mange synshemmede, hørselshemmede, dyslektikere og andre elever får ikke tilrettelagt undervisningen slik de har rett på. Det er både mangel på fysisk tilrettelegging av skole, av undervisningsmateriell og mangel på pedagogisk tilrettelegging, i følge Likestillings- og diskrimineringsombudet.</a:t>
            </a:r>
          </a:p>
          <a:p>
            <a:pPr marL="628650" lvl="1" indent="-171450">
              <a:buFont typeface="Arial" panose="020B0604020202020204" pitchFamily="34" charset="0"/>
              <a:buChar char="•"/>
            </a:pPr>
            <a:r>
              <a:rPr lang="nb-NO" dirty="0"/>
              <a:t>Sykefraværsprosenten var i 2023 på 6,7 prosent. Målet i IA-avtalen er en reduksjon på 10 prosent sammenliknet med 2018. Fra 2018 til 2023 har sykefraværet økt med 17,5 prosent, i følge en rapport på IA-avtalen fra 2024 fra Arbeids- og likestillingsdepartementet.</a:t>
            </a:r>
          </a:p>
          <a:p>
            <a:pPr marL="628650" lvl="1" indent="-171450">
              <a:buFont typeface="Arial" panose="020B0604020202020204" pitchFamily="34" charset="0"/>
              <a:buChar char="•"/>
            </a:pPr>
            <a:r>
              <a:rPr lang="nb-NO" dirty="0"/>
              <a:t>Personer med nedsatt funksjonsevne får ikke jobb. Etter fem år med IA-tiltak har andelen funksjonshemmede i arbeidslivet sunket. </a:t>
            </a:r>
          </a:p>
          <a:p>
            <a:pPr marL="628650" lvl="1" indent="-171450">
              <a:buFont typeface="Arial" panose="020B0604020202020204" pitchFamily="34" charset="0"/>
              <a:buChar char="•"/>
            </a:pPr>
            <a:endParaRPr lang="nb-NO" dirty="0"/>
          </a:p>
          <a:p>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Arbeids- og inkluderingsdepartementet. (2024). </a:t>
            </a:r>
            <a:r>
              <a:rPr lang="nb-NO" b="0" i="1" u="none" baseline="0" dirty="0"/>
              <a:t>Målene om et mer inkluderende arbeidsliv – status og utviklingstrekk</a:t>
            </a:r>
            <a:r>
              <a:rPr lang="nb-NO" b="0" i="0" u="none" baseline="0" dirty="0"/>
              <a:t>. Arbeids- og inkluderingsdepartementet. https://www.regjeringen.no/contentassets/8aa149d722314a10af7308b315244043/faggruppens-rapport-2024-korrigert-versjon.pdf</a:t>
            </a:r>
          </a:p>
          <a:p>
            <a:pPr marL="0" indent="0">
              <a:buFont typeface="Arial" panose="020B0604020202020204" pitchFamily="34" charset="0"/>
              <a:buNone/>
            </a:pPr>
            <a:endParaRPr lang="nn-NO" b="0" i="0" u="none" baseline="0" dirty="0"/>
          </a:p>
          <a:p>
            <a:pPr marL="0" indent="0">
              <a:buFont typeface="Arial" panose="020B0604020202020204" pitchFamily="34" charset="0"/>
              <a:buNone/>
            </a:pPr>
            <a:r>
              <a:rPr lang="nn-NO" b="0" i="0" u="none" baseline="0" dirty="0"/>
              <a:t>DOGA. (</a:t>
            </a:r>
            <a:r>
              <a:rPr lang="nn-NO" b="0" i="0" u="none" baseline="0" dirty="0" err="1"/>
              <a:t>i.d</a:t>
            </a:r>
            <a:r>
              <a:rPr lang="nn-NO" b="0" i="0" u="none" baseline="0" dirty="0"/>
              <a:t>.). </a:t>
            </a:r>
            <a:r>
              <a:rPr lang="nn-NO" b="0" i="1" u="none" baseline="0" dirty="0"/>
              <a:t>The DOGA </a:t>
            </a:r>
            <a:r>
              <a:rPr lang="nn-NO" b="0" i="1" u="none" baseline="0" dirty="0" err="1"/>
              <a:t>inclusive</a:t>
            </a:r>
            <a:r>
              <a:rPr lang="nn-NO" b="0" i="1" u="none" baseline="0" dirty="0"/>
              <a:t> design </a:t>
            </a:r>
            <a:r>
              <a:rPr lang="nn-NO" b="0" i="1" u="none" baseline="0" dirty="0" err="1"/>
              <a:t>assessment</a:t>
            </a:r>
            <a:r>
              <a:rPr lang="nn-NO" b="0" i="0" u="none" baseline="0" dirty="0"/>
              <a:t>. Design og arkitektur Norge (DOGA). </a:t>
            </a:r>
            <a:r>
              <a:rPr lang="nn-NO" b="0" i="0" u="none" baseline="0" dirty="0" err="1"/>
              <a:t>Tilgjengelig</a:t>
            </a:r>
            <a:r>
              <a:rPr lang="nn-NO" b="0" i="0" u="none" baseline="0" dirty="0"/>
              <a:t> </a:t>
            </a:r>
            <a:r>
              <a:rPr lang="nn-NO" b="0" i="0" u="none" baseline="0" dirty="0" err="1"/>
              <a:t>fra</a:t>
            </a:r>
            <a:r>
              <a:rPr lang="nn-NO" b="0" i="0" u="none" baseline="0" dirty="0"/>
              <a:t>: https://inclusive-design-assessment.doga.no/#main</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err="1"/>
              <a:t>IMDi</a:t>
            </a:r>
            <a:r>
              <a:rPr lang="nb-NO" b="0" i="0" u="none" baseline="0" dirty="0"/>
              <a:t>. (2024). </a:t>
            </a:r>
            <a:r>
              <a:rPr lang="nb-NO" b="0" i="1" u="none" baseline="0" dirty="0"/>
              <a:t>Hvordan går det med integreringen i Norge? Status og utviklingstrekk i 2024</a:t>
            </a:r>
            <a:r>
              <a:rPr lang="it-IT" b="0" i="0" u="none" baseline="0" dirty="0"/>
              <a:t>. IMDi. https://www.imdi.no/om-integrering-i-norge/indikatorer-for-integrering-2024/</a:t>
            </a:r>
          </a:p>
          <a:p>
            <a:pPr marL="0" indent="0">
              <a:buFont typeface="Arial" panose="020B0604020202020204" pitchFamily="34" charset="0"/>
              <a:buNone/>
            </a:pPr>
            <a:endParaRPr lang="nb-NO" b="0" i="1" u="none" baseline="0" dirty="0"/>
          </a:p>
          <a:p>
            <a:pPr marL="0" indent="0">
              <a:buFont typeface="Arial" panose="020B0604020202020204" pitchFamily="34" charset="0"/>
              <a:buNone/>
            </a:pPr>
            <a:r>
              <a:rPr lang="nb-NO" b="0" i="0" u="none" baseline="0" dirty="0"/>
              <a:t>Likestillings- og diskrimineringsombudet. (</a:t>
            </a:r>
            <a:r>
              <a:rPr lang="nb-NO" b="0" i="0" u="none" baseline="0" dirty="0" err="1"/>
              <a:t>i.d</a:t>
            </a:r>
            <a:r>
              <a:rPr lang="nb-NO" b="0" i="0" u="none" baseline="0" dirty="0"/>
              <a:t>.). </a:t>
            </a:r>
            <a:r>
              <a:rPr lang="nb-NO" b="0" i="1" u="none" baseline="0" dirty="0"/>
              <a:t>Funksjonshemmedes diskrimineringsvern og likestillingssituasjon: Innspill fra sivilt samfunn</a:t>
            </a:r>
            <a:r>
              <a:rPr lang="nb-NO" b="0" i="0" u="none" baseline="0" dirty="0"/>
              <a:t>. https://ldo.no/content/uploads/2024/06/Funksjonshemmedes-diskrimineringsvern-og-likestillingssituasjon-Innspill-fra-sivilt-samfunn-2023.pdf</a:t>
            </a:r>
          </a:p>
          <a:p>
            <a:pPr marL="0" indent="0">
              <a:buFont typeface="Arial" panose="020B0604020202020204" pitchFamily="34" charset="0"/>
              <a:buNone/>
            </a:pPr>
            <a:endParaRPr lang="nb-NO" b="0" i="1"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u="none" kern="1200" baseline="0" dirty="0">
                <a:solidFill>
                  <a:schemeClr val="tx1"/>
                </a:solidFill>
                <a:latin typeface="Oslo Sans Office" panose="02000000000000000000" pitchFamily="2" charset="77"/>
                <a:ea typeface="+mn-ea"/>
                <a:cs typeface="+mn-cs"/>
              </a:rPr>
              <a:t>Nrk.no (</a:t>
            </a:r>
            <a:r>
              <a:rPr lang="nb-NO" sz="1200" b="0" i="0" u="none" kern="1200" baseline="0" dirty="0" err="1">
                <a:solidFill>
                  <a:schemeClr val="tx1"/>
                </a:solidFill>
                <a:latin typeface="Oslo Sans Office" panose="02000000000000000000" pitchFamily="2" charset="77"/>
                <a:ea typeface="+mn-ea"/>
                <a:cs typeface="+mn-cs"/>
              </a:rPr>
              <a:t>u.d</a:t>
            </a:r>
            <a:r>
              <a:rPr lang="nb-NO" sz="1200" b="0" i="0" u="none" kern="1200" baseline="0" dirty="0">
                <a:solidFill>
                  <a:schemeClr val="tx1"/>
                </a:solidFill>
                <a:latin typeface="Oslo Sans Office" panose="02000000000000000000" pitchFamily="2" charset="77"/>
                <a:ea typeface="+mn-ea"/>
                <a:cs typeface="+mn-cs"/>
              </a:rPr>
              <a:t>.). </a:t>
            </a:r>
            <a:r>
              <a:rPr lang="nb-NO" sz="1200" b="0" i="1" u="none" kern="1200" baseline="0" dirty="0">
                <a:solidFill>
                  <a:schemeClr val="tx1"/>
                </a:solidFill>
                <a:latin typeface="Oslo Sans Office" panose="02000000000000000000" pitchFamily="2" charset="77"/>
                <a:ea typeface="+mn-ea"/>
                <a:cs typeface="+mn-cs"/>
              </a:rPr>
              <a:t>NRKs flerkulturelle ordliste</a:t>
            </a:r>
            <a:r>
              <a:rPr lang="nb-NO" sz="1200" b="0" i="0" u="none" kern="1200" baseline="0" dirty="0">
                <a:solidFill>
                  <a:schemeClr val="tx1"/>
                </a:solidFill>
                <a:latin typeface="Oslo Sans Office" panose="02000000000000000000" pitchFamily="2" charset="77"/>
                <a:ea typeface="+mn-ea"/>
                <a:cs typeface="+mn-cs"/>
              </a:rPr>
              <a:t>. Nrk.no. Tilgjengelig fra: https://info.nrk.no/sprak/flerkulturell/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i="0" dirty="0">
              <a:solidFill>
                <a:srgbClr val="1D1D21"/>
              </a:solidFill>
              <a:effectLst/>
              <a:latin typeface="NRK Sans Variabl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36176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131D0-B312-2A48-3AF0-73AF17EEC06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45CC808-B83B-992A-0E5C-E632818E96B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7D481C8-03D9-2A56-CB29-9A15C29FBC27}"/>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458FCD4C-E84D-0DA8-70B7-5B0CA03364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14590610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I et inkluderende miljø har alle sin naturlige tilhørighet, og ingen betegnes som </a:t>
            </a:r>
            <a:r>
              <a:rPr lang="nb-NO" b="0" i="1" dirty="0"/>
              <a:t>inkluderte</a:t>
            </a:r>
            <a:r>
              <a:rPr lang="nb-NO" b="0" i="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t>Høyre side av figuren viser en inkluderende holdning: Vi er forskjellige, men vi hører likevel hjemme i fellesskapet.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Inkludering handler om tre viktige områder: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Fysisk inkludering</a:t>
            </a:r>
            <a:r>
              <a:rPr lang="nb-NO" dirty="0"/>
              <a:t> betyr at alle må ha praktisk tilgang til fellesskapet, enten det er på jobb, i fritidsaktiviteter eller i samfunnet generelt. Dette kan handle om tilgjengelige lokaler, fleksible arbeidsplasser eller teknologi som gjør det mulig for alle å delta.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Sosial inkludering</a:t>
            </a:r>
            <a:r>
              <a:rPr lang="nb-NO" dirty="0"/>
              <a:t> handler om å skape et miljø der alle føler seg velkomne og kan være en del av fellesskapet. Det betyr at ingen skal føle seg utenfor på grunn av bakgrunn, funksjonsevne eller andre forskjeller.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Faglig og kulturell inkludering</a:t>
            </a:r>
            <a:r>
              <a:rPr lang="nb-NO" dirty="0"/>
              <a:t> betyr at alle skal få mulighet til å lære, bidra og utvikle seg på en måte som gir mening for dem. Det kan være gjennom tilpasset opplæring, samarbeid i grupper eller å få bruke sine egne erfaringer og perspektiver i ulike sammenhenger.</a:t>
            </a:r>
            <a:endParaRPr lang="nb-NO" b="0" i="0" dirty="0"/>
          </a:p>
          <a:p>
            <a:endParaRPr lang="nb-NO" b="1" dirty="0"/>
          </a:p>
          <a:p>
            <a:r>
              <a:rPr lang="nb-NO" b="1" dirty="0"/>
              <a:t>Kilder:</a:t>
            </a:r>
          </a:p>
          <a:p>
            <a:r>
              <a:rPr lang="nb-NO" b="0" i="0" u="none" baseline="0" dirty="0" err="1"/>
              <a:t>Statped</a:t>
            </a:r>
            <a:r>
              <a:rPr lang="nb-NO" b="0" i="0" u="none" baseline="0" dirty="0"/>
              <a:t>. (2022, 1. august). </a:t>
            </a:r>
            <a:r>
              <a:rPr lang="nb-NO" b="0" i="1" u="none" baseline="0" dirty="0"/>
              <a:t>Hva er inkludering?</a:t>
            </a:r>
            <a:r>
              <a:rPr lang="en-US" b="0" i="0" u="none" baseline="0" dirty="0"/>
              <a:t> </a:t>
            </a:r>
            <a:r>
              <a:rPr lang="en-US" b="0" i="0" u="none" baseline="0" dirty="0" err="1"/>
              <a:t>Statped</a:t>
            </a:r>
            <a:r>
              <a:rPr lang="en-US" b="0" i="0" u="none" baseline="0" dirty="0"/>
              <a:t>. https://www.statped.no/temaer/inkludering2/hva-er-inkludering/</a:t>
            </a:r>
          </a:p>
          <a:p>
            <a:endParaRPr lang="nb-NO" b="0" i="1" u="none" baseline="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2908726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6F70B-8499-6236-48ED-01EB0569EA93}"/>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DC018F8-2C42-EA42-EE1C-2ECC2F41F19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E4EDBA1-2716-8375-94CA-1C8D6C801D19}"/>
              </a:ext>
            </a:extLst>
          </p:cNvPr>
          <p:cNvSpPr>
            <a:spLocks noGrp="1"/>
          </p:cNvSpPr>
          <p:nvPr>
            <p:ph type="body" idx="1"/>
          </p:nvPr>
        </p:nvSpPr>
        <p:spPr/>
        <p:txBody>
          <a:bodyPr/>
          <a:lstStyle/>
          <a:p>
            <a:r>
              <a:rPr lang="nb-NO" b="0" i="1" dirty="0"/>
              <a:t>Gjør filmen klar i nettleser på forhånd slik at du unngår å vise reklame først. </a:t>
            </a:r>
          </a:p>
          <a:p>
            <a:r>
              <a:rPr lang="nb-NO" b="0" i="1" dirty="0"/>
              <a:t>Spill av filmen.</a:t>
            </a:r>
            <a:endParaRPr lang="nb-NO" b="1" dirty="0"/>
          </a:p>
          <a:p>
            <a:endParaRPr lang="nb-NO" b="1" dirty="0"/>
          </a:p>
          <a:p>
            <a:r>
              <a:rPr lang="nb-NO" b="1" dirty="0"/>
              <a:t>Manus:</a:t>
            </a:r>
          </a:p>
          <a:p>
            <a:pPr marL="171450" indent="-171450">
              <a:buFont typeface="Arial" panose="020B0604020202020204" pitchFamily="34" charset="0"/>
              <a:buChar char="•"/>
            </a:pPr>
            <a:r>
              <a:rPr lang="nb-NO" b="0" i="0" dirty="0"/>
              <a:t>Alle barn har rett til store drømmer og like muligheter.</a:t>
            </a:r>
          </a:p>
          <a:p>
            <a:pPr marL="171450" indent="-171450">
              <a:buFont typeface="Arial" panose="020B0604020202020204" pitchFamily="34" charset="0"/>
              <a:buChar char="•"/>
            </a:pPr>
            <a:r>
              <a:rPr lang="nb-NO" b="0" i="0" dirty="0"/>
              <a:t>Inkludering må gjøres naturlig for barn på skolen og for kollegaer på arbeidsplassen.</a:t>
            </a:r>
          </a:p>
          <a:p>
            <a:endParaRPr lang="nb-NO" b="1" dirty="0"/>
          </a:p>
          <a:p>
            <a:r>
              <a:rPr lang="nb-NO" b="1" dirty="0"/>
              <a:t>Kilder:</a:t>
            </a:r>
          </a:p>
          <a:p>
            <a:r>
              <a:rPr lang="nb-NO" b="0" i="0" u="none" baseline="0" dirty="0" err="1"/>
              <a:t>Bufdir</a:t>
            </a:r>
            <a:r>
              <a:rPr lang="nb-NO" b="0" i="0" u="none" baseline="0" dirty="0"/>
              <a:t>. (2019, 25. november). </a:t>
            </a:r>
            <a:r>
              <a:rPr lang="nb-NO" b="0" i="1" u="none" baseline="0" dirty="0"/>
              <a:t>Alle barn har rett til store drømmer og like muligheter [Video]</a:t>
            </a:r>
            <a:r>
              <a:rPr lang="nb-NO" b="0" i="0" u="none" baseline="0" dirty="0"/>
              <a:t>. Barne-, ungdoms- og familiedirektoratet. Tilgjengelig fra: </a:t>
            </a:r>
          </a:p>
          <a:p>
            <a:pPr lvl="1"/>
            <a:r>
              <a:rPr lang="nb-NO" b="0" i="0" u="none" baseline="0" dirty="0"/>
              <a:t>https://www.youtube.com/watch?v=AbBYshOBgxk</a:t>
            </a:r>
          </a:p>
          <a:p>
            <a:endParaRPr lang="nb-NO" b="0" i="1" u="none" baseline="0" dirty="0"/>
          </a:p>
        </p:txBody>
      </p:sp>
      <p:sp>
        <p:nvSpPr>
          <p:cNvPr id="4" name="Plassholder for lysbildenummer 3">
            <a:extLst>
              <a:ext uri="{FF2B5EF4-FFF2-40B4-BE49-F238E27FC236}">
                <a16:creationId xmlns:a16="http://schemas.microsoft.com/office/drawing/2014/main" id="{C2305CA8-953C-74AF-6B67-1DF5018C9C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7962111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Del opp i grupper på to og to.</a:t>
            </a:r>
          </a:p>
          <a:p>
            <a:pPr marL="215900" indent="-215900">
              <a:buFont typeface="Arial" panose="020B0604020202020204" pitchFamily="34" charset="0"/>
              <a:buChar char="•"/>
            </a:pPr>
            <a:r>
              <a:rPr lang="nb-NO" i="1" dirty="0"/>
              <a:t>Gjennomgå spørsmålene de skal reflektere rundt (3 min).</a:t>
            </a:r>
          </a:p>
          <a:p>
            <a:pPr marL="215900" indent="-215900">
              <a:buFont typeface="Arial" panose="020B0604020202020204" pitchFamily="34" charset="0"/>
              <a:buChar char="•"/>
            </a:pPr>
            <a:r>
              <a:rPr lang="nb-NO" i="1" dirty="0"/>
              <a:t>Gruppene reflekterer sammen (10 min).</a:t>
            </a:r>
          </a:p>
          <a:p>
            <a:pPr marL="215900" indent="-215900">
              <a:buFont typeface="Arial" panose="020B0604020202020204" pitchFamily="34" charset="0"/>
              <a:buChar char="•"/>
            </a:pPr>
            <a:r>
              <a:rPr lang="nb-NO" i="1" dirty="0"/>
              <a:t>Felles oppsummering i plenum, tre par deler «Hva er de to viktigste tiltakene dere kan gjøre på deres arbeidsplass for å få et mer inkluderende miljø?» (7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0" lvl="1" indent="0">
              <a:buFont typeface="Arial" panose="020B0604020202020204" pitchFamily="34" charset="0"/>
              <a:buNone/>
            </a:pPr>
            <a:r>
              <a:rPr lang="nb-NO" dirty="0">
                <a:cs typeface="Calibri"/>
              </a:rPr>
              <a:t>Øvelse:</a:t>
            </a:r>
          </a:p>
          <a:p>
            <a:pPr marL="171450" lvl="1" indent="-171450">
              <a:buFont typeface="Arial" panose="020B0604020202020204" pitchFamily="34" charset="0"/>
              <a:buChar char="•"/>
            </a:pPr>
            <a:r>
              <a:rPr lang="nb-NO" dirty="0">
                <a:cs typeface="Calibri"/>
              </a:rPr>
              <a:t>Arbeidet med å skape inkluderende arbeidsplasser og tjenester krever at vi fortsetter å spørre oss selv og hverandre om vi er inkluderende.</a:t>
            </a:r>
          </a:p>
          <a:p>
            <a:pPr marL="171450" lvl="1" indent="-171450">
              <a:buFont typeface="Arial" panose="020B0604020202020204" pitchFamily="34" charset="0"/>
              <a:buChar char="•"/>
            </a:pPr>
            <a:r>
              <a:rPr lang="nb-NO" dirty="0">
                <a:cs typeface="Calibri"/>
              </a:rPr>
              <a:t>Jeg skal nå gjennomgå noen spørsmål som dere skal reflektere rundt. </a:t>
            </a:r>
          </a:p>
          <a:p>
            <a:pPr marL="171450" lvl="1" indent="-171450">
              <a:buFont typeface="Arial" panose="020B0604020202020204" pitchFamily="34" charset="0"/>
              <a:buChar char="•"/>
            </a:pPr>
            <a:r>
              <a:rPr lang="nb-NO" dirty="0">
                <a:cs typeface="Calibri"/>
              </a:rPr>
              <a:t>Deretter skal dere diskutere dere frem til hvilke to tiltak dere mener er de viktigste vi kan iverksette hos oss for å få et mer inkluderende miljø.</a:t>
            </a:r>
          </a:p>
          <a:p>
            <a:pPr marL="171450" lvl="1" indent="-171450">
              <a:buFont typeface="Arial" panose="020B0604020202020204" pitchFamily="34" charset="0"/>
              <a:buChar char="•"/>
            </a:pPr>
            <a:r>
              <a:rPr lang="nb-NO" dirty="0">
                <a:cs typeface="Calibri"/>
              </a:rPr>
              <a:t>Til slutt skal vi oppsummere i plenum.</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Refleksjonsspørsmål:</a:t>
            </a:r>
          </a:p>
          <a:p>
            <a:pPr marL="171450" lvl="1" indent="-171450">
              <a:buFont typeface="Arial" panose="020B0604020202020204" pitchFamily="34" charset="0"/>
              <a:buChar char="•"/>
            </a:pPr>
            <a:r>
              <a:rPr lang="nb-NO" dirty="0">
                <a:cs typeface="Calibri"/>
              </a:rPr>
              <a:t>Her kommer et lite utvalg spørsmål som både handler om oss som arbeidsplass og om tjenestene vi leverer til innbyggerne.</a:t>
            </a:r>
          </a:p>
          <a:p>
            <a:pPr marL="0" lvl="1" indent="0">
              <a:buFont typeface="Arial" panose="020B0604020202020204" pitchFamily="34" charset="0"/>
              <a:buNone/>
            </a:pPr>
            <a:endParaRPr lang="nb-NO" dirty="0">
              <a:cs typeface="Calibri"/>
            </a:endParaRPr>
          </a:p>
          <a:p>
            <a:pPr marL="628650" lvl="2" indent="-171450">
              <a:buFont typeface="Arial" panose="020B0604020202020204" pitchFamily="34" charset="0"/>
              <a:buChar char="•"/>
            </a:pPr>
            <a:r>
              <a:rPr lang="nb-NO" dirty="0">
                <a:cs typeface="Calibri"/>
              </a:rPr>
              <a:t>Snakker vi sammen om skadelig stress og utbrenthet?</a:t>
            </a:r>
          </a:p>
          <a:p>
            <a:pPr marL="628650" lvl="2" indent="-171450">
              <a:buFont typeface="Arial" panose="020B0604020202020204" pitchFamily="34" charset="0"/>
              <a:buChar char="•"/>
            </a:pPr>
            <a:r>
              <a:rPr lang="nb-NO" dirty="0">
                <a:cs typeface="Calibri"/>
              </a:rPr>
              <a:t>Har vi trygge sosiale rom som kollegaer?</a:t>
            </a:r>
          </a:p>
          <a:p>
            <a:pPr marL="628650" lvl="2" indent="-171450">
              <a:buFont typeface="Arial" panose="020B0604020202020204" pitchFamily="34" charset="0"/>
              <a:buChar char="•"/>
            </a:pPr>
            <a:r>
              <a:rPr lang="nb-NO" dirty="0">
                <a:cs typeface="Calibri"/>
              </a:rPr>
              <a:t>Er vi gode på å inkludere og vise omsorg for sykemeldte?</a:t>
            </a:r>
          </a:p>
          <a:p>
            <a:pPr marL="628650" lvl="2" indent="-171450">
              <a:buFont typeface="Arial" panose="020B0604020202020204" pitchFamily="34" charset="0"/>
              <a:buChar char="•"/>
            </a:pPr>
            <a:r>
              <a:rPr lang="nb-NO" dirty="0">
                <a:cs typeface="Calibri"/>
              </a:rPr>
              <a:t>Er våre lokaler designet på en måte som gjør at vi føler oss vel og som reflekterer mangfold?</a:t>
            </a:r>
          </a:p>
          <a:p>
            <a:pPr marL="628650" lvl="2" indent="-171450">
              <a:buFont typeface="Arial" panose="020B0604020202020204" pitchFamily="34" charset="0"/>
              <a:buChar char="•"/>
            </a:pPr>
            <a:r>
              <a:rPr lang="nb-NO" dirty="0">
                <a:cs typeface="Calibri"/>
              </a:rPr>
              <a:t>Er tjenestene våre tilrettelagt for innbyggere med ulike funksjonsnedsettelser, slik at ingen hindres i å besøke oss eller få tilgang til vår informasjon?</a:t>
            </a:r>
          </a:p>
          <a:p>
            <a:pPr marL="628650" lvl="2" indent="-171450">
              <a:buFont typeface="Arial" panose="020B0604020202020204" pitchFamily="34" charset="0"/>
              <a:buChar char="•"/>
            </a:pPr>
            <a:r>
              <a:rPr lang="nb-NO" dirty="0">
                <a:cs typeface="Calibri"/>
              </a:rPr>
              <a:t>Er våre digitale verktøy og nettsider designet med tanke på nevromangfold? Dette begrepet brukes for å beskrive variasjoner i menneskers hjernefunksjon og nevrologiske utvikling som en naturlig del av menneskelig mangfold.</a:t>
            </a:r>
          </a:p>
          <a:p>
            <a:pPr marL="628650" lvl="2" indent="-171450">
              <a:buFont typeface="Arial" panose="020B0604020202020204" pitchFamily="34" charset="0"/>
              <a:buChar char="•"/>
            </a:pPr>
            <a:r>
              <a:rPr lang="nb-NO" dirty="0">
                <a:cs typeface="Calibri"/>
              </a:rPr>
              <a:t>Bruker vi erfaringskonsulenter når vi utbedrer lokalene våre eller videreutvikler tjenestene våre?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i="1" dirty="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i="1" dirty="0"/>
              <a:t>Se neste slide slik at spørsmålene blir synlige for gruppen når de skal svare.</a:t>
            </a:r>
            <a:endParaRPr lang="nb-NO" i="1" dirty="0">
              <a:cs typeface="Calibri"/>
            </a:endParaRPr>
          </a:p>
          <a:p>
            <a:pPr marL="0" lvl="1" indent="0">
              <a:buFont typeface="Arial" panose="020B0604020202020204" pitchFamily="34" charset="0"/>
              <a:buNone/>
            </a:pPr>
            <a:endParaRPr lang="nb-NO" b="1" dirty="0">
              <a:cs typeface="Calibri"/>
            </a:endParaRPr>
          </a:p>
          <a:p>
            <a:pPr marL="0" lvl="1" indent="0">
              <a:buFont typeface="Arial" panose="020B0604020202020204" pitchFamily="34" charset="0"/>
              <a:buNone/>
            </a:pPr>
            <a:endParaRPr lang="nb-NO" b="1" dirty="0">
              <a:cs typeface="Calibri"/>
            </a:endParaRPr>
          </a:p>
          <a:p>
            <a:pPr marL="0" lvl="1" indent="0">
              <a:buFont typeface="Arial" panose="020B0604020202020204" pitchFamily="34" charset="0"/>
              <a:buNone/>
            </a:pPr>
            <a:r>
              <a:rPr lang="nb-NO" b="1" dirty="0">
                <a:cs typeface="Calibri"/>
              </a:rPr>
              <a:t>Kilder:</a:t>
            </a:r>
          </a:p>
          <a:p>
            <a:pPr marL="0" lvl="1" indent="0">
              <a:buFont typeface="Arial" panose="020B0604020202020204" pitchFamily="34" charset="0"/>
              <a:buNone/>
            </a:pPr>
            <a:r>
              <a:rPr lang="nb-NO" b="0" i="0" u="none" baseline="0" dirty="0">
                <a:cs typeface="Calibri"/>
              </a:rPr>
              <a:t>DOGA. (</a:t>
            </a:r>
            <a:r>
              <a:rPr lang="nb-NO" b="0" i="0" u="none" baseline="0" dirty="0" err="1">
                <a:cs typeface="Calibri"/>
              </a:rPr>
              <a:t>i.d</a:t>
            </a:r>
            <a:r>
              <a:rPr lang="nb-NO" b="0" i="0" u="none" baseline="0" dirty="0">
                <a:cs typeface="Calibri"/>
              </a:rPr>
              <a:t>.). </a:t>
            </a:r>
            <a:r>
              <a:rPr lang="nb-NO" b="0" i="1" u="none" baseline="0" dirty="0">
                <a:cs typeface="Calibri"/>
              </a:rPr>
              <a:t>Hvor inkluderende er din virksomhet? </a:t>
            </a:r>
            <a:r>
              <a:rPr lang="nn-NO" b="0" i="0" u="none" baseline="0" dirty="0">
                <a:cs typeface="Calibri"/>
              </a:rPr>
              <a:t>DOGA - Design og arkitektur i Norge. </a:t>
            </a:r>
            <a:r>
              <a:rPr lang="nn-NO" b="0" i="0" u="none" baseline="0" dirty="0" err="1">
                <a:cs typeface="Calibri"/>
              </a:rPr>
              <a:t>Tilgjengelig</a:t>
            </a:r>
            <a:r>
              <a:rPr lang="nn-NO" b="0" i="0" u="none" baseline="0" dirty="0">
                <a:cs typeface="Calibri"/>
              </a:rPr>
              <a:t> </a:t>
            </a:r>
            <a:r>
              <a:rPr lang="nn-NO" b="0" i="0" u="none" baseline="0" dirty="0" err="1">
                <a:cs typeface="Calibri"/>
              </a:rPr>
              <a:t>fra</a:t>
            </a:r>
            <a:r>
              <a:rPr lang="nn-NO" b="0" i="0" u="none" baseline="0" dirty="0">
                <a:cs typeface="Calibri"/>
              </a:rPr>
              <a:t>: https://inclusive-design-assessment.doga.no/#questionGroup1</a:t>
            </a:r>
          </a:p>
          <a:p>
            <a:pPr marL="0" lvl="1" indent="0">
              <a:buFont typeface="Arial" panose="020B0604020202020204" pitchFamily="34" charset="0"/>
              <a:buNone/>
            </a:pPr>
            <a:endParaRPr lang="nb-NO" b="0" i="1" u="none" baseline="0" dirty="0">
              <a:cs typeface="Calibri"/>
            </a:endParaRPr>
          </a:p>
          <a:p>
            <a:pPr marL="0" lvl="1" indent="0">
              <a:buFont typeface="Arial,Sans-Serif"/>
              <a:buNone/>
            </a:pPr>
            <a:endParaRPr lang="nb-NO" dirty="0"/>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19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4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2" indent="-171450">
              <a:buFont typeface="Arial" panose="020B0604020202020204" pitchFamily="34" charset="0"/>
              <a:buChar char="•"/>
            </a:pPr>
            <a:r>
              <a:rPr lang="nb-NO" b="0" dirty="0">
                <a:cs typeface="Calibri"/>
              </a:rPr>
              <a:t>Dere har nå reflektert rundt noen få utvalgte spørsmål om inkludering på arbeidsplassen.</a:t>
            </a:r>
          </a:p>
          <a:p>
            <a:pPr marL="171450" lvl="2" indent="-171450">
              <a:buFont typeface="Arial" panose="020B0604020202020204" pitchFamily="34" charset="0"/>
              <a:buChar char="•"/>
            </a:pPr>
            <a:r>
              <a:rPr lang="nb-NO" b="0" dirty="0">
                <a:cs typeface="Calibri"/>
              </a:rPr>
              <a:t>Det kan være nyttig å gå sammen om å identifisere et helhetlig sett med spørsmål, og så kartlegge svarene på disse spørsmålene i samarbeid med ledelse og kolleger. </a:t>
            </a:r>
          </a:p>
          <a:p>
            <a:pPr marL="171450" lvl="2" indent="-171450">
              <a:buFont typeface="Arial" panose="020B0604020202020204" pitchFamily="34" charset="0"/>
              <a:buChar char="•"/>
            </a:pPr>
            <a:endParaRPr lang="nb-NO" b="0" dirty="0">
              <a:cs typeface="Calibri"/>
            </a:endParaRPr>
          </a:p>
          <a:p>
            <a:pPr marL="0" lvl="1" indent="0">
              <a:buFont typeface="Arial,Sans-Serif"/>
              <a:buNone/>
            </a:pPr>
            <a:endParaRPr lang="nb-NO" dirty="0"/>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439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err="1">
                <a:solidFill>
                  <a:srgbClr val="000000"/>
                </a:solidFill>
                <a:effectLst/>
                <a:latin typeface="Noe Text"/>
              </a:rPr>
              <a:t>Kimiya</a:t>
            </a:r>
            <a:r>
              <a:rPr lang="nb-NO" b="0" i="0" dirty="0">
                <a:solidFill>
                  <a:srgbClr val="000000"/>
                </a:solidFill>
                <a:effectLst/>
                <a:latin typeface="Noe Text"/>
              </a:rPr>
              <a:t> </a:t>
            </a:r>
            <a:r>
              <a:rPr lang="nb-NO" b="0" i="0" dirty="0" err="1">
                <a:solidFill>
                  <a:srgbClr val="161513"/>
                </a:solidFill>
                <a:effectLst/>
                <a:latin typeface="Apercu Pro"/>
              </a:rPr>
              <a:t>Sajjadi</a:t>
            </a:r>
            <a:r>
              <a:rPr lang="nb-NO" b="0" i="0" dirty="0">
                <a:solidFill>
                  <a:schemeClr val="tx1"/>
                </a:solidFill>
                <a:effectLst/>
                <a:latin typeface="Oslo Sans Office" panose="02000000000000000000" pitchFamily="2" charset="77"/>
              </a:rPr>
              <a:t> </a:t>
            </a:r>
            <a:r>
              <a:rPr lang="nb-NO" b="0" i="0" dirty="0">
                <a:solidFill>
                  <a:srgbClr val="000000"/>
                </a:solidFill>
                <a:effectLst/>
                <a:latin typeface="Noe Text"/>
              </a:rPr>
              <a:t>startet bedriften Big </a:t>
            </a:r>
            <a:r>
              <a:rPr lang="nb-NO" b="0" i="0" dirty="0" err="1">
                <a:solidFill>
                  <a:srgbClr val="000000"/>
                </a:solidFill>
                <a:effectLst/>
                <a:latin typeface="Noe Text"/>
              </a:rPr>
              <a:t>Enough</a:t>
            </a:r>
            <a:r>
              <a:rPr lang="nb-NO" b="0" i="0" dirty="0">
                <a:solidFill>
                  <a:srgbClr val="000000"/>
                </a:solidFill>
                <a:effectLst/>
                <a:latin typeface="Noe Text"/>
              </a:rPr>
              <a:t> Global på bakgrunn av sine erfaringer med arbeidslivet som jusstudent med iransk bakgrunn.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00000"/>
                </a:solidFill>
                <a:effectLst/>
                <a:latin typeface="Noe Text"/>
              </a:rPr>
              <a:t>Nå jobber hun med å selge konsulenttjenester til firmaer som ønsker å rekruttere og beholde flerkulturelle ansatte.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1" dirty="0">
                <a:solidFill>
                  <a:srgbClr val="000000"/>
                </a:solidFill>
                <a:effectLst/>
                <a:latin typeface="Noe Text"/>
              </a:rPr>
              <a:t>Les sitatet på siden.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1" i="0" dirty="0">
              <a:solidFill>
                <a:srgbClr val="000000"/>
              </a:solidFill>
              <a:effectLst/>
              <a:latin typeface="Noe Tex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i="0" dirty="0">
                <a:solidFill>
                  <a:srgbClr val="000000"/>
                </a:solidFill>
                <a:effectLst/>
                <a:latin typeface="Noe Text"/>
              </a:rPr>
              <a:t>Kort refleksjon: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00000"/>
                </a:solidFill>
                <a:effectLst/>
                <a:latin typeface="Noe Text"/>
              </a:rPr>
              <a:t>Tenk på et arrangement på jobb, et møte, en jobbfest, hyttetur eller noe annet.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00000"/>
                </a:solidFill>
                <a:effectLst/>
                <a:latin typeface="Noe Text"/>
              </a:rPr>
              <a:t>Hva kunne vi gjort for at det skulle vært mer inkluderende for personer med ulike behov og bakgrunner? </a:t>
            </a:r>
            <a:r>
              <a:rPr lang="nb-NO" b="0" i="1" dirty="0">
                <a:solidFill>
                  <a:srgbClr val="000000"/>
                </a:solidFill>
                <a:effectLst/>
                <a:latin typeface="Noe Text"/>
              </a:rPr>
              <a:t>(Bruk 2-3 minutter på refleksjon i plenum).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i="0" dirty="0">
                <a:solidFill>
                  <a:srgbClr val="000000"/>
                </a:solidFill>
                <a:effectLst/>
                <a:latin typeface="Noe Text"/>
              </a:rPr>
              <a:t>Kan dere komme på noen eksempler på behov det er viktig at vi er bevisste på når vi skal planlegge et slikt arrangement? Er det noen behov vi kan komme på som vi vanligvis ikke tenker på?</a:t>
            </a:r>
            <a:endParaRPr lang="nb-NO" b="0" i="0" dirty="0"/>
          </a:p>
          <a:p>
            <a:endParaRPr lang="nb-NO" b="0" i="1" dirty="0"/>
          </a:p>
          <a:p>
            <a:r>
              <a:rPr lang="nb-NO" b="1" i="0" dirty="0"/>
              <a:t>Kilder:</a:t>
            </a:r>
          </a:p>
          <a:p>
            <a:r>
              <a:rPr lang="fi-FI" b="0" i="0" u="none" baseline="0" dirty="0"/>
              <a:t>Kaasa, J. A. (2021, 29. juli). </a:t>
            </a:r>
            <a:r>
              <a:rPr lang="nb-NO" b="0" i="1" u="none" baseline="0" dirty="0"/>
              <a:t>Jusstudenten fikk advokatfirma til å tenke nytt om mangfold. </a:t>
            </a:r>
            <a:r>
              <a:rPr lang="nb-NO" b="0" i="1" u="none" baseline="0" dirty="0" err="1"/>
              <a:t>Lederstjerner</a:t>
            </a:r>
            <a:r>
              <a:rPr lang="nb-NO" b="0" i="0" u="none" baseline="0" dirty="0"/>
              <a:t>. D2 – Dagens Næringsliv. https://www.dn.no/d2/ledestjerner/mangfold/ledelse/ledestjerner-2021/jusstudenten-fikk-advokatfirma-til-a-tenke-nytt-om-mangfold/2-1-1025779</a:t>
            </a:r>
          </a:p>
          <a:p>
            <a:endParaRPr lang="nb-NO" b="0" i="1" u="none" baseline="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27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Hva er et robust arbeidsmiljø, og hvordan tar vi dette videre hos oss?</a:t>
            </a:r>
          </a:p>
          <a:p>
            <a:pPr marL="171450" indent="-171450">
              <a:buFont typeface="Arial" panose="020B0604020202020204" pitchFamily="34" charset="0"/>
              <a:buChar char="•"/>
            </a:pPr>
            <a:endParaRPr lang="nb-NO"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45</a:t>
            </a:fld>
            <a:endParaRPr lang="nb-NO"/>
          </a:p>
        </p:txBody>
      </p:sp>
    </p:spTree>
    <p:extLst>
      <p:ext uri="{BB962C8B-B14F-4D97-AF65-F5344CB8AC3E}">
        <p14:creationId xmlns:p14="http://schemas.microsoft.com/office/powerpoint/2010/main" val="28538018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En organisasjon som jobber etter traumebevisst praksis anerkjenner hvor vanlig traumer er og hvilken effekt det har på den enkelte, både innbyggere og ansatte og utsatte grupper.</a:t>
            </a:r>
          </a:p>
          <a:p>
            <a:pPr marL="171450" indent="-171450">
              <a:buFont typeface="Arial" panose="020B0604020202020204" pitchFamily="34" charset="0"/>
              <a:buChar char="•"/>
            </a:pPr>
            <a:r>
              <a:rPr lang="nb-NO" dirty="0"/>
              <a:t>Kunnskapen om traumer og livsbelastninger må en naturlig del av arbeidskulturen og organisasjonens retningslinjer og praksis, og den fysiske utformingen av lokalene.</a:t>
            </a:r>
          </a:p>
          <a:p>
            <a:pPr marL="171450" indent="-171450">
              <a:buFont typeface="Arial" panose="020B0604020202020204" pitchFamily="34" charset="0"/>
              <a:buChar char="•"/>
            </a:pPr>
            <a:r>
              <a:rPr lang="nb-NO" dirty="0"/>
              <a:t>Dette innebærer blant annet at man aktivt jobber for å unngå re-traumatisering.</a:t>
            </a:r>
          </a:p>
          <a:p>
            <a:pPr marL="171450" indent="-171450">
              <a:buFont typeface="Arial" panose="020B0604020202020204" pitchFamily="34" charset="0"/>
              <a:buChar char="•"/>
            </a:pPr>
            <a:r>
              <a:rPr lang="nb-NO" dirty="0"/>
              <a:t>Og det handler om at det finnes rom for å snakke om stress og belastninger.</a:t>
            </a:r>
          </a:p>
          <a:p>
            <a:pPr marL="171450" indent="-171450">
              <a:buFont typeface="Arial" panose="020B0604020202020204" pitchFamily="34" charset="0"/>
              <a:buChar char="•"/>
            </a:pPr>
            <a:r>
              <a:rPr lang="nb-NO" dirty="0"/>
              <a:t>Hvordan opplever dere at dette er på deres arbeidsplass slik det er i dag?</a:t>
            </a:r>
          </a:p>
          <a:p>
            <a:pPr marL="0" indent="0">
              <a:buFont typeface="Arial" panose="020B0604020202020204" pitchFamily="34" charset="0"/>
              <a:buNone/>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en-US" b="0" i="0" u="none" baseline="0" dirty="0"/>
              <a:t>Substance Abuse and Mental Health Services Administration (SAMHSA). (2014). </a:t>
            </a:r>
            <a:r>
              <a:rPr lang="en-US" b="0" i="1" u="none" baseline="0" dirty="0"/>
              <a:t>SAMHSA’s Concept of Trauma and Guidance for a Trauma-Informed Approach HHS Publication No.</a:t>
            </a:r>
          </a:p>
          <a:p>
            <a:pPr marL="457200" lvl="1" indent="0">
              <a:buFont typeface="Arial" panose="020B0604020202020204" pitchFamily="34" charset="0"/>
              <a:buNone/>
            </a:pPr>
            <a:r>
              <a:rPr lang="en-US" b="0" i="1" u="none" baseline="0" dirty="0"/>
              <a:t>(SMA) 14-4884</a:t>
            </a:r>
            <a:r>
              <a:rPr lang="en-US" b="0" i="0" u="none" baseline="0" dirty="0"/>
              <a:t>. </a:t>
            </a:r>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baseline="0" dirty="0" err="1">
                <a:solidFill>
                  <a:srgbClr val="000000"/>
                </a:solidFill>
                <a:effectLst/>
                <a:latin typeface="Arial" panose="020B0604020202020204" pitchFamily="34" charset="0"/>
              </a:rPr>
              <a:t>Tilgjengelig</a:t>
            </a:r>
            <a:r>
              <a:rPr lang="en-US" b="0" i="0" u="none" strike="noStrike" baseline="0" dirty="0">
                <a:solidFill>
                  <a:srgbClr val="000000"/>
                </a:solidFill>
                <a:effectLst/>
                <a:latin typeface="Arial" panose="020B0604020202020204" pitchFamily="34" charset="0"/>
              </a:rPr>
              <a:t> </a:t>
            </a:r>
            <a:r>
              <a:rPr lang="en-US" b="0" i="0" u="none" strike="noStrike" baseline="0" dirty="0" err="1">
                <a:solidFill>
                  <a:srgbClr val="000000"/>
                </a:solidFill>
                <a:effectLst/>
                <a:latin typeface="Arial" panose="020B0604020202020204" pitchFamily="34" charset="0"/>
              </a:rPr>
              <a:t>fra</a:t>
            </a:r>
            <a:r>
              <a:rPr lang="en-US" b="0" i="0" u="none" strike="noStrike" baseline="0" dirty="0">
                <a:solidFill>
                  <a:srgbClr val="000000"/>
                </a:solidFill>
                <a:effectLst/>
                <a:latin typeface="Arial" panose="020B0604020202020204" pitchFamily="34" charset="0"/>
              </a:rPr>
              <a:t>: </a:t>
            </a:r>
            <a:r>
              <a:rPr lang="en-US" b="0" i="0" u="none" baseline="0" dirty="0"/>
              <a:t>https://library.samhsa.gov/sites/default/files/sma14-4884.pdf</a:t>
            </a:r>
          </a:p>
          <a:p>
            <a:pPr marL="0" indent="0">
              <a:buFont typeface="Arial" panose="020B0604020202020204" pitchFamily="34" charset="0"/>
              <a:buNone/>
            </a:pPr>
            <a:endParaRPr lang="en-US" b="0" i="0" u="none" strike="noStrike" dirty="0">
              <a:solidFill>
                <a:srgbClr val="000000"/>
              </a:solidFill>
              <a:effectLst/>
              <a:latin typeface="MS Shell Dlg 2" panose="020B0604030504040204" pitchFamily="34" charset="0"/>
            </a:endParaRPr>
          </a:p>
          <a:p>
            <a:pPr marL="0"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p>
          <a:p>
            <a:pPr marL="457200" lvl="1"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endParaRPr lang="en-US" b="0" i="0" u="none" strike="noStrike" dirty="0">
              <a:solidFill>
                <a:srgbClr val="000000"/>
              </a:solidFill>
              <a:effectLst/>
              <a:latin typeface="Oslo Sans Light" panose="020B0604020202020204" charset="0"/>
            </a:endParaRPr>
          </a:p>
          <a:p>
            <a:pPr marL="0" indent="0">
              <a:buFont typeface="Arial" panose="020B0604020202020204" pitchFamily="34" charset="0"/>
              <a:buNone/>
            </a:pPr>
            <a:endParaRPr lang="en-US" b="0" i="0" u="none" strike="noStrike" dirty="0">
              <a:solidFill>
                <a:srgbClr val="000000"/>
              </a:solidFill>
              <a:effectLst/>
              <a:latin typeface="Oslo Sans Light" panose="020B0604020202020204" charset="0"/>
            </a:endParaRPr>
          </a:p>
          <a:p>
            <a:pPr marL="0" indent="0">
              <a:buFont typeface="Arial" panose="020B0604020202020204" pitchFamily="34" charset="0"/>
              <a:buNone/>
            </a:pPr>
            <a:r>
              <a:rPr lang="nb-NO" b="0" i="0" u="none" strike="noStrike" dirty="0">
                <a:solidFill>
                  <a:srgbClr val="000000"/>
                </a:solidFill>
                <a:effectLst/>
                <a:latin typeface="Oslo Sans Light" panose="020B0604020202020204" charset="0"/>
              </a:rPr>
              <a:t>Trauma </a:t>
            </a:r>
            <a:r>
              <a:rPr lang="nb-NO" b="0" i="0" u="none" strike="noStrike" dirty="0" err="1">
                <a:solidFill>
                  <a:srgbClr val="000000"/>
                </a:solidFill>
                <a:effectLst/>
                <a:latin typeface="Oslo Sans Light" panose="020B0604020202020204" charset="0"/>
              </a:rPr>
              <a:t>Informed</a:t>
            </a:r>
            <a:r>
              <a:rPr lang="nb-NO" b="0" i="0" u="none" strike="noStrike" dirty="0">
                <a:solidFill>
                  <a:srgbClr val="000000"/>
                </a:solidFill>
                <a:effectLst/>
                <a:latin typeface="Oslo Sans Light" panose="020B0604020202020204" charset="0"/>
              </a:rPr>
              <a:t> Oregon. (</a:t>
            </a:r>
            <a:r>
              <a:rPr lang="nb-NO" b="0" i="0" u="none" strike="noStrike" dirty="0" err="1">
                <a:solidFill>
                  <a:srgbClr val="000000"/>
                </a:solidFill>
                <a:effectLst/>
                <a:latin typeface="Oslo Sans Light" panose="020B0604020202020204" charset="0"/>
              </a:rPr>
              <a:t>i.d</a:t>
            </a:r>
            <a:r>
              <a:rPr lang="nb-NO" b="0" i="0" u="none" strike="noStrike" dirty="0">
                <a:solidFill>
                  <a:srgbClr val="000000"/>
                </a:solidFill>
                <a:effectLst/>
                <a:latin typeface="Oslo Sans Light" panose="020B0604020202020204" charset="0"/>
              </a:rPr>
              <a:t>.). </a:t>
            </a:r>
            <a:r>
              <a:rPr lang="en-US" b="0" i="1" u="none" strike="noStrike" dirty="0">
                <a:solidFill>
                  <a:srgbClr val="000000"/>
                </a:solidFill>
                <a:effectLst/>
                <a:latin typeface="Oslo Sans Light" panose="020B0604020202020204" charset="0"/>
              </a:rPr>
              <a:t>Foundations of trauma informed care [Power point]</a:t>
            </a:r>
            <a:r>
              <a:rPr lang="en-US" b="0" i="0" u="none" strike="noStrike" dirty="0">
                <a:solidFill>
                  <a:srgbClr val="000000"/>
                </a:solidFill>
                <a:effectLst/>
                <a:latin typeface="Oslo Sans Light" panose="020B0604020202020204" charset="0"/>
              </a:rPr>
              <a:t>. Trauma Informed Oregon. </a:t>
            </a:r>
            <a:r>
              <a:rPr lang="en-US" b="0" i="0" u="none" strike="noStrike" dirty="0" err="1">
                <a:solidFill>
                  <a:srgbClr val="000000"/>
                </a:solidFill>
                <a:effectLst/>
                <a:latin typeface="Oslo Sans Light" panose="020B0604020202020204" charset="0"/>
              </a:rPr>
              <a:t>Tilgjengelig</a:t>
            </a:r>
            <a:r>
              <a:rPr lang="en-US" b="0" i="0" u="none" strike="noStrike" dirty="0">
                <a:solidFill>
                  <a:srgbClr val="000000"/>
                </a:solidFill>
                <a:effectLst/>
                <a:latin typeface="Oslo Sans Light" panose="020B0604020202020204" charset="0"/>
              </a:rPr>
              <a:t> </a:t>
            </a:r>
            <a:r>
              <a:rPr lang="en-US" b="0" i="0" u="none" strike="noStrike" dirty="0" err="1">
                <a:solidFill>
                  <a:srgbClr val="000000"/>
                </a:solidFill>
                <a:effectLst/>
                <a:latin typeface="Oslo Sans Light" panose="020B0604020202020204" charset="0"/>
              </a:rPr>
              <a:t>fra</a:t>
            </a:r>
            <a:r>
              <a:rPr lang="en-US" b="0" i="0" u="none" strike="noStrike" dirty="0">
                <a:solidFill>
                  <a:srgbClr val="000000"/>
                </a:solidFill>
                <a:effectLst/>
                <a:latin typeface="Oslo Sans Light" panose="020B0604020202020204" charset="0"/>
              </a:rPr>
              <a:t>: https://traumainformedoregon.org/wp-</a:t>
            </a:r>
          </a:p>
          <a:p>
            <a:pPr marL="457200" lvl="1" indent="0">
              <a:buFont typeface="Arial" panose="020B0604020202020204" pitchFamily="34" charset="0"/>
              <a:buNone/>
            </a:pPr>
            <a:r>
              <a:rPr lang="en-US" b="0" i="0" u="none" strike="noStrike" dirty="0">
                <a:solidFill>
                  <a:srgbClr val="000000"/>
                </a:solidFill>
                <a:effectLst/>
                <a:latin typeface="Oslo Sans Light" panose="020B0604020202020204" charset="0"/>
              </a:rPr>
              <a:t>content/uploads/2017/07/Foundations-of-Trauma-Informed-Care.pdf</a:t>
            </a:r>
          </a:p>
          <a:p>
            <a:pPr marL="0" indent="0">
              <a:buFont typeface="Arial" panose="020B0604020202020204" pitchFamily="34" charset="0"/>
              <a:buNone/>
            </a:pPr>
            <a:endParaRPr lang="en-US" b="0" i="0" u="none" strike="noStrike" dirty="0">
              <a:solidFill>
                <a:srgbClr val="000000"/>
              </a:solidFill>
              <a:effectLst/>
              <a:latin typeface="Oslo Sans Light" panose="020B0604020202020204" charset="0"/>
            </a:endParaRPr>
          </a:p>
        </p:txBody>
      </p:sp>
      <p:sp>
        <p:nvSpPr>
          <p:cNvPr id="4" name="Slide Number Placeholder 3"/>
          <p:cNvSpPr>
            <a:spLocks noGrp="1"/>
          </p:cNvSpPr>
          <p:nvPr>
            <p:ph type="sldNum" sz="quarter" idx="5"/>
          </p:nvPr>
        </p:nvSpPr>
        <p:spPr/>
        <p:txBody>
          <a:bodyPr/>
          <a:lstStyle/>
          <a:p>
            <a:fld id="{7DA70C78-173F-D64A-A73A-E7995BB9F680}" type="slidenum">
              <a:rPr lang="nb-NO" smtClean="0"/>
              <a:pPr/>
              <a:t>46</a:t>
            </a:fld>
            <a:endParaRPr lang="nb-NO"/>
          </a:p>
        </p:txBody>
      </p:sp>
    </p:spTree>
    <p:extLst>
      <p:ext uri="{BB962C8B-B14F-4D97-AF65-F5344CB8AC3E}">
        <p14:creationId xmlns:p14="http://schemas.microsoft.com/office/powerpoint/2010/main" val="976224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For å lykkes med traumebevisst praksis trenger vi både kunnskap og et arbeidsmiljø hvor ansatte føler seg trygge. </a:t>
            </a:r>
          </a:p>
          <a:p>
            <a:pPr marL="171450" indent="-171450">
              <a:buFont typeface="Arial" panose="020B0604020202020204" pitchFamily="34" charset="0"/>
              <a:buChar char="•"/>
            </a:pPr>
            <a:r>
              <a:rPr lang="nb-NO" dirty="0"/>
              <a:t>Først da vil vi ha tilgang på kunnskapen når vanskelige situasjoner oppstår. </a:t>
            </a:r>
          </a:p>
          <a:p>
            <a:pPr marL="171450" indent="-171450">
              <a:buFont typeface="Arial" panose="020B0604020202020204" pitchFamily="34" charset="0"/>
              <a:buChar char="•"/>
            </a:pPr>
            <a:r>
              <a:rPr lang="nb-NO" dirty="0"/>
              <a:t>Robust arbeidsmiljø handler om å forebygge skadelig stress og belastning for de ansatte for å kunne møte innbyggere på en best mulig måte.</a:t>
            </a:r>
          </a:p>
          <a:p>
            <a:pPr marL="171450" indent="-171450">
              <a:buFont typeface="Arial" panose="020B0604020202020204" pitchFamily="34" charset="0"/>
              <a:buChar char="•"/>
            </a:pPr>
            <a:r>
              <a:rPr lang="nb-NO" dirty="0"/>
              <a:t>Arbeidet for å skape et robust arbeidsmiljø må gjennomsyre hele organisasjonen:</a:t>
            </a:r>
          </a:p>
          <a:p>
            <a:pPr marL="628650" lvl="1" indent="-171450">
              <a:buFont typeface="Arial" panose="020B0604020202020204" pitchFamily="34" charset="0"/>
              <a:buChar char="•"/>
            </a:pPr>
            <a:r>
              <a:rPr lang="nb-NO" dirty="0"/>
              <a:t>Det må omfatte alle tiltak og aktiviteter, miljø, relasjoner og atmosfære (det er altså mer enn å innføre nye tjenester).</a:t>
            </a:r>
          </a:p>
          <a:p>
            <a:pPr marL="628650" lvl="1" indent="-171450">
              <a:buFont typeface="Arial" panose="020B0604020202020204" pitchFamily="34" charset="0"/>
              <a:buChar char="•"/>
            </a:pPr>
            <a:r>
              <a:rPr lang="nb-NO" dirty="0"/>
              <a:t>Det må inkludere alle grupper: Ledelsen, veiledere, direkte tjenesteytere, støttepersonell og innbyggere.</a:t>
            </a:r>
          </a:p>
          <a:p>
            <a:pPr marL="628650" lvl="1" indent="-171450">
              <a:buFont typeface="Arial" panose="020B0604020202020204" pitchFamily="34" charset="0"/>
              <a:buChar char="•"/>
            </a:pPr>
            <a:r>
              <a:rPr lang="nb-NO" dirty="0"/>
              <a:t>Det handler om å gjøre traumeinformerte endringer til en del av rutinene våre, en måte å tenke og handle på.</a:t>
            </a:r>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b="1" dirty="0"/>
              <a:t>Kilder:</a:t>
            </a:r>
          </a:p>
          <a:p>
            <a:pPr marL="0" indent="0">
              <a:buFont typeface="Arial" panose="020B0604020202020204" pitchFamily="34" charset="0"/>
              <a:buNone/>
            </a:pPr>
            <a:r>
              <a:rPr lang="en-US" b="0" i="0" u="none" baseline="0" dirty="0"/>
              <a:t>Substance Abuse and Mental Health Services Administration (SAMHSA). (2014). </a:t>
            </a:r>
            <a:r>
              <a:rPr lang="en-US" b="0" i="1" u="none" baseline="0" dirty="0"/>
              <a:t>SAMHSA’s Concept of Trauma and Guidance for a Trauma-Informed Approach HHS Publication No.</a:t>
            </a:r>
          </a:p>
          <a:p>
            <a:pPr marL="457200" lvl="1" indent="0">
              <a:buFont typeface="Arial" panose="020B0604020202020204" pitchFamily="34" charset="0"/>
              <a:buNone/>
            </a:pPr>
            <a:r>
              <a:rPr lang="en-US" b="0" i="1" u="none" baseline="0" dirty="0"/>
              <a:t>(SMA) 14-4884</a:t>
            </a:r>
            <a:r>
              <a:rPr lang="en-US" b="0" i="0" u="none" baseline="0" dirty="0"/>
              <a:t>. </a:t>
            </a:r>
            <a:r>
              <a:rPr lang="en-US" b="0" i="0" u="none" strike="noStrike" dirty="0">
                <a:solidFill>
                  <a:srgbClr val="000000"/>
                </a:solidFill>
                <a:effectLst/>
                <a:latin typeface="MS Shell Dlg 2" panose="020B0604030504040204" pitchFamily="34" charset="0"/>
              </a:rPr>
              <a:t>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baseline="0" dirty="0" err="1">
                <a:solidFill>
                  <a:srgbClr val="000000"/>
                </a:solidFill>
                <a:effectLst/>
                <a:latin typeface="Arial" panose="020B0604020202020204" pitchFamily="34" charset="0"/>
              </a:rPr>
              <a:t>Tilgjengelig</a:t>
            </a:r>
            <a:r>
              <a:rPr lang="en-US" b="0" i="0" u="none" strike="noStrike" baseline="0" dirty="0">
                <a:solidFill>
                  <a:srgbClr val="000000"/>
                </a:solidFill>
                <a:effectLst/>
                <a:latin typeface="Arial" panose="020B0604020202020204" pitchFamily="34" charset="0"/>
              </a:rPr>
              <a:t> </a:t>
            </a:r>
            <a:r>
              <a:rPr lang="en-US" b="0" i="0" u="none" strike="noStrike" baseline="0" dirty="0" err="1">
                <a:solidFill>
                  <a:srgbClr val="000000"/>
                </a:solidFill>
                <a:effectLst/>
                <a:latin typeface="Arial" panose="020B0604020202020204" pitchFamily="34" charset="0"/>
              </a:rPr>
              <a:t>fra</a:t>
            </a:r>
            <a:r>
              <a:rPr lang="en-US" b="0" i="0" u="none" strike="noStrike" baseline="0" dirty="0">
                <a:solidFill>
                  <a:srgbClr val="000000"/>
                </a:solidFill>
                <a:effectLst/>
                <a:latin typeface="Arial" panose="020B0604020202020204" pitchFamily="34" charset="0"/>
              </a:rPr>
              <a:t>: </a:t>
            </a:r>
            <a:r>
              <a:rPr lang="en-US" b="0" i="0" u="none" baseline="0" dirty="0"/>
              <a:t>https://library.samhsa.gov/sites/default/files/sma14-4884.pdf</a:t>
            </a:r>
          </a:p>
          <a:p>
            <a:pPr marL="0" indent="0">
              <a:buFont typeface="Arial" panose="020B0604020202020204" pitchFamily="34" charset="0"/>
              <a:buNone/>
            </a:pPr>
            <a:endParaRPr lang="en-US" b="0" i="0" u="none" strike="noStrike" dirty="0">
              <a:solidFill>
                <a:srgbClr val="000000"/>
              </a:solidFill>
              <a:effectLst/>
              <a:latin typeface="MS Shell Dlg 2" panose="020B0604030504040204" pitchFamily="34" charset="0"/>
            </a:endParaRPr>
          </a:p>
          <a:p>
            <a:pPr marL="0"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p>
          <a:p>
            <a:pPr marL="457200" lvl="1"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endParaRPr lang="en-US" b="0" i="0" u="none" strike="noStrike" dirty="0">
              <a:solidFill>
                <a:srgbClr val="000000"/>
              </a:solidFill>
              <a:effectLst/>
              <a:latin typeface="Oslo Sans Light" panose="020B0604020202020204" charset="0"/>
            </a:endParaRPr>
          </a:p>
          <a:p>
            <a:pPr marL="0" indent="0">
              <a:buFont typeface="Arial" panose="020B0604020202020204" pitchFamily="34" charset="0"/>
              <a:buNone/>
            </a:pPr>
            <a:endParaRPr lang="nb-NO" b="0" i="0" u="none" strike="noStrike" dirty="0">
              <a:solidFill>
                <a:srgbClr val="000000"/>
              </a:solidFill>
              <a:effectLst/>
              <a:latin typeface="Oslo Sans Light" panose="020B0604020202020204" charset="0"/>
            </a:endParaRPr>
          </a:p>
          <a:p>
            <a:pPr marL="0" indent="0">
              <a:buFont typeface="Arial" panose="020B0604020202020204" pitchFamily="34" charset="0"/>
              <a:buNone/>
            </a:pPr>
            <a:r>
              <a:rPr lang="nb-NO" b="0" i="0" u="none" strike="noStrike" dirty="0">
                <a:solidFill>
                  <a:srgbClr val="000000"/>
                </a:solidFill>
                <a:effectLst/>
                <a:latin typeface="Oslo Sans Light" panose="020B0604020202020204" charset="0"/>
              </a:rPr>
              <a:t>Trauma </a:t>
            </a:r>
            <a:r>
              <a:rPr lang="nb-NO" b="0" i="0" u="none" strike="noStrike" dirty="0" err="1">
                <a:solidFill>
                  <a:srgbClr val="000000"/>
                </a:solidFill>
                <a:effectLst/>
                <a:latin typeface="Oslo Sans Light" panose="020B0604020202020204" charset="0"/>
              </a:rPr>
              <a:t>Informed</a:t>
            </a:r>
            <a:r>
              <a:rPr lang="nb-NO" b="0" i="0" u="none" strike="noStrike" dirty="0">
                <a:solidFill>
                  <a:srgbClr val="000000"/>
                </a:solidFill>
                <a:effectLst/>
                <a:latin typeface="Oslo Sans Light" panose="020B0604020202020204" charset="0"/>
              </a:rPr>
              <a:t> Oregon. (</a:t>
            </a:r>
            <a:r>
              <a:rPr lang="nb-NO" b="0" i="0" u="none" strike="noStrike" dirty="0" err="1">
                <a:solidFill>
                  <a:srgbClr val="000000"/>
                </a:solidFill>
                <a:effectLst/>
                <a:latin typeface="Oslo Sans Light" panose="020B0604020202020204" charset="0"/>
              </a:rPr>
              <a:t>i.d</a:t>
            </a:r>
            <a:r>
              <a:rPr lang="nb-NO" b="0" i="0" u="none" strike="noStrike" dirty="0">
                <a:solidFill>
                  <a:srgbClr val="000000"/>
                </a:solidFill>
                <a:effectLst/>
                <a:latin typeface="Oslo Sans Light" panose="020B0604020202020204" charset="0"/>
              </a:rPr>
              <a:t>.). </a:t>
            </a:r>
            <a:r>
              <a:rPr lang="en-US" b="0" i="1" u="none" strike="noStrike" dirty="0">
                <a:solidFill>
                  <a:srgbClr val="000000"/>
                </a:solidFill>
                <a:effectLst/>
                <a:latin typeface="Oslo Sans Light" panose="020B0604020202020204" charset="0"/>
              </a:rPr>
              <a:t>Foundations of trauma informed care [Power point]</a:t>
            </a:r>
            <a:r>
              <a:rPr lang="en-US" b="0" i="0" u="none" strike="noStrike" dirty="0">
                <a:solidFill>
                  <a:srgbClr val="000000"/>
                </a:solidFill>
                <a:effectLst/>
                <a:latin typeface="Oslo Sans Light" panose="020B0604020202020204" charset="0"/>
              </a:rPr>
              <a:t>. Trauma Informed Oregon. </a:t>
            </a:r>
            <a:r>
              <a:rPr lang="en-US" b="0" i="0" u="none" strike="noStrike" dirty="0" err="1">
                <a:solidFill>
                  <a:srgbClr val="000000"/>
                </a:solidFill>
                <a:effectLst/>
                <a:latin typeface="Oslo Sans Light" panose="020B0604020202020204" charset="0"/>
              </a:rPr>
              <a:t>Tilgjengelig</a:t>
            </a:r>
            <a:r>
              <a:rPr lang="en-US" b="0" i="0" u="none" strike="noStrike" dirty="0">
                <a:solidFill>
                  <a:srgbClr val="000000"/>
                </a:solidFill>
                <a:effectLst/>
                <a:latin typeface="Oslo Sans Light" panose="020B0604020202020204" charset="0"/>
              </a:rPr>
              <a:t> </a:t>
            </a:r>
            <a:r>
              <a:rPr lang="en-US" b="0" i="0" u="none" strike="noStrike" dirty="0" err="1">
                <a:solidFill>
                  <a:srgbClr val="000000"/>
                </a:solidFill>
                <a:effectLst/>
                <a:latin typeface="Oslo Sans Light" panose="020B0604020202020204" charset="0"/>
              </a:rPr>
              <a:t>fra</a:t>
            </a:r>
            <a:r>
              <a:rPr lang="en-US" b="0" i="0" u="none" strike="noStrike" dirty="0">
                <a:solidFill>
                  <a:srgbClr val="000000"/>
                </a:solidFill>
                <a:effectLst/>
                <a:latin typeface="Oslo Sans Light" panose="020B0604020202020204" charset="0"/>
              </a:rPr>
              <a:t>: https://traumainformedoregon.org/wp-</a:t>
            </a:r>
          </a:p>
          <a:p>
            <a:pPr marL="457200" lvl="1" indent="0">
              <a:buFont typeface="Arial" panose="020B0604020202020204" pitchFamily="34" charset="0"/>
              <a:buNone/>
            </a:pPr>
            <a:r>
              <a:rPr lang="en-US" b="0" i="0" u="none" strike="noStrike" dirty="0">
                <a:solidFill>
                  <a:srgbClr val="000000"/>
                </a:solidFill>
                <a:effectLst/>
                <a:latin typeface="Oslo Sans Light" panose="020B0604020202020204" charset="0"/>
              </a:rPr>
              <a:t>content/uploads/2017/07/Foundations-of-Trauma-Informed-Care.pdf</a:t>
            </a:r>
          </a:p>
          <a:p>
            <a:pPr marL="0" indent="0">
              <a:buFont typeface="Arial" panose="020B0604020202020204" pitchFamily="34" charset="0"/>
              <a:buNone/>
            </a:pPr>
            <a:endParaRPr lang="nb-NO" b="0"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47</a:t>
            </a:fld>
            <a:endParaRPr lang="nb-NO"/>
          </a:p>
        </p:txBody>
      </p:sp>
    </p:spTree>
    <p:extLst>
      <p:ext uri="{BB962C8B-B14F-4D97-AF65-F5344CB8AC3E}">
        <p14:creationId xmlns:p14="http://schemas.microsoft.com/office/powerpoint/2010/main" val="1568206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indent="-171450">
              <a:buFont typeface="Arial" panose="020B0604020202020204" pitchFamily="34" charset="0"/>
              <a:buChar char="•"/>
            </a:pPr>
            <a:r>
              <a:rPr lang="nb-NO" dirty="0"/>
              <a:t>Her er noen tips til hvordan å omsette dette til praksis:</a:t>
            </a:r>
          </a:p>
          <a:p>
            <a:pPr marL="0" indent="0">
              <a:buFont typeface="Arial" panose="020B0604020202020204" pitchFamily="34" charset="0"/>
              <a:buNone/>
            </a:pPr>
            <a:endParaRPr lang="nb-NO" b="1" i="0" dirty="0"/>
          </a:p>
          <a:p>
            <a:pPr marL="171450" indent="-171450">
              <a:buFont typeface="Arial" panose="020B0604020202020204" pitchFamily="34" charset="0"/>
              <a:buChar char="•"/>
            </a:pPr>
            <a:r>
              <a:rPr lang="nb-NO" b="1" i="0" dirty="0"/>
              <a:t>Når dere skal rekruttere og ansette nye personer:</a:t>
            </a:r>
          </a:p>
          <a:p>
            <a:pPr marL="628650" lvl="1" indent="-171450">
              <a:buFont typeface="Arial" panose="020B0604020202020204" pitchFamily="34" charset="0"/>
              <a:buChar char="•"/>
            </a:pPr>
            <a:r>
              <a:rPr lang="nb-NO" dirty="0"/>
              <a:t>Bruk intervjuteknikker som bruker case for å vurdere ferdigheter i traumebevisst praksis, som empati, forståelse og tillit.</a:t>
            </a:r>
          </a:p>
          <a:p>
            <a:pPr marL="171450" indent="-171450">
              <a:buFont typeface="Arial" panose="020B0604020202020204" pitchFamily="34" charset="0"/>
              <a:buChar char="•"/>
            </a:pPr>
            <a:r>
              <a:rPr lang="nb-NO" b="1" dirty="0"/>
              <a:t>Opplæring og øving:</a:t>
            </a:r>
          </a:p>
          <a:p>
            <a:pPr marL="628650" lvl="1" indent="-171450">
              <a:buFont typeface="Arial" panose="020B0604020202020204" pitchFamily="34" charset="0"/>
              <a:buChar char="•"/>
            </a:pPr>
            <a:r>
              <a:rPr lang="nb-NO" dirty="0"/>
              <a:t>Organisasjonen bør sette av tid til at alle ansatte kan gjennomføre opplæring i traumebevisst praksis.</a:t>
            </a:r>
          </a:p>
          <a:p>
            <a:pPr marL="628650" lvl="1" indent="-171450">
              <a:buFont typeface="Arial" panose="020B0604020202020204" pitchFamily="34" charset="0"/>
              <a:buChar char="•"/>
            </a:pPr>
            <a:r>
              <a:rPr lang="nb-NO" dirty="0"/>
              <a:t>De ansatte bør også gis anledning til å øve på ferdighetene sammen, og på å prøve og feile i simuleringsøvelser.</a:t>
            </a:r>
          </a:p>
          <a:p>
            <a:pPr marL="171450" indent="-171450">
              <a:buFont typeface="Arial" panose="020B0604020202020204" pitchFamily="34" charset="0"/>
              <a:buChar char="•"/>
            </a:pPr>
            <a:r>
              <a:rPr lang="nb-NO" b="1" dirty="0"/>
              <a:t>Se ansattes behov</a:t>
            </a:r>
            <a:r>
              <a:rPr lang="nb-NO" dirty="0"/>
              <a:t>: </a:t>
            </a:r>
          </a:p>
          <a:p>
            <a:pPr marL="628650" lvl="1" indent="-171450">
              <a:buFont typeface="Arial" panose="020B0604020202020204" pitchFamily="34" charset="0"/>
              <a:buChar char="•"/>
            </a:pPr>
            <a:r>
              <a:rPr lang="nb-NO" dirty="0"/>
              <a:t>Ansatte kan ha ulike behov når de håndterer krevende situasjoner eller hendelser. </a:t>
            </a:r>
          </a:p>
          <a:p>
            <a:pPr marL="628650" lvl="1" indent="-171450">
              <a:buFont typeface="Arial" panose="020B0604020202020204" pitchFamily="34" charset="0"/>
              <a:buChar char="•"/>
            </a:pPr>
            <a:r>
              <a:rPr lang="nb-NO" dirty="0"/>
              <a:t>Noen kan trenge en liten pause etterpå før de kan gjenoppta arbeidet.</a:t>
            </a:r>
          </a:p>
          <a:p>
            <a:pPr marL="628650" lvl="1" indent="-171450">
              <a:buFont typeface="Arial" panose="020B0604020202020204" pitchFamily="34" charset="0"/>
              <a:buChar char="•"/>
            </a:pPr>
            <a:r>
              <a:rPr lang="nb-NO" dirty="0"/>
              <a:t>Andre kan ha behov for å snakke med noen eller delta i en refleksjonssamtale med en veileder. </a:t>
            </a:r>
          </a:p>
          <a:p>
            <a:pPr marL="628650" lvl="1" indent="-171450">
              <a:buFont typeface="Arial" panose="020B0604020202020204" pitchFamily="34" charset="0"/>
              <a:buChar char="•"/>
            </a:pPr>
            <a:r>
              <a:rPr lang="nb-NO" dirty="0"/>
              <a:t>Denne måten å ta vare på ansatte på bør inkluderes i organisasjonens personalpolitikk.</a:t>
            </a:r>
          </a:p>
          <a:p>
            <a:pPr marL="171450" indent="-171450">
              <a:buFont typeface="Arial" panose="020B0604020202020204" pitchFamily="34" charset="0"/>
              <a:buChar char="•"/>
            </a:pPr>
            <a:r>
              <a:rPr lang="nb-NO" b="1" dirty="0"/>
              <a:t>Forutse utfordrende situasjoner: </a:t>
            </a:r>
          </a:p>
          <a:p>
            <a:pPr marL="628650" lvl="1" indent="-171450">
              <a:buFont typeface="Arial" panose="020B0604020202020204" pitchFamily="34" charset="0"/>
              <a:buChar char="•"/>
            </a:pPr>
            <a:r>
              <a:rPr lang="nb-NO" b="0" dirty="0"/>
              <a:t>Organisasjonen kan passe på å være i forkant, og tilby en støttende innsjekk for ansatte før en situasjon eller periode vi tror kan bli krevende. </a:t>
            </a:r>
          </a:p>
          <a:p>
            <a:pPr marL="171450" indent="-171450">
              <a:buFont typeface="Arial" panose="020B0604020202020204" pitchFamily="34" charset="0"/>
              <a:buChar char="•"/>
            </a:pPr>
            <a:r>
              <a:rPr lang="nb-NO" b="1" dirty="0"/>
              <a:t>Involver ansatte i beslutninger som påvirker dem: </a:t>
            </a:r>
          </a:p>
          <a:p>
            <a:pPr marL="628650" lvl="1" indent="-171450">
              <a:buFont typeface="Arial" panose="020B0604020202020204" pitchFamily="34" charset="0"/>
              <a:buChar char="•"/>
            </a:pPr>
            <a:r>
              <a:rPr lang="nb-NO" b="0" dirty="0"/>
              <a:t>Organisasjonen kan involvere ansatte i aktiviteter de skal være en del av.</a:t>
            </a:r>
          </a:p>
          <a:p>
            <a:pPr marL="628650" lvl="1" indent="-171450">
              <a:buFont typeface="Arial" panose="020B0604020202020204" pitchFamily="34" charset="0"/>
              <a:buChar char="•"/>
            </a:pPr>
            <a:r>
              <a:rPr lang="nb-NO" b="0" dirty="0"/>
              <a:t>Dette kan handle om å lage tydelige rammer rundt samtaler med innbyggere, diskutere forventninger rundt kommunikasjon, og å invitere ansatte til å komme med ulike meninger eller tilbakemeldinger.</a:t>
            </a:r>
          </a:p>
          <a:p>
            <a:pPr marL="171450" indent="-171450">
              <a:buFont typeface="Arial" panose="020B0604020202020204" pitchFamily="34" charset="0"/>
              <a:buChar char="•"/>
            </a:pPr>
            <a:r>
              <a:rPr lang="nb-NO" b="1" dirty="0"/>
              <a:t>Gi rom for sosialt fellesskap: </a:t>
            </a:r>
          </a:p>
          <a:p>
            <a:pPr marL="628650" lvl="1" indent="-171450">
              <a:buFont typeface="Arial" panose="020B0604020202020204" pitchFamily="34" charset="0"/>
              <a:buChar char="•"/>
            </a:pPr>
            <a:r>
              <a:rPr lang="nb-NO" b="0" dirty="0"/>
              <a:t>Å samle ansatte på møtearenaer som er trygge, tillitsfulle og respektfulle vil styrke arbeidsrelasjonene og skape støttende nettverk.</a:t>
            </a:r>
          </a:p>
          <a:p>
            <a:pPr marL="628650" lvl="1" indent="-171450">
              <a:buFont typeface="Arial" panose="020B0604020202020204" pitchFamily="34" charset="0"/>
              <a:buChar char="•"/>
            </a:pPr>
            <a:endParaRPr lang="nb-NO" b="0" dirty="0"/>
          </a:p>
          <a:p>
            <a:r>
              <a:rPr lang="nb-NO" b="1" dirty="0"/>
              <a:t>Kilder:</a:t>
            </a:r>
          </a:p>
          <a:p>
            <a:pPr marL="0"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p>
          <a:p>
            <a:pPr marL="457200" lvl="1"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endParaRPr lang="en-US" b="0" i="0" u="none" strike="noStrike" dirty="0">
              <a:solidFill>
                <a:srgbClr val="000000"/>
              </a:solidFill>
              <a:effectLst/>
              <a:latin typeface="Osl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p>
          <a:p>
            <a:endParaRPr lang="nb-NO" b="1" dirty="0"/>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48</a:t>
            </a:fld>
            <a:endParaRPr lang="nb-NO"/>
          </a:p>
        </p:txBody>
      </p:sp>
    </p:spTree>
    <p:extLst>
      <p:ext uri="{BB962C8B-B14F-4D97-AF65-F5344CB8AC3E}">
        <p14:creationId xmlns:p14="http://schemas.microsoft.com/office/powerpoint/2010/main" val="403024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B72E-E4E5-D122-AB13-887D325E1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64815-1F39-76A6-E052-9DBA707CC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9A621-AE16-9365-8051-78DDA2FBBD0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Her er et eksempel fra nærværsprosjekt i noen av barnehagene i Oslo kommune.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Fra 2015 har det vært et pågående prosjekt for å øke nærvær blant ansatte i barnehagene i Nordre Aker.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Gjennom dette arbeidet har de jobbet aktivt for å skape et arbeidsmiljø hvor de tar høyde for at livet skjer med oss alle.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Som et ledd i arbeidet har de utviklet maler for sykefraværsoppfølging i samarbeid med ledere, tillitsvalgte og verneombud i bydelen.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Her får ansatte muligheten til å snakke om hva som skal til for at de skal være på jobb og om det er situasjoner, oppgaver eller andre ting som kan være utfordrende. De får også rom til å dele det dersom det er livssituasjoner som påvirker mulighetene til å delta på jobb.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Leder i en av barnehagene forteller at de har et mangfold blant sine ansatte og at han som leder er særlig oppmerksom på forhold som kan være triggende eller ekskluderende i møte med hverandres ulikheter. Dette er for eksempel i møte med verdisyn og </a:t>
            </a:r>
            <a:r>
              <a:rPr lang="nb-NO" sz="1200" dirty="0" err="1"/>
              <a:t>barnesyn</a:t>
            </a:r>
            <a:r>
              <a:rPr lang="nb-NO" sz="1200" dirty="0"/>
              <a:t> i andre kulturer hvor de norske forventningene og systemet kan skape opplevelser av utenforskap, eller ansatte som har bakgrunn som krigsflyktninger hvor uro i verden kan oppleves triggende. Som leder forteller han hvordan han da åpner opp for at ansatte kan snakke om det og at det skapes et rom hvor det er mulig.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Et eksempel på hvordan de jobber med å redusere emosjonelt stress for de ansatte er hvordan de jobber med fokus på samarbeidet med foreldrene og at de skal føle seg trygge, samt å jobbe forebyggende for at uro hos foreldre skal eskalere i situasjoner hvor ansatte må stå i høyt trykk.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I prosjektet har de jobbet med alle nivåer i organisasjonen for å gjøre arbeidet kjent og prosjektleder forteller at dette har vært en av suksesskriteriene – i sykefraværsoppfølging blir alle stilt de samme spørsmålene og det skaper trygghet og forutsigbarhet for alle. I prosessen har alle ledd vært involvert i utformingen av malene og hvordan de skal brukes i barnehagene.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Denne måten å jobbe med nærværsarbeidet på har ført til at bydelen lenge har hatt det laveste sykefraværet av alle bydelene i Oslo, i januar 2025 var sykefraværet i den ene barnehagen kun 0,7 %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t>Intervju med prosjektleder og områdestyrer, bydel Nordre Aker.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dirty="0"/>
          </a:p>
          <a:p>
            <a:endParaRPr lang="nb-NO" b="1" dirty="0"/>
          </a:p>
          <a:p>
            <a:endParaRPr lang="nb-NO" b="1" dirty="0"/>
          </a:p>
        </p:txBody>
      </p:sp>
      <p:sp>
        <p:nvSpPr>
          <p:cNvPr id="4" name="Slide Number Placeholder 3">
            <a:extLst>
              <a:ext uri="{FF2B5EF4-FFF2-40B4-BE49-F238E27FC236}">
                <a16:creationId xmlns:a16="http://schemas.microsoft.com/office/drawing/2014/main" id="{3365A7E2-D62B-99B0-D4F6-10B4E9CC8E91}"/>
              </a:ext>
            </a:extLst>
          </p:cNvPr>
          <p:cNvSpPr>
            <a:spLocks noGrp="1"/>
          </p:cNvSpPr>
          <p:nvPr>
            <p:ph type="sldNum" sz="quarter" idx="5"/>
          </p:nvPr>
        </p:nvSpPr>
        <p:spPr/>
        <p:txBody>
          <a:bodyPr/>
          <a:lstStyle/>
          <a:p>
            <a:fld id="{7DA70C78-173F-D64A-A73A-E7995BB9F680}" type="slidenum">
              <a:rPr lang="nb-NO" smtClean="0"/>
              <a:pPr/>
              <a:t>49</a:t>
            </a:fld>
            <a:endParaRPr lang="nb-NO"/>
          </a:p>
        </p:txBody>
      </p:sp>
    </p:spTree>
    <p:extLst>
      <p:ext uri="{BB962C8B-B14F-4D97-AF65-F5344CB8AC3E}">
        <p14:creationId xmlns:p14="http://schemas.microsoft.com/office/powerpoint/2010/main" val="334282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531172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B5AE9-1977-65A2-8E3F-D14811017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90DBE3-5560-97E8-439C-683E35E31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2D67FF-CB1D-01BA-351E-E77DD5E7FC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Endring er vanskelig – også for oss.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Hva kan vi forvente av hverandre?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Ikke alle er like komfortable når vi snakker om egne og andres følelser og opplevelser og hvordan dette påvirker oss på jobb.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Kanskje er ikke det viktigste akkurat hva vi sier til hverandre, men om vi føler oss trygge sammen.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p>
          <a:p>
            <a:endParaRPr lang="nb-NO" b="1" dirty="0"/>
          </a:p>
          <a:p>
            <a:endParaRPr lang="nb-NO" b="1" dirty="0"/>
          </a:p>
        </p:txBody>
      </p:sp>
      <p:sp>
        <p:nvSpPr>
          <p:cNvPr id="4" name="Slide Number Placeholder 3">
            <a:extLst>
              <a:ext uri="{FF2B5EF4-FFF2-40B4-BE49-F238E27FC236}">
                <a16:creationId xmlns:a16="http://schemas.microsoft.com/office/drawing/2014/main" id="{4DDC4DF4-48B5-CB02-4B1D-1AD5F5A594BE}"/>
              </a:ext>
            </a:extLst>
          </p:cNvPr>
          <p:cNvSpPr>
            <a:spLocks noGrp="1"/>
          </p:cNvSpPr>
          <p:nvPr>
            <p:ph type="sldNum" sz="quarter" idx="5"/>
          </p:nvPr>
        </p:nvSpPr>
        <p:spPr/>
        <p:txBody>
          <a:bodyPr/>
          <a:lstStyle/>
          <a:p>
            <a:fld id="{7DA70C78-173F-D64A-A73A-E7995BB9F680}" type="slidenum">
              <a:rPr lang="nb-NO" smtClean="0"/>
              <a:pPr/>
              <a:t>50</a:t>
            </a:fld>
            <a:endParaRPr lang="nb-NO"/>
          </a:p>
        </p:txBody>
      </p:sp>
    </p:spTree>
    <p:extLst>
      <p:ext uri="{BB962C8B-B14F-4D97-AF65-F5344CB8AC3E}">
        <p14:creationId xmlns:p14="http://schemas.microsoft.com/office/powerpoint/2010/main" val="4172745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15900" marR="0" lvl="0" indent="-215900" algn="l" defTabSz="914400" rtl="0" eaLnBrk="1" fontAlgn="auto" latinLnBrk="0" hangingPunct="1">
              <a:lnSpc>
                <a:spcPct val="100000"/>
              </a:lnSpc>
              <a:spcBef>
                <a:spcPts val="0"/>
              </a:spcBef>
              <a:spcAft>
                <a:spcPts val="0"/>
              </a:spcAft>
              <a:buClrTx/>
              <a:buSzTx/>
              <a:buFontTx/>
              <a:buNone/>
              <a:tabLst/>
              <a:defRPr/>
            </a:pPr>
            <a:r>
              <a:rPr lang="nb-NO" b="0" i="1" dirty="0"/>
              <a:t>Forberedelse til deg som holder presentasjonen:</a:t>
            </a:r>
          </a:p>
          <a:p>
            <a:pPr marL="215900" indent="-215900"/>
            <a:r>
              <a:rPr lang="nb-NO" b="0" i="1" dirty="0"/>
              <a:t>Prosess for gjennomføring av refleksjonsøvelsen </a:t>
            </a:r>
          </a:p>
          <a:p>
            <a:pPr marL="215900" indent="-215900">
              <a:buFont typeface="Arial" panose="020B0604020202020204" pitchFamily="34" charset="0"/>
              <a:buChar char="•"/>
            </a:pPr>
            <a:r>
              <a:rPr lang="nb-NO" i="1" dirty="0"/>
              <a:t>Først skrive ned noen stikkord hver for seg (2 min)</a:t>
            </a:r>
          </a:p>
          <a:p>
            <a:pPr marL="215900" indent="-215900">
              <a:buFont typeface="Arial" panose="020B0604020202020204" pitchFamily="34" charset="0"/>
              <a:buChar char="•"/>
            </a:pPr>
            <a:r>
              <a:rPr lang="nb-NO" i="1" dirty="0"/>
              <a:t>Dele sammen to og to (6 min)</a:t>
            </a:r>
          </a:p>
          <a:p>
            <a:pPr marL="215900" indent="-215900">
              <a:buFont typeface="Arial" panose="020B0604020202020204" pitchFamily="34" charset="0"/>
              <a:buChar char="•"/>
            </a:pPr>
            <a:r>
              <a:rPr lang="nb-NO" i="1" dirty="0"/>
              <a:t>Felles oppsummering i plenum, hvert par deler «Hva ble du opptatt av nå?» (12 min)</a:t>
            </a:r>
          </a:p>
          <a:p>
            <a:pPr marL="215900" indent="-215900"/>
            <a:r>
              <a:rPr lang="nb-NO" i="1" dirty="0"/>
              <a:t>Tidsbruk: 20 min (viktig å holde tiden)</a:t>
            </a:r>
          </a:p>
          <a:p>
            <a:pPr marL="0" lvl="1" indent="0">
              <a:buFont typeface="Arial,Sans-Serif"/>
              <a:buNone/>
            </a:pPr>
            <a:endParaRPr lang="nb-NO" b="1" dirty="0"/>
          </a:p>
          <a:p>
            <a:pPr marL="0" lvl="1" indent="0">
              <a:buFont typeface="Arial,Sans-Serif"/>
              <a:buNone/>
            </a:pPr>
            <a:r>
              <a:rPr lang="nb-NO" b="1" dirty="0"/>
              <a:t>Manus:</a:t>
            </a:r>
          </a:p>
          <a:p>
            <a:pPr marL="171450" lvl="1" indent="-171450">
              <a:buFont typeface="Arial" panose="020B0604020202020204" pitchFamily="34" charset="0"/>
              <a:buChar char="•"/>
            </a:pPr>
            <a:r>
              <a:rPr lang="nb-NO" dirty="0">
                <a:cs typeface="Calibri"/>
              </a:rPr>
              <a:t>Dere har nå gjennomført fire kjernekompetanser i traumebevisst praksis. Denne presentasjonen handler om robust arbeidsmiljø. Du er en del av dette arbeidsmiljøet og bidrar til å forme det. Dere skal nå få en oppgave som dere skal forberede nå, reflektere over hjemme, og ta med dere ut i praksis i arbeidshverdagen. </a:t>
            </a:r>
          </a:p>
          <a:p>
            <a:pPr marL="0" lvl="1" indent="0">
              <a:buFont typeface="Arial" panose="020B0604020202020204" pitchFamily="34" charset="0"/>
              <a:buNone/>
            </a:pPr>
            <a:endParaRPr lang="nb-NO" dirty="0">
              <a:cs typeface="Calibri"/>
            </a:endParaRPr>
          </a:p>
          <a:p>
            <a:pPr marL="0" lvl="1" indent="0">
              <a:buFont typeface="Arial" panose="020B0604020202020204" pitchFamily="34" charset="0"/>
              <a:buNone/>
            </a:pPr>
            <a:r>
              <a:rPr lang="nb-NO" dirty="0">
                <a:cs typeface="Calibri"/>
              </a:rPr>
              <a:t>Refleksjonsspørsmål:</a:t>
            </a:r>
          </a:p>
          <a:p>
            <a:pPr marL="171450" lvl="1" indent="-171450">
              <a:buFont typeface="Arial" panose="020B0604020202020204" pitchFamily="34" charset="0"/>
              <a:buChar char="•"/>
            </a:pPr>
            <a:r>
              <a:rPr lang="nb-NO" dirty="0">
                <a:cs typeface="Calibri"/>
              </a:rPr>
              <a:t>Hvordan tar vi vare på ansattes ulike behov for å forberedes, stå i og bearbeide krevende situasjoner eller perioder?</a:t>
            </a:r>
          </a:p>
          <a:p>
            <a:pPr marL="628650" lvl="2" indent="-171450">
              <a:buFont typeface="Arial" panose="020B0604020202020204" pitchFamily="34" charset="0"/>
              <a:buChar char="•"/>
            </a:pPr>
            <a:r>
              <a:rPr lang="nb-NO" dirty="0">
                <a:cs typeface="Calibri"/>
              </a:rPr>
              <a:t>Når er det vi lykkes med dette?</a:t>
            </a:r>
          </a:p>
          <a:p>
            <a:pPr marL="628650" lvl="2" indent="-171450">
              <a:buFont typeface="Arial" panose="020B0604020202020204" pitchFamily="34" charset="0"/>
              <a:buChar char="•"/>
            </a:pPr>
            <a:r>
              <a:rPr lang="nb-NO" dirty="0">
                <a:cs typeface="Calibri"/>
              </a:rPr>
              <a:t>Hvordan skjer det?</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Calibri"/>
              </a:rPr>
              <a:t>Hva fører det til?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Calibri"/>
              </a:rPr>
              <a:t>Med utgangspunkt i dette: Hva er det første </a:t>
            </a:r>
            <a:r>
              <a:rPr lang="nb-NO" u="sng" dirty="0">
                <a:cs typeface="Calibri"/>
              </a:rPr>
              <a:t>du </a:t>
            </a:r>
            <a:r>
              <a:rPr lang="nb-NO" dirty="0">
                <a:cs typeface="Calibri"/>
              </a:rPr>
              <a:t>kan gjøre når du kommer på jobb i morgen for å forebygge utbrenthet eller sekundært stress hos deg selv eller kollegaer?</a:t>
            </a:r>
          </a:p>
          <a:p>
            <a:pPr marL="171450" lvl="1" indent="-171450">
              <a:buFont typeface="Arial" panose="020B0604020202020204" pitchFamily="34" charset="0"/>
              <a:buChar char="•"/>
            </a:pPr>
            <a:endParaRPr lang="nb-NO" dirty="0">
              <a:cs typeface="Calibri"/>
            </a:endParaRP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cs typeface="Calibri"/>
              </a:rPr>
              <a:t>Dere skal nå bruke to minutter på å skrive ned noen stikkord for dere selv. Når jeg sier i fra skal dere drøfte noen minutter sammen med den som sitter ved siden av deg. </a:t>
            </a:r>
          </a:p>
          <a:p>
            <a:pPr marL="0" lvl="1" indent="0">
              <a:buFont typeface="Arial,Sans-Serif"/>
              <a:buNone/>
            </a:pPr>
            <a:endParaRPr lang="nb-NO" dirty="0"/>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Se neste slide slik at spørsmålene blir synlige for gruppen når de skal svare.</a:t>
            </a:r>
            <a:endParaRPr lang="nb-NO" i="1" dirty="0">
              <a:cs typeface="Calibri"/>
            </a:endParaRP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1117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2" indent="0">
              <a:buFont typeface="Arial,Sans-Serif"/>
              <a:buNone/>
            </a:pPr>
            <a:r>
              <a:rPr lang="nb-NO" b="0" i="1" dirty="0">
                <a:cs typeface="Calibri"/>
              </a:rPr>
              <a:t>La bildet stå oppe mens de gjennomfører prosessen på forrige side (individuelt, to og to, i plenum).</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b="0" i="1" dirty="0">
                <a:cs typeface="Calibri"/>
              </a:rPr>
              <a:t>Ta tiden og gi beskjed når de skal sette seg sammen to og to. Etter 6 minutter spør du noen av parene om å dele </a:t>
            </a:r>
            <a:r>
              <a:rPr lang="nb-NO" i="1" dirty="0"/>
              <a:t>«Hva ble dere opptatt av nå?» (12 min). Vær nøye med å holde tiden.</a:t>
            </a:r>
          </a:p>
          <a:p>
            <a:pPr marL="0" marR="0" lvl="2" indent="0" algn="l" defTabSz="914400" rtl="0" eaLnBrk="1" fontAlgn="auto" latinLnBrk="0" hangingPunct="1">
              <a:lnSpc>
                <a:spcPct val="100000"/>
              </a:lnSpc>
              <a:spcBef>
                <a:spcPts val="0"/>
              </a:spcBef>
              <a:spcAft>
                <a:spcPts val="0"/>
              </a:spcAft>
              <a:buClrTx/>
              <a:buSzTx/>
              <a:buFont typeface="Arial,Sans-Serif"/>
              <a:buNone/>
              <a:tabLst/>
              <a:defRPr/>
            </a:pPr>
            <a:r>
              <a:rPr lang="nb-NO" i="1" dirty="0"/>
              <a:t>Etter innspillene bruker du manuset under til å oppsummere oppgaven. </a:t>
            </a:r>
            <a:endParaRPr lang="nb-NO" b="0" i="1" dirty="0">
              <a:cs typeface="Calibri"/>
            </a:endParaRPr>
          </a:p>
          <a:p>
            <a:pPr marL="0" lvl="2" indent="0">
              <a:buFont typeface="Arial,Sans-Serif"/>
              <a:buNone/>
            </a:pPr>
            <a:endParaRPr lang="nb-NO" b="1" dirty="0">
              <a:cs typeface="Calibri"/>
            </a:endParaRPr>
          </a:p>
          <a:p>
            <a:pPr marL="0" lvl="2" indent="0">
              <a:buFont typeface="Arial,Sans-Serif"/>
              <a:buNone/>
            </a:pPr>
            <a:r>
              <a:rPr lang="nb-NO" b="1" dirty="0">
                <a:cs typeface="Calibri"/>
              </a:rPr>
              <a:t>Manus:</a:t>
            </a:r>
          </a:p>
          <a:p>
            <a:pPr marL="171450" lvl="1" indent="-171450">
              <a:buFont typeface="Arial" panose="020B0604020202020204" pitchFamily="34" charset="0"/>
              <a:buChar char="•"/>
            </a:pPr>
            <a:r>
              <a:rPr lang="nb-NO" dirty="0"/>
              <a:t>Nå har dere reflektert over hva dere selv kan gjøre for å ta dette videre. </a:t>
            </a:r>
          </a:p>
          <a:p>
            <a:pPr marL="171450" lvl="1" indent="-171450">
              <a:buFont typeface="Arial" panose="020B0604020202020204" pitchFamily="34" charset="0"/>
              <a:buChar char="•"/>
            </a:pPr>
            <a:r>
              <a:rPr lang="nb-NO" dirty="0"/>
              <a:t>Hvem hos dere skal ha ansvaret for å ta dette arbeidet videre?</a:t>
            </a:r>
          </a:p>
          <a:p>
            <a:pPr marL="171450" lvl="1" indent="-171450">
              <a:buFont typeface="Arial" panose="020B0604020202020204" pitchFamily="34" charset="0"/>
              <a:buChar char="•"/>
            </a:pPr>
            <a:r>
              <a:rPr lang="nb-NO" dirty="0"/>
              <a:t>Hvordan er samarbeidet med ledelsen per i dag? Er det noe dere kan gjøre for at dette skal få større fokus i organisasjonen?</a:t>
            </a:r>
          </a:p>
          <a:p>
            <a:pPr marL="171450" lvl="1" indent="-171450">
              <a:buFont typeface="Arial" panose="020B0604020202020204" pitchFamily="34" charset="0"/>
              <a:buChar char="•"/>
            </a:pPr>
            <a:r>
              <a:rPr lang="nb-NO" dirty="0"/>
              <a:t>Kan dere legge en plan for å sette i gang med noen av forslagene dere kom frem til i denne øvelsen?</a:t>
            </a:r>
          </a:p>
          <a:p>
            <a:pPr marL="0" lvl="2" indent="0">
              <a:buFont typeface="Arial,Sans-Serif"/>
              <a:buNone/>
            </a:pPr>
            <a:endParaRPr lang="nb-NO" dirty="0">
              <a:cs typeface="Calibri"/>
            </a:endParaRPr>
          </a:p>
          <a:p>
            <a:endParaRPr lang="en-US" dirty="0"/>
          </a:p>
          <a:p>
            <a:endParaRPr lang="nb-NO" dirty="0">
              <a:ea typeface="Calibri"/>
              <a:cs typeface="Calibri"/>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737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dirty="0"/>
              <a:t>Manus:</a:t>
            </a:r>
          </a:p>
          <a:p>
            <a:pPr marL="171450" indent="-171450">
              <a:buFont typeface="Arial" panose="020B0604020202020204" pitchFamily="34" charset="0"/>
              <a:buChar char="•"/>
            </a:pPr>
            <a:r>
              <a:rPr lang="nb-NO" dirty="0"/>
              <a:t>For å jobbe i tråd med traumebevisst praksis, trenger vi ansatte som har et bevisst forhold til dette. </a:t>
            </a:r>
            <a:endParaRPr lang="nb-NO" b="1" dirty="0"/>
          </a:p>
          <a:p>
            <a:pPr marL="0" indent="0">
              <a:buNone/>
            </a:pPr>
            <a:endParaRPr lang="nb-NO" b="0" i="1" dirty="0"/>
          </a:p>
          <a:p>
            <a:pPr marL="0" indent="0">
              <a:buNone/>
            </a:pPr>
            <a:r>
              <a:rPr lang="nb-NO" b="0" i="1" dirty="0"/>
              <a:t>Gjennomgå punktene på siden.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3673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Manus: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For å kunne ha et robust arbeidsmiljø må vi føle oss trygge i oss selv, trygge på hverandre og være omgitt av trygge omgivelser.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0" dirty="0"/>
              <a:t>Hvis vi klarer å minske stress og belastning på arbeidsplassen vil vi øke sjansene for at vi er passe aktiverte til å håndtere de situasjonene som er en del av vår arbeidshverdag, og øke sjansene for at vi klarer å finne tilbake til vårt toleransevindu hvis vi havner utenfor.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Kilder: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Scottish </a:t>
            </a:r>
            <a:r>
              <a:rPr lang="nb-NO" b="0" i="0" u="none" baseline="0" dirty="0" err="1"/>
              <a:t>Government</a:t>
            </a:r>
            <a:r>
              <a:rPr lang="nb-NO" b="0" i="0" u="none" baseline="0" dirty="0"/>
              <a:t>. (2023). </a:t>
            </a:r>
            <a:r>
              <a:rPr lang="en-US" b="0" i="1" u="none" baseline="0" dirty="0"/>
              <a:t>Evidence review: Enablers and barriers to trauma-informed systems, </a:t>
            </a:r>
            <a:r>
              <a:rPr lang="en-US" b="0" i="1" u="none" baseline="0" dirty="0" err="1"/>
              <a:t>organisations</a:t>
            </a:r>
            <a:r>
              <a:rPr lang="en-US" b="0" i="1" u="none" baseline="0" dirty="0"/>
              <a:t> and workforces. APS Group Scotland. </a:t>
            </a:r>
            <a:r>
              <a:rPr lang="en-US" b="0" i="1" u="none" baseline="0" dirty="0" err="1"/>
              <a:t>Tilgjengelig</a:t>
            </a:r>
            <a:r>
              <a:rPr lang="en-US" b="0" i="1" u="none" baseline="0" dirty="0"/>
              <a:t> </a:t>
            </a:r>
            <a:r>
              <a:rPr lang="en-US" b="0" i="1" u="none" baseline="0" dirty="0" err="1"/>
              <a:t>fra</a:t>
            </a:r>
            <a:r>
              <a:rPr lang="en-US" b="0" i="1" u="none" baseline="0" dirty="0"/>
              <a:t>: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https://www.gov.scot/publications/evidence-review-enablers-barriers-trauma-informed-systems-organisations-workforces/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1" u="none" baseline="0" dirty="0"/>
          </a:p>
          <a:p>
            <a:pPr marL="0"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Substance Abuse and Mental Health Services Administration (</a:t>
            </a:r>
            <a:r>
              <a:rPr lang="en-US" b="0" i="0" u="none" strike="noStrike" dirty="0">
                <a:solidFill>
                  <a:srgbClr val="000000"/>
                </a:solidFill>
                <a:effectLst/>
                <a:latin typeface="Calibri" panose="020F0502020204030204" pitchFamily="34" charset="0"/>
              </a:rPr>
              <a:t>SAMHSA). (2023). </a:t>
            </a:r>
            <a:r>
              <a:rPr lang="en-US" b="0" i="1" u="none" strike="noStrike" dirty="0">
                <a:solidFill>
                  <a:srgbClr val="000000"/>
                </a:solidFill>
                <a:effectLst/>
                <a:latin typeface="Calibri" panose="020F0502020204030204" pitchFamily="34" charset="0"/>
              </a:rPr>
              <a:t>Practical guide for implementing a trauma-informed approach. Publication No. PEP23-06-05-005</a:t>
            </a:r>
            <a:r>
              <a:rPr lang="en-US" b="0" i="0" u="none" strike="noStrike" dirty="0">
                <a:solidFill>
                  <a:srgbClr val="000000"/>
                </a:solidFill>
                <a:effectLst/>
                <a:latin typeface="Calibri" panose="020F0502020204030204" pitchFamily="34" charset="0"/>
              </a:rPr>
              <a:t>. </a:t>
            </a:r>
            <a:r>
              <a:rPr lang="en-US" b="0" i="0" u="none" strike="noStrike" dirty="0">
                <a:solidFill>
                  <a:srgbClr val="000000"/>
                </a:solidFill>
                <a:effectLst/>
                <a:latin typeface="MS Shell Dlg 2" panose="020B0604030504040204" pitchFamily="34" charset="0"/>
              </a:rPr>
              <a:t>National Mental </a:t>
            </a:r>
          </a:p>
          <a:p>
            <a:pPr marL="457200" lvl="1" indent="0">
              <a:buFont typeface="Arial" panose="020B0604020202020204" pitchFamily="34" charset="0"/>
              <a:buNone/>
            </a:pPr>
            <a:r>
              <a:rPr lang="en-US" b="0" i="0" u="none" strike="noStrike" dirty="0">
                <a:solidFill>
                  <a:srgbClr val="000000"/>
                </a:solidFill>
                <a:effectLst/>
                <a:latin typeface="MS Shell Dlg 2" panose="020B0604030504040204" pitchFamily="34" charset="0"/>
              </a:rPr>
              <a:t>Health and Substance Use Policy Laboratory. Substance Abuse and Mental Health Services Administration.</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Tilgjengelig</a:t>
            </a:r>
            <a:r>
              <a:rPr lang="en-US" b="0" i="0" u="none" strike="noStrike" dirty="0">
                <a:solidFill>
                  <a:srgbClr val="000000"/>
                </a:solidFill>
                <a:effectLst/>
                <a:latin typeface="Arial" panose="020B0604020202020204" pitchFamily="34" charset="0"/>
              </a:rPr>
              <a:t> </a:t>
            </a:r>
            <a:r>
              <a:rPr lang="en-US" b="0" i="0" u="none" strike="noStrike" dirty="0" err="1">
                <a:solidFill>
                  <a:srgbClr val="000000"/>
                </a:solidFill>
                <a:effectLst/>
                <a:latin typeface="Arial" panose="020B0604020202020204" pitchFamily="34" charset="0"/>
              </a:rPr>
              <a:t>fra</a:t>
            </a:r>
            <a:r>
              <a:rPr lang="en-US" b="0" i="0" u="none" strike="noStrike" dirty="0">
                <a:solidFill>
                  <a:srgbClr val="000000"/>
                </a:solidFill>
                <a:effectLst/>
                <a:latin typeface="Arial" panose="020B0604020202020204" pitchFamily="34" charset="0"/>
              </a:rPr>
              <a:t>: </a:t>
            </a:r>
            <a:r>
              <a:rPr lang="nb-NO" b="0" i="0" u="none" strike="noStrike" dirty="0">
                <a:solidFill>
                  <a:srgbClr val="000000"/>
                </a:solidFill>
                <a:effectLst/>
                <a:latin typeface="Oslo Sans Office" panose="02000000000000000000" pitchFamily="2" charset="0"/>
              </a:rPr>
              <a:t>https://store.samhsa.gov/sites/default/files/pep23-06-05-005.pdf.</a:t>
            </a:r>
            <a:endParaRPr lang="en-US" b="0" i="0" u="none" strike="noStrike" dirty="0">
              <a:solidFill>
                <a:srgbClr val="000000"/>
              </a:solidFill>
              <a:effectLst/>
              <a:latin typeface="Oslo Sans Light"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0" i="0" u="non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0" i="0" u="none" baseline="0" dirty="0"/>
              <a:t>Trauma </a:t>
            </a:r>
            <a:r>
              <a:rPr lang="nb-NO" b="0" i="0" u="none" baseline="0" dirty="0" err="1"/>
              <a:t>Informed</a:t>
            </a:r>
            <a:r>
              <a:rPr lang="nb-NO" b="0" i="0" u="none" baseline="0" dirty="0"/>
              <a:t> Oregon. (</a:t>
            </a:r>
            <a:r>
              <a:rPr lang="nb-NO" b="0" i="0" u="none" baseline="0" dirty="0" err="1"/>
              <a:t>i.d</a:t>
            </a:r>
            <a:r>
              <a:rPr lang="nb-NO" b="0" i="0" u="none" baseline="0" dirty="0"/>
              <a:t>.). </a:t>
            </a:r>
            <a:r>
              <a:rPr lang="en-US" b="0" i="1" u="none" baseline="0" dirty="0"/>
              <a:t>A trauma informed workforce: An introduction to workforce wellness</a:t>
            </a:r>
            <a:r>
              <a:rPr lang="en-US" b="0" i="0" u="none" baseline="0" dirty="0"/>
              <a:t>. </a:t>
            </a:r>
            <a:r>
              <a:rPr lang="en-US" b="0" i="0" u="none" baseline="0" dirty="0" err="1"/>
              <a:t>Tilgjengelig</a:t>
            </a:r>
            <a:r>
              <a:rPr lang="en-US" b="0" i="0" u="none" baseline="0" dirty="0"/>
              <a:t> </a:t>
            </a:r>
            <a:r>
              <a:rPr lang="en-US" b="0" i="0" u="none" baseline="0" dirty="0" err="1"/>
              <a:t>fra</a:t>
            </a:r>
            <a:r>
              <a:rPr lang="en-US" b="0" i="0" u="none" baseline="0" dirty="0"/>
              <a:t>: https://traumainformedoregon.org/wp-content/uploads/2016/01/A-Trauma-</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none" baseline="0" dirty="0"/>
              <a:t>Informed-Workforce_An-introduction-to-workforce-wellness.pdf</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271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indent="-171450">
              <a:buFont typeface="Arial" panose="020B0604020202020204" pitchFamily="34" charset="0"/>
              <a:buChar char="•"/>
            </a:pPr>
            <a:r>
              <a:rPr lang="nb-NO" dirty="0"/>
              <a:t>Så, for å oppsummere det vi har lært; Livet skjer med oss alle. </a:t>
            </a:r>
          </a:p>
          <a:p>
            <a:pPr marL="171450" indent="-171450">
              <a:buFont typeface="Arial" panose="020B0604020202020204" pitchFamily="34" charset="0"/>
              <a:buChar char="•"/>
            </a:pPr>
            <a:r>
              <a:rPr lang="nb-NO" dirty="0"/>
              <a:t>Vi har alle med oss nervesystemet vårt over alt, også på jobb. </a:t>
            </a:r>
          </a:p>
          <a:p>
            <a:pPr marL="171450" indent="-171450">
              <a:buFont typeface="Arial" panose="020B0604020202020204" pitchFamily="34" charset="0"/>
              <a:buChar char="•"/>
            </a:pPr>
            <a:r>
              <a:rPr lang="nb-NO" dirty="0"/>
              <a:t>Arbeidsrelatert stress og emosjonell utmattelse kan ramme oss alle.</a:t>
            </a:r>
          </a:p>
          <a:p>
            <a:pPr marL="171450" indent="-171450">
              <a:buFont typeface="Arial" panose="020B0604020202020204" pitchFamily="34" charset="0"/>
              <a:buChar char="•"/>
            </a:pPr>
            <a:r>
              <a:rPr lang="nb-NO" dirty="0"/>
              <a:t>Vi kan skape et robust arbeidsmiljø som bidrar til at færre opplever dette, og at de som opplever det møtes på en god måte. </a:t>
            </a:r>
          </a:p>
          <a:p>
            <a:pPr marL="171450" indent="-171450">
              <a:buFont typeface="Arial" panose="020B0604020202020204" pitchFamily="34" charset="0"/>
              <a:buChar char="•"/>
            </a:pPr>
            <a:r>
              <a:rPr lang="nb-NO" dirty="0"/>
              <a:t>Og det kan vi alle bidra til. </a:t>
            </a:r>
          </a:p>
          <a:p>
            <a:pPr marL="171450" indent="-171450">
              <a:buFont typeface="Arial" panose="020B0604020202020204" pitchFamily="34" charset="0"/>
              <a:buChar char="•"/>
            </a:pPr>
            <a:r>
              <a:rPr lang="nb-NO" dirty="0"/>
              <a:t>Takk for i dag.</a:t>
            </a:r>
          </a:p>
          <a:p>
            <a:endParaRPr lang="nb-NO" b="1" dirty="0"/>
          </a:p>
          <a:p>
            <a:r>
              <a:rPr lang="nb-NO" b="1" dirty="0"/>
              <a:t>Kilde:</a:t>
            </a:r>
          </a:p>
          <a:p>
            <a:pPr marL="171450" indent="-171450">
              <a:buFont typeface="Arial" panose="020B0604020202020204" pitchFamily="34" charset="0"/>
              <a:buChar char="•"/>
            </a:pPr>
            <a:r>
              <a:rPr lang="nb-NO" dirty="0"/>
              <a:t>Modellen er utarbeidet i forbindelse med prosjektet «Livet skjer med oss alle» i Oslo kommune. Se siste side for kontaktinfo.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9570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BCE0A-2885-3C28-2FB6-857FD424CEAA}"/>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75E66C-8596-CEE2-B075-897D6158EF4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ECD3B72-11E7-21EE-E148-98C84E3EE5BD}"/>
              </a:ext>
            </a:extLst>
          </p:cNvPr>
          <p:cNvSpPr>
            <a:spLocks noGrp="1"/>
          </p:cNvSpPr>
          <p:nvPr>
            <p:ph type="body" idx="1"/>
          </p:nvPr>
        </p:nvSpPr>
        <p:spPr/>
        <p:txBody>
          <a:bodyPr/>
          <a:lstStyle/>
          <a:p>
            <a:pPr marL="0" indent="0">
              <a:buFont typeface="+mj-lt"/>
              <a:buNone/>
            </a:pPr>
            <a:r>
              <a:rPr lang="nb-NO" b="1" dirty="0"/>
              <a:t>Manus:</a:t>
            </a:r>
          </a:p>
          <a:p>
            <a:pPr marL="171450" indent="-171450">
              <a:buFont typeface="Arial" panose="020B0604020202020204" pitchFamily="34" charset="0"/>
              <a:buChar char="•"/>
            </a:pPr>
            <a:r>
              <a:rPr lang="nb-NO" b="0" dirty="0"/>
              <a:t>Denne opplæringen har blitt laget av Helseetaten og de ønsker seg gjerne tilbakemeldinger og innspill slik at de kan videreutvikle materialet vi har gått igjennom i dag.</a:t>
            </a:r>
          </a:p>
          <a:p>
            <a:pPr marL="171450" indent="-171450">
              <a:buFont typeface="Arial" panose="020B0604020202020204" pitchFamily="34" charset="0"/>
              <a:buChar char="•"/>
            </a:pPr>
            <a:r>
              <a:rPr lang="nb-NO" b="0" dirty="0"/>
              <a:t>Vi bruker to minutter på å gi tilbakemeldinger før vi avslutter med hva som skjer videre etter dette.</a:t>
            </a:r>
          </a:p>
          <a:p>
            <a:pPr marL="0" indent="0">
              <a:buFont typeface="Arial" panose="020B0604020202020204" pitchFamily="34" charset="0"/>
              <a:buNone/>
            </a:pPr>
            <a:endParaRPr lang="nb-NO" b="0" dirty="0"/>
          </a:p>
          <a:p>
            <a:pPr marL="0" indent="0">
              <a:buFont typeface="Arial" panose="020B0604020202020204" pitchFamily="34" charset="0"/>
              <a:buNone/>
            </a:pPr>
            <a:r>
              <a:rPr lang="nb-NO" b="0" i="1" dirty="0"/>
              <a:t>QR-koden på skjermen skannes med mobilkamera og tar deltakerne til et spørreskjema med tre spørsmål. Dere som holder opplæringen må også gjerne fylle den ut. </a:t>
            </a:r>
          </a:p>
          <a:p>
            <a:pPr marL="0" indent="0">
              <a:buFont typeface="Arial" panose="020B0604020202020204" pitchFamily="34" charset="0"/>
              <a:buNone/>
            </a:pPr>
            <a:endParaRPr lang="nb-NO" b="0" i="1" dirty="0"/>
          </a:p>
          <a:p>
            <a:pPr marL="0" indent="0">
              <a:buFont typeface="Arial" panose="020B0604020202020204" pitchFamily="34" charset="0"/>
              <a:buNone/>
            </a:pPr>
            <a:r>
              <a:rPr lang="nb-NO" b="0" i="1" dirty="0"/>
              <a:t>Gjennomfør evalueringen (2-3 minutter) og gå videre til neste side.</a:t>
            </a:r>
          </a:p>
          <a:p>
            <a:endParaRPr lang="nb-NO" dirty="0"/>
          </a:p>
        </p:txBody>
      </p:sp>
      <p:sp>
        <p:nvSpPr>
          <p:cNvPr id="4" name="Plassholder for lysbildenummer 3">
            <a:extLst>
              <a:ext uri="{FF2B5EF4-FFF2-40B4-BE49-F238E27FC236}">
                <a16:creationId xmlns:a16="http://schemas.microsoft.com/office/drawing/2014/main" id="{C9BC3580-D167-889E-5F22-363109478E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626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0" i="1" dirty="0"/>
              <a:t>Gjennomgå siden, og forklar den videre gangen i opplæringen på din arbeidsplass (har dere avtalt tider for videre samlinger eller lignende).</a:t>
            </a:r>
          </a:p>
          <a:p>
            <a:endParaRPr lang="nb-NO" b="0" dirty="0"/>
          </a:p>
          <a:p>
            <a:endParaRPr lang="nb-NO" b="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60A5B2-91CD-4146-9B49-EF5927961BC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0986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EC60A5B2-91CD-4146-9B49-EF5927961BCD}" type="slidenum">
              <a:rPr lang="en-NO" smtClean="0"/>
              <a:t>58</a:t>
            </a:fld>
            <a:endParaRPr lang="en-NO"/>
          </a:p>
        </p:txBody>
      </p:sp>
    </p:spTree>
    <p:extLst>
      <p:ext uri="{BB962C8B-B14F-4D97-AF65-F5344CB8AC3E}">
        <p14:creationId xmlns:p14="http://schemas.microsoft.com/office/powerpoint/2010/main" val="401869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Til deg som skal holde denne presentasjonen – før du begynner:</a:t>
            </a:r>
            <a:endParaRPr lang="nb-NO" dirty="0"/>
          </a:p>
          <a:p>
            <a:pPr marL="171450" indent="-171450">
              <a:buFont typeface="Arial" panose="020B0604020202020204" pitchFamily="34" charset="0"/>
              <a:buChar char="•"/>
            </a:pPr>
            <a:r>
              <a:rPr lang="nb-NO" dirty="0"/>
              <a:t>På denne sliden ser du tre ulike symboler – hjerne, hender og hjerte. Disse representerer tre ulike tilnærminger til å forstå materialet. Vi har ulike måter å tilegne oss kunnskap på, fordi vi er forskjellige og lærer på ulike måter.</a:t>
            </a:r>
          </a:p>
          <a:p>
            <a:pPr marL="171450" indent="-171450">
              <a:buFont typeface="Arial" panose="020B0604020202020204" pitchFamily="34" charset="0"/>
              <a:buChar char="•"/>
            </a:pPr>
            <a:r>
              <a:rPr lang="nb-NO" dirty="0"/>
              <a:t>Presentasjonen inneholder en blanding av alle tilnærmingene. </a:t>
            </a:r>
          </a:p>
          <a:p>
            <a:pPr marL="171450" indent="-171450">
              <a:buFont typeface="Arial" panose="020B0604020202020204" pitchFamily="34" charset="0"/>
              <a:buChar char="•"/>
            </a:pPr>
            <a:r>
              <a:rPr lang="nb-NO" dirty="0"/>
              <a:t>Slik er materialet kategorisert:</a:t>
            </a:r>
          </a:p>
          <a:p>
            <a:pPr marL="0" indent="0">
              <a:buFont typeface="Arial" panose="020B0604020202020204" pitchFamily="34" charset="0"/>
              <a:buNone/>
            </a:pPr>
            <a:endParaRPr lang="nb-NO" dirty="0"/>
          </a:p>
          <a:p>
            <a:pPr marL="0" indent="0">
              <a:buFont typeface="Arial" panose="020B0604020202020204" pitchFamily="34" charset="0"/>
              <a:buNone/>
            </a:pPr>
            <a:r>
              <a:rPr lang="nb-NO" i="1" dirty="0"/>
              <a:t>Kunnskap: </a:t>
            </a:r>
            <a:r>
              <a:rPr lang="nb-NO" i="0" dirty="0"/>
              <a:t>F</a:t>
            </a:r>
            <a:r>
              <a:rPr lang="nb-NO" dirty="0"/>
              <a:t>orskning/teori, tall og fakta.</a:t>
            </a:r>
          </a:p>
          <a:p>
            <a:pPr marL="0" indent="0">
              <a:buFont typeface="Arial" panose="020B0604020202020204" pitchFamily="34" charset="0"/>
              <a:buNone/>
            </a:pPr>
            <a:r>
              <a:rPr lang="nb-NO" i="1" dirty="0"/>
              <a:t>Praksis: </a:t>
            </a:r>
            <a:r>
              <a:rPr lang="nb-NO" i="0" dirty="0"/>
              <a:t>Praktis</a:t>
            </a:r>
            <a:r>
              <a:rPr lang="nb-NO" dirty="0"/>
              <a:t>ke eksempler og visuelle fremstillinger.</a:t>
            </a:r>
          </a:p>
          <a:p>
            <a:pPr marL="0" indent="0">
              <a:buFont typeface="Arial" panose="020B0604020202020204" pitchFamily="34" charset="0"/>
              <a:buNone/>
            </a:pPr>
            <a:r>
              <a:rPr lang="nb-NO" i="1" dirty="0"/>
              <a:t>Erfaring: </a:t>
            </a:r>
            <a:r>
              <a:rPr lang="nb-NO" i="0" dirty="0"/>
              <a:t>Erf</a:t>
            </a:r>
            <a:r>
              <a:rPr lang="nb-NO" dirty="0"/>
              <a:t>aringsbasert kunnskap (f.eks. historier, filmer, refleksjonsoppgaver).</a:t>
            </a:r>
          </a:p>
          <a:p>
            <a:pPr marL="0" indent="0">
              <a:buFont typeface="Arial" panose="020B0604020202020204" pitchFamily="34" charset="0"/>
              <a:buNone/>
            </a:pP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Det anbefales at du vurderer hvilken tilnærming som passer best for din gruppe: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kan velge å holde hele presentasjonen slik den er nå, som altså inkluderer både Kunnskap, Praksis og Erfaring.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Alternativt kan du velge å utelate noen sider dersom du vurderer at de ikke er relevante eller treffende for din gruppe. Dersom du ønsker dette, anbefaler vi følgende: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Presentasjonen er inndelt i temakapitler (beige sider). Alle kapitlene må være representert med minst én side. Dette betyr at du for hvert kapittel må ha enten en side fra Kunnskap, fra Praksis eller fra Erfaring. Du står fritt til å velge hvor mange sider du har med per kapittel, så lenge kapittelet dekkes.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Merk at manus er skrevet som en helhet, og at det flere steder er lagt opp til overganger mellom sider. Du må derfor gjennomgå manus og se hvordan du selv kan sørge for gode overganger mellom sidene du beholder i presentasjonen.</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Du utelater sider ved å </a:t>
            </a:r>
            <a:r>
              <a:rPr lang="nb-NO" dirty="0" err="1"/>
              <a:t>høyreklikke</a:t>
            </a:r>
            <a:r>
              <a:rPr lang="nb-NO" dirty="0"/>
              <a:t> på de gjeldende sidene, og velger «skjul lysbilde/ </a:t>
            </a:r>
            <a:r>
              <a:rPr lang="nb-NO" dirty="0" err="1"/>
              <a:t>hide</a:t>
            </a:r>
            <a:r>
              <a:rPr lang="nb-NO" dirty="0"/>
              <a:t> slide».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Hvis du vil hente dem frem igjen senere, høyreklikker du på siden og velger «vis lysbilde/ </a:t>
            </a:r>
            <a:r>
              <a:rPr lang="nb-NO" dirty="0" err="1"/>
              <a:t>unhide</a:t>
            </a:r>
            <a:r>
              <a:rPr lang="nb-NO" dirty="0"/>
              <a:t> slide».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25071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Vi har til nå gjennomført en introduksjon som gir en overordnet oversikt over traumebevisst praksis og </a:t>
            </a:r>
            <a:r>
              <a:rPr kumimoji="0" lang="nb-NO" sz="1200" b="0" i="1" u="none" strike="noStrike" kern="1200" cap="none" spc="0" normalizeH="0" baseline="0" noProof="0" dirty="0">
                <a:ln>
                  <a:noFill/>
                </a:ln>
                <a:solidFill>
                  <a:prstClr val="black"/>
                </a:solidFill>
                <a:effectLst/>
                <a:uLnTx/>
                <a:uFillTx/>
                <a:latin typeface="Oslo Sans Office" panose="02000000000000000000" pitchFamily="2" charset="77"/>
                <a:ea typeface="+mn-ea"/>
                <a:cs typeface="+mn-cs"/>
              </a:rPr>
              <a:t>Kjernekompetanse 1 Hva er traumer og livsbelastninger?, Kjernekompetanse 2 Hva er traumebevisst praksis? Og Kjernekompetanse 3 Hjerne, gener og motstandskraft.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Vi skal nå gjennomgå Kjernekompetanse 4: Robust arbeidsmiljø.</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0" dirty="0"/>
          </a:p>
        </p:txBody>
      </p:sp>
      <p:sp>
        <p:nvSpPr>
          <p:cNvPr id="4" name="Plassholder for lysbildenummer 3"/>
          <p:cNvSpPr>
            <a:spLocks noGrp="1"/>
          </p:cNvSpPr>
          <p:nvPr>
            <p:ph type="sldNum" sz="quarter" idx="5"/>
          </p:nvPr>
        </p:nvSpPr>
        <p:spPr/>
        <p:txBody>
          <a:bodyPr/>
          <a:lstStyle/>
          <a:p>
            <a:fld id="{EC60A5B2-91CD-4146-9B49-EF5927961BCD}" type="slidenum">
              <a:rPr lang="nb-NO" smtClean="0"/>
              <a:t>7</a:t>
            </a:fld>
            <a:endParaRPr lang="nb-NO"/>
          </a:p>
        </p:txBody>
      </p:sp>
    </p:spTree>
    <p:extLst>
      <p:ext uri="{BB962C8B-B14F-4D97-AF65-F5344CB8AC3E}">
        <p14:creationId xmlns:p14="http://schemas.microsoft.com/office/powerpoint/2010/main" val="78171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Manus: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i="1" dirty="0"/>
              <a:t>Gjennomgå det som står på siden.</a:t>
            </a:r>
          </a:p>
          <a:p>
            <a:endParaRPr lang="nb-NO" b="1" dirty="0"/>
          </a:p>
        </p:txBody>
      </p:sp>
      <p:sp>
        <p:nvSpPr>
          <p:cNvPr id="4" name="Slide Number Placehold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2351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b="1" dirty="0"/>
              <a:t>Manus:</a:t>
            </a:r>
          </a:p>
          <a:p>
            <a:pPr marL="171450" indent="-171450">
              <a:buFont typeface="Arial" panose="020B0604020202020204" pitchFamily="34" charset="0"/>
              <a:buChar char="•"/>
            </a:pPr>
            <a:r>
              <a:rPr lang="nb-NO" dirty="0"/>
              <a:t>Materialet vi nå skal gjennomgå er inndelt i tre læringsmåter. </a:t>
            </a:r>
          </a:p>
          <a:p>
            <a:pPr marL="171450" indent="-171450">
              <a:buFont typeface="Arial" panose="020B0604020202020204" pitchFamily="34" charset="0"/>
              <a:buChar char="•"/>
            </a:pPr>
            <a:r>
              <a:rPr lang="nb-NO" dirty="0"/>
              <a:t>Vi er alle forskjellige og har ulike måter å tilegne oss kunnskap på og lærer på ulike måter.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Denne presentasjonen inneholder en blanding av de tre tilnærmingene.</a:t>
            </a:r>
          </a:p>
          <a:p>
            <a:pPr marL="171450" indent="-171450">
              <a:buFont typeface="Arial" panose="020B0604020202020204" pitchFamily="34" charset="0"/>
              <a:buChar char="•"/>
            </a:pPr>
            <a:r>
              <a:rPr lang="nb-NO" dirty="0"/>
              <a:t>Dere vil se at hver slide er merket med ett av de tre symbolene. </a:t>
            </a:r>
          </a:p>
          <a:p>
            <a:pPr marL="171450" indent="-171450">
              <a:buFont typeface="Arial" panose="020B0604020202020204" pitchFamily="34" charset="0"/>
              <a:buChar char="•"/>
            </a:pPr>
            <a:r>
              <a:rPr lang="nb-NO" dirty="0"/>
              <a:t>De tre tilnærmingene er: </a:t>
            </a:r>
          </a:p>
          <a:p>
            <a:pPr marL="628650" lvl="1" indent="-171450">
              <a:buFont typeface="Arial" panose="020B0604020202020204" pitchFamily="34" charset="0"/>
              <a:buChar char="•"/>
            </a:pPr>
            <a:r>
              <a:rPr lang="nb-NO" i="1" dirty="0"/>
              <a:t>Kunnskap:</a:t>
            </a:r>
            <a:r>
              <a:rPr lang="nb-NO" i="0" dirty="0"/>
              <a:t> Inngående </a:t>
            </a:r>
            <a:r>
              <a:rPr lang="nb-NO" dirty="0"/>
              <a:t>kunnskap om traumebevisst praksis gjennom teori, tall og fakta</a:t>
            </a:r>
          </a:p>
          <a:p>
            <a:pPr marL="628650" lvl="1" indent="-171450">
              <a:buFont typeface="Arial" panose="020B0604020202020204" pitchFamily="34" charset="0"/>
              <a:buChar char="•"/>
            </a:pPr>
            <a:r>
              <a:rPr lang="nb-NO" i="1" dirty="0"/>
              <a:t>Praksis: </a:t>
            </a:r>
            <a:r>
              <a:rPr lang="nb-NO" i="0" dirty="0"/>
              <a:t>M</a:t>
            </a:r>
            <a:r>
              <a:rPr lang="nb-NO" dirty="0"/>
              <a:t>odeller, visuelle fremstillinger og prosesser som viser hvordan traumebevisst praksis kan se ut</a:t>
            </a:r>
          </a:p>
          <a:p>
            <a:pPr marL="628650" lvl="1" indent="-171450">
              <a:buFont typeface="Arial" panose="020B0604020202020204" pitchFamily="34" charset="0"/>
              <a:buChar char="•"/>
            </a:pPr>
            <a:r>
              <a:rPr lang="nb-NO" i="1" dirty="0"/>
              <a:t>Erfaring: </a:t>
            </a:r>
            <a:r>
              <a:rPr lang="nb-NO" dirty="0"/>
              <a:t>Fokus på erfaringsbasert kunnskap (f.eks. filmer, refleksjonsoppgaver og historier)</a:t>
            </a:r>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40551250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355361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12.03.2025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12.03.2025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55492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431335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lysbilde bilde by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bygning, utendørs&#10;&#10;Automatisk generert beskrivelse">
            <a:extLst>
              <a:ext uri="{FF2B5EF4-FFF2-40B4-BE49-F238E27FC236}">
                <a16:creationId xmlns:a16="http://schemas.microsoft.com/office/drawing/2014/main" id="{7E7EC66A-4502-9249-A55F-640D9F420E3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 y="0"/>
            <a:ext cx="12192001"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1</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804201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lysbilde bilde marka">
    <p:bg>
      <p:bgPr>
        <a:solidFill>
          <a:schemeClr val="accent3"/>
        </a:solidFill>
        <a:effectLst/>
      </p:bgPr>
    </p:bg>
    <p:spTree>
      <p:nvGrpSpPr>
        <p:cNvPr id="1" name=""/>
        <p:cNvGrpSpPr/>
        <p:nvPr/>
      </p:nvGrpSpPr>
      <p:grpSpPr>
        <a:xfrm>
          <a:off x="0" y="0"/>
          <a:ext cx="0" cy="0"/>
          <a:chOff x="0" y="0"/>
          <a:chExt cx="0" cy="0"/>
        </a:xfrm>
      </p:grpSpPr>
      <p:pic>
        <p:nvPicPr>
          <p:cNvPr id="12" name="Bilde 11" descr="Et bilde som inneholder himmel, utendørs, natur, skyer&#10;&#10;Automatisk generert beskrivelse">
            <a:extLst>
              <a:ext uri="{FF2B5EF4-FFF2-40B4-BE49-F238E27FC236}">
                <a16:creationId xmlns:a16="http://schemas.microsoft.com/office/drawing/2014/main" id="{14A8EF75-01EA-774E-9124-B9A766809B1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394227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2541281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lysbilde bilde fjorden">
    <p:bg>
      <p:bgPr>
        <a:solidFill>
          <a:schemeClr val="bg1"/>
        </a:solidFill>
        <a:effectLst/>
      </p:bgPr>
    </p:bg>
    <p:spTree>
      <p:nvGrpSpPr>
        <p:cNvPr id="1" name=""/>
        <p:cNvGrpSpPr/>
        <p:nvPr/>
      </p:nvGrpSpPr>
      <p:grpSpPr>
        <a:xfrm>
          <a:off x="0" y="0"/>
          <a:ext cx="0" cy="0"/>
          <a:chOff x="0" y="0"/>
          <a:chExt cx="0" cy="0"/>
        </a:xfrm>
      </p:grpSpPr>
      <p:pic>
        <p:nvPicPr>
          <p:cNvPr id="8" name="Bilde 7" descr="Et bilde som inneholder vann, utendørs, himmel&#10;&#10;Automatisk generert beskrivelse">
            <a:extLst>
              <a:ext uri="{FF2B5EF4-FFF2-40B4-BE49-F238E27FC236}">
                <a16:creationId xmlns:a16="http://schemas.microsoft.com/office/drawing/2014/main" id="{5529CA15-BE40-1D42-9D15-E0A7E692230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2051E715-0C35-C940-9034-9C879AE08CC3}"/>
              </a:ext>
            </a:extLst>
          </p:cNvPr>
          <p:cNvSpPr/>
          <p:nvPr userDrawn="1"/>
        </p:nvSpPr>
        <p:spPr>
          <a:xfrm>
            <a:off x="0" y="0"/>
            <a:ext cx="6091200" cy="6091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041378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2146771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4434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147163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34363"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609563"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721069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996193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12.03.2025</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808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227432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12.03.2025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527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172412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12.03.2025</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717860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6356800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746012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2820637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38261693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3640032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73807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57067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8082509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12.03.2025</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041166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509691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32189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440463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12.03.2025</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02277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578138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420388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765733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81466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893774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12.03.2025</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34838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legg et bilde i </a:t>
            </a:r>
            <a:r>
              <a:rPr lang="nb-NO" noProof="0" err="1"/>
              <a:t>bildeboksen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78398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12.03.2025</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99419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561422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userDrawn="1"/>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46917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userDrawn="1"/>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userDrawn="1"/>
        </p:nvGrpSpPr>
        <p:grpSpPr>
          <a:xfrm>
            <a:off x="710560" y="0"/>
            <a:ext cx="2030400" cy="2030400"/>
            <a:chOff x="649600" y="0"/>
            <a:chExt cx="2030400" cy="2030400"/>
          </a:xfrm>
        </p:grpSpPr>
        <p:sp>
          <p:nvSpPr>
            <p:cNvPr id="15" name="Ellipse 14"/>
            <p:cNvSpPr/>
            <p:nvPr userDrawn="1"/>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2766059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image" Target="../media/image1.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34" Type="http://schemas.openxmlformats.org/officeDocument/2006/relationships/image" Target="../media/image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9.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4700926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6"/>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484874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76"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12.03.2025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Oslo Sans" panose="02000000000000000000" pitchFamily="2" charset="77"/>
              </a:defRPr>
            </a:lvl1pPr>
          </a:lstStyle>
          <a:p>
            <a:fld id="{A40496DB-E8C8-4849-8A63-AC568158CC03}" type="datetime1">
              <a:rPr lang="nb-NO" smtClean="0"/>
              <a:t>12.03.2025</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Oslo Sans Light" panose="02000000000000000000" pitchFamily="2" charset="77"/>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Oslo Sans" panose="02000000000000000000" pitchFamily="2" charset="77"/>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3"/>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88240620"/>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4"/>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34.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hyperlink" Target="https://www.tv2.no/video/underholdning/per-isdal-har-vaert-psykolog-for-voldelige-forbryte/2016071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54.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5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hyperlink" Target="https://www.youtube.com/watch?v=AbBYshOBgx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5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50.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54.xml"/><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hyperlink" Target="mailto:lotta.sjafjell@hel.oslo.kommune.no" TargetMode="External"/><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2DC022-5BE2-D44A-B4EB-96459290FE56}"/>
              </a:ext>
            </a:extLst>
          </p:cNvPr>
          <p:cNvSpPr>
            <a:spLocks noGrp="1"/>
          </p:cNvSpPr>
          <p:nvPr>
            <p:ph type="title"/>
          </p:nvPr>
        </p:nvSpPr>
        <p:spPr>
          <a:xfrm>
            <a:off x="1015200" y="-1"/>
            <a:ext cx="9149563" cy="1540043"/>
          </a:xfrm>
        </p:spPr>
        <p:txBody>
          <a:bodyPr>
            <a:normAutofit/>
          </a:bodyPr>
          <a:lstStyle/>
          <a:p>
            <a:r>
              <a:rPr lang="nb-NO" sz="3200" dirty="0"/>
              <a:t>Til deg som skal holde denne presentasjonen</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algn="l"/>
            <a:fld id="{8ACEFDFC-287E-0A4D-81A7-6CC8C070690D}" type="slidenum">
              <a:rPr lang="nb-NO" smtClean="0"/>
              <a:pPr algn="l"/>
              <a:t>1</a:t>
            </a:fld>
            <a:endParaRPr lang="nb-NO"/>
          </a:p>
        </p:txBody>
      </p:sp>
      <p:pic>
        <p:nvPicPr>
          <p:cNvPr id="1026" name="Picture 2" descr="Illustrasjon av en mann som peker på en tavle.">
            <a:extLst>
              <a:ext uri="{FF2B5EF4-FFF2-40B4-BE49-F238E27FC236}">
                <a16:creationId xmlns:a16="http://schemas.microsoft.com/office/drawing/2014/main" id="{3F1DCC4B-EEBD-0998-4F2A-4E3BDA113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004" y="1157287"/>
            <a:ext cx="45434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86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A6D20AE4-446B-80E8-AE1B-4FB370664415}"/>
              </a:ext>
            </a:extLst>
          </p:cNvPr>
          <p:cNvSpPr>
            <a:spLocks noGrp="1"/>
          </p:cNvSpPr>
          <p:nvPr>
            <p:ph type="title"/>
          </p:nvPr>
        </p:nvSpPr>
        <p:spPr>
          <a:xfrm>
            <a:off x="1015200" y="-1"/>
            <a:ext cx="9149563" cy="2488147"/>
          </a:xfrm>
        </p:spPr>
        <p:txBody>
          <a:bodyPr/>
          <a:lstStyle/>
          <a:p>
            <a:r>
              <a:rPr lang="nb-NO" dirty="0">
                <a:solidFill>
                  <a:schemeClr val="tx1"/>
                </a:solidFill>
              </a:rPr>
              <a:t>Lurt å tenke på når du ser på denne presentasjonen</a:t>
            </a:r>
          </a:p>
        </p:txBody>
      </p:sp>
      <p:sp>
        <p:nvSpPr>
          <p:cNvPr id="7" name="Plassholder for tekst 6">
            <a:extLst>
              <a:ext uri="{FF2B5EF4-FFF2-40B4-BE49-F238E27FC236}">
                <a16:creationId xmlns:a16="http://schemas.microsoft.com/office/drawing/2014/main" id="{111200A8-FE0C-D502-5210-B2B8614F0424}"/>
              </a:ext>
            </a:extLst>
          </p:cNvPr>
          <p:cNvSpPr>
            <a:spLocks noGrp="1"/>
          </p:cNvSpPr>
          <p:nvPr>
            <p:ph type="body" idx="1"/>
          </p:nvPr>
        </p:nvSpPr>
        <p:spPr>
          <a:xfrm>
            <a:off x="1015200" y="2654301"/>
            <a:ext cx="9149563" cy="3438524"/>
          </a:xfrm>
        </p:spPr>
        <p:txBody>
          <a:bodyPr/>
          <a:lstStyle/>
          <a:p>
            <a:r>
              <a:rPr lang="nb-NO" dirty="0">
                <a:solidFill>
                  <a:schemeClr val="tx1"/>
                </a:solidFill>
              </a:rPr>
              <a:t>I det videre materialet vil vi ikke nødvendigvis skille mellom deg som ansatt og </a:t>
            </a:r>
          </a:p>
          <a:p>
            <a:r>
              <a:rPr lang="nb-NO" dirty="0">
                <a:solidFill>
                  <a:schemeClr val="tx1"/>
                </a:solidFill>
              </a:rPr>
              <a:t>barn, familier, voksne, eldre, pasienter, brukere eller pårørende vi møter gjennom vårt arbeid.</a:t>
            </a:r>
          </a:p>
          <a:p>
            <a:r>
              <a:rPr lang="nb-NO" dirty="0">
                <a:solidFill>
                  <a:schemeClr val="tx1"/>
                </a:solidFill>
              </a:rPr>
              <a:t> </a:t>
            </a:r>
          </a:p>
          <a:p>
            <a:r>
              <a:rPr lang="nb-NO" b="1" dirty="0">
                <a:solidFill>
                  <a:schemeClr val="tx1"/>
                </a:solidFill>
              </a:rPr>
              <a:t>Fordi livet skjer med oss alle</a:t>
            </a:r>
          </a:p>
          <a:p>
            <a:endParaRPr lang="nb-NO" dirty="0">
              <a:solidFill>
                <a:schemeClr val="tx1"/>
              </a:solidFill>
            </a:endParaRPr>
          </a:p>
          <a:p>
            <a:r>
              <a:rPr lang="nb-NO" b="1" dirty="0">
                <a:solidFill>
                  <a:schemeClr val="tx1"/>
                </a:solidFill>
              </a:rPr>
              <a:t>…og du kan ikke se på folk hvem som har med seg traumer og ikke. </a:t>
            </a:r>
          </a:p>
          <a:p>
            <a:endParaRPr lang="nb-NO" dirty="0"/>
          </a:p>
        </p:txBody>
      </p:sp>
      <p:sp>
        <p:nvSpPr>
          <p:cNvPr id="4" name="Plassholder for dato 3">
            <a:extLst>
              <a:ext uri="{FF2B5EF4-FFF2-40B4-BE49-F238E27FC236}">
                <a16:creationId xmlns:a16="http://schemas.microsoft.com/office/drawing/2014/main" id="{C70523BB-A927-3C67-1B59-12D59C54106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3468E77-91A7-512B-3493-CC9D01BC22A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615E7790-2F0A-5AF3-F736-B0D91459E89B}"/>
              </a:ext>
            </a:extLst>
          </p:cNvPr>
          <p:cNvPicPr>
            <a:picLocks noChangeAspect="1"/>
          </p:cNvPicPr>
          <p:nvPr/>
        </p:nvPicPr>
        <p:blipFill>
          <a:blip r:embed="rId3"/>
          <a:stretch>
            <a:fillRect/>
          </a:stretch>
        </p:blipFill>
        <p:spPr>
          <a:xfrm>
            <a:off x="2027237" y="5160535"/>
            <a:ext cx="8571920" cy="1496942"/>
          </a:xfrm>
          <a:prstGeom prst="rect">
            <a:avLst/>
          </a:prstGeom>
        </p:spPr>
      </p:pic>
    </p:spTree>
    <p:extLst>
      <p:ext uri="{BB962C8B-B14F-4D97-AF65-F5344CB8AC3E}">
        <p14:creationId xmlns:p14="http://schemas.microsoft.com/office/powerpoint/2010/main" val="428751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548413"/>
          </a:xfrm>
        </p:spPr>
        <p:txBody>
          <a:bodyPr/>
          <a:lstStyle/>
          <a:p>
            <a:r>
              <a:rPr lang="nb-NO" dirty="0"/>
              <a:t>Hvorfor er traumebevisst praksis viktig?</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599826"/>
            <a:ext cx="7432674" cy="4060826"/>
          </a:xfrm>
        </p:spPr>
        <p:txBody>
          <a:bodyPr/>
          <a:lstStyle/>
          <a:p>
            <a:r>
              <a:rPr lang="nb-NO" dirty="0"/>
              <a:t>Alvorlige livshendelser skjer med mange</a:t>
            </a:r>
          </a:p>
          <a:p>
            <a:r>
              <a:rPr lang="nb-NO" dirty="0"/>
              <a:t>Opplevelser vi har i etterkant kan minne oss om det som skjedde, og gi en følelse av å være tilbake i den samme tilstanden</a:t>
            </a:r>
          </a:p>
          <a:p>
            <a:r>
              <a:rPr lang="nb-NO" dirty="0">
                <a:solidFill>
                  <a:srgbClr val="1A1A1A"/>
                </a:solidFill>
                <a:effectLst/>
              </a:rPr>
              <a:t>Dersom livsbelastninger er gjentagende over tid og/eller foregår i en relasjon, er potensiale for skade enda større</a:t>
            </a:r>
            <a:endParaRPr lang="nb-NO" dirty="0"/>
          </a:p>
          <a:p>
            <a:r>
              <a:rPr lang="nb-NO" dirty="0"/>
              <a:t>Vi kan forebygge hvor skadelig det blir</a:t>
            </a:r>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8895242" y="2370239"/>
            <a:ext cx="1834189" cy="2117522"/>
          </a:xfrm>
          <a:prstGeom prst="rect">
            <a:avLst/>
          </a:prstGeom>
        </p:spPr>
      </p:pic>
    </p:spTree>
    <p:extLst>
      <p:ext uri="{BB962C8B-B14F-4D97-AF65-F5344CB8AC3E}">
        <p14:creationId xmlns:p14="http://schemas.microsoft.com/office/powerpoint/2010/main" val="4214611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0C026E3C-A50F-AE39-8C4A-AB469D9C4A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3B72-610B-9C48-3936-C59C40331391}"/>
              </a:ext>
            </a:extLst>
          </p:cNvPr>
          <p:cNvSpPr>
            <a:spLocks noGrp="1"/>
          </p:cNvSpPr>
          <p:nvPr>
            <p:ph type="title"/>
          </p:nvPr>
        </p:nvSpPr>
        <p:spPr>
          <a:xfrm>
            <a:off x="695325" y="1300585"/>
            <a:ext cx="8257288" cy="548413"/>
          </a:xfrm>
        </p:spPr>
        <p:txBody>
          <a:bodyPr/>
          <a:lstStyle/>
          <a:p>
            <a:r>
              <a:rPr lang="nb-NO" dirty="0"/>
              <a:t>Trygge rammer</a:t>
            </a:r>
            <a:endParaRPr lang="en-NO" dirty="0"/>
          </a:p>
        </p:txBody>
      </p:sp>
      <p:sp>
        <p:nvSpPr>
          <p:cNvPr id="3" name="Content Placeholder 2">
            <a:extLst>
              <a:ext uri="{FF2B5EF4-FFF2-40B4-BE49-F238E27FC236}">
                <a16:creationId xmlns:a16="http://schemas.microsoft.com/office/drawing/2014/main" id="{54BC4E66-F7CB-5241-AFA4-37E3596A8E3F}"/>
              </a:ext>
            </a:extLst>
          </p:cNvPr>
          <p:cNvSpPr>
            <a:spLocks noGrp="1"/>
          </p:cNvSpPr>
          <p:nvPr>
            <p:ph sz="half" idx="1"/>
          </p:nvPr>
        </p:nvSpPr>
        <p:spPr>
          <a:xfrm>
            <a:off x="695325" y="2599826"/>
            <a:ext cx="7432674" cy="4060826"/>
          </a:xfrm>
        </p:spPr>
        <p:txBody>
          <a:bodyPr/>
          <a:lstStyle/>
          <a:p>
            <a:r>
              <a:rPr lang="nb-NO" dirty="0"/>
              <a:t>Temaene vi skal inn i kan være belastende å snakke om, også i en profesjonell setting – så ha omtanke for hverandre og deg selv. </a:t>
            </a:r>
          </a:p>
          <a:p>
            <a:r>
              <a:rPr lang="nb-NO" dirty="0"/>
              <a:t>Det er viktig at vi respekterer egne grenser. Dersom du kjenner at noe blir vanskelig for deg er det lov til å ta seg en pause når som helst. </a:t>
            </a:r>
          </a:p>
          <a:p>
            <a:r>
              <a:rPr lang="nb-NO" dirty="0"/>
              <a:t>Det vi snakker om blir i dette rommet (taushetsplikt). Da kan vi alle føle oss trygge til å dele uten at det sies videre et annet sted. </a:t>
            </a:r>
          </a:p>
        </p:txBody>
      </p:sp>
      <p:sp>
        <p:nvSpPr>
          <p:cNvPr id="4" name="Date Placeholder 3">
            <a:extLst>
              <a:ext uri="{FF2B5EF4-FFF2-40B4-BE49-F238E27FC236}">
                <a16:creationId xmlns:a16="http://schemas.microsoft.com/office/drawing/2014/main" id="{C6503E0B-F557-154B-8BAA-BA9E0AF8D0F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FBCBFC8-F2DA-4D24-81D9-318EC242ECC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36641CA1-2C4F-C97A-1C64-707AA97E6617}"/>
              </a:ext>
            </a:extLst>
          </p:cNvPr>
          <p:cNvPicPr>
            <a:picLocks noChangeAspect="1"/>
          </p:cNvPicPr>
          <p:nvPr/>
        </p:nvPicPr>
        <p:blipFill rotWithShape="1">
          <a:blip r:embed="rId3"/>
          <a:srcRect l="12516" t="2209" r="19567" b="19382"/>
          <a:stretch/>
        </p:blipFill>
        <p:spPr>
          <a:xfrm>
            <a:off x="8992561" y="2370239"/>
            <a:ext cx="1834189" cy="2117522"/>
          </a:xfrm>
          <a:prstGeom prst="rect">
            <a:avLst/>
          </a:prstGeom>
        </p:spPr>
      </p:pic>
    </p:spTree>
    <p:extLst>
      <p:ext uri="{BB962C8B-B14F-4D97-AF65-F5344CB8AC3E}">
        <p14:creationId xmlns:p14="http://schemas.microsoft.com/office/powerpoint/2010/main" val="373050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br>
              <a:rPr lang="nb-NO" dirty="0"/>
            </a:br>
            <a:br>
              <a:rPr lang="nb-NO" dirty="0"/>
            </a:br>
            <a:r>
              <a:rPr lang="nb-NO" dirty="0"/>
              <a:t>Ulike typer stress</a:t>
            </a:r>
            <a:br>
              <a:rPr lang="nb-NO" dirty="0"/>
            </a:br>
            <a:br>
              <a:rPr lang="nb-NO" dirty="0"/>
            </a:br>
            <a:r>
              <a:rPr lang="nb-NO" dirty="0"/>
              <a:t> </a:t>
            </a: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13</a:t>
            </a:fld>
            <a:endParaRPr lang="nb-NO"/>
          </a:p>
        </p:txBody>
      </p:sp>
    </p:spTree>
    <p:extLst>
      <p:ext uri="{BB962C8B-B14F-4D97-AF65-F5344CB8AC3E}">
        <p14:creationId xmlns:p14="http://schemas.microsoft.com/office/powerpoint/2010/main" val="2440046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llustrasjon av en graf som viser delene av en stressreaksjon over tid.">
            <a:extLst>
              <a:ext uri="{FF2B5EF4-FFF2-40B4-BE49-F238E27FC236}">
                <a16:creationId xmlns:a16="http://schemas.microsoft.com/office/drawing/2014/main" id="{4B3A7230-EB8E-DB37-B61B-87C9F37DD7B1}"/>
              </a:ext>
            </a:extLst>
          </p:cNvPr>
          <p:cNvPicPr>
            <a:picLocks noChangeAspect="1"/>
          </p:cNvPicPr>
          <p:nvPr/>
        </p:nvPicPr>
        <p:blipFill>
          <a:blip r:embed="rId3"/>
          <a:stretch>
            <a:fillRect/>
          </a:stretch>
        </p:blipFill>
        <p:spPr>
          <a:xfrm>
            <a:off x="5684104" y="1376000"/>
            <a:ext cx="6160232" cy="4519028"/>
          </a:xfrm>
          <a:prstGeom prst="rect">
            <a:avLst/>
          </a:prstGeom>
        </p:spPr>
      </p:pic>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lstStyle/>
          <a:p>
            <a:r>
              <a:rPr lang="nb-NO" dirty="0"/>
              <a:t>Ulike typer stress</a:t>
            </a:r>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2687999"/>
            <a:ext cx="5400674" cy="3404826"/>
          </a:xfrm>
        </p:spPr>
        <p:txBody>
          <a:bodyPr/>
          <a:lstStyle/>
          <a:p>
            <a:r>
              <a:rPr lang="nb-NO" sz="2800" dirty="0"/>
              <a:t>Sunt stress</a:t>
            </a:r>
          </a:p>
          <a:p>
            <a:r>
              <a:rPr lang="nb-NO" sz="2800" dirty="0"/>
              <a:t>Akutt stress</a:t>
            </a:r>
          </a:p>
          <a:p>
            <a:r>
              <a:rPr lang="nb-NO" sz="2800" dirty="0"/>
              <a:t>Kronisk og skadelig (toksisk) stress</a:t>
            </a:r>
          </a:p>
          <a:p>
            <a:pPr marL="0" indent="0">
              <a:buNone/>
            </a:pPr>
            <a:endParaRPr lang="nb-NO" dirty="0"/>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fld id="{8ACEFDFC-287E-0A4D-81A7-6CC8C070690D}" type="slidenum">
              <a:rPr lang="nb-NO" smtClean="0"/>
              <a:t>14</a:t>
            </a:fld>
            <a:endParaRPr lang="nb-NO"/>
          </a:p>
        </p:txBody>
      </p:sp>
      <p:pic>
        <p:nvPicPr>
          <p:cNvPr id="6" name="Bilde 5">
            <a:extLst>
              <a:ext uri="{FF2B5EF4-FFF2-40B4-BE49-F238E27FC236}">
                <a16:creationId xmlns:a16="http://schemas.microsoft.com/office/drawing/2014/main" id="{E812CFA5-4358-0360-A963-E8FF5B98C9C5}"/>
              </a:ext>
            </a:extLst>
          </p:cNvPr>
          <p:cNvPicPr>
            <a:picLocks noChangeAspect="1"/>
          </p:cNvPicPr>
          <p:nvPr/>
        </p:nvPicPr>
        <p:blipFill>
          <a:blip r:embed="rId4"/>
          <a:srcRect l="3823" t="15032" r="68362" b="14835"/>
          <a:stretch/>
        </p:blipFill>
        <p:spPr>
          <a:xfrm>
            <a:off x="10596863" y="200523"/>
            <a:ext cx="899812" cy="900000"/>
          </a:xfrm>
          <a:prstGeom prst="ellipse">
            <a:avLst/>
          </a:prstGeom>
        </p:spPr>
      </p:pic>
    </p:spTree>
    <p:extLst>
      <p:ext uri="{BB962C8B-B14F-4D97-AF65-F5344CB8AC3E}">
        <p14:creationId xmlns:p14="http://schemas.microsoft.com/office/powerpoint/2010/main" val="147605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lstStyle/>
          <a:p>
            <a:r>
              <a:rPr lang="nb-NO" dirty="0"/>
              <a:t>Stress på arbeidsplassen</a:t>
            </a:r>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3135087"/>
            <a:ext cx="5400674" cy="1018459"/>
          </a:xfrm>
        </p:spPr>
        <p:txBody>
          <a:bodyPr/>
          <a:lstStyle/>
          <a:p>
            <a:r>
              <a:rPr lang="nb-NO" sz="2400" dirty="0"/>
              <a:t>Arbeidsrelatert stress</a:t>
            </a:r>
          </a:p>
          <a:p>
            <a:r>
              <a:rPr lang="nb-NO" sz="2400" dirty="0"/>
              <a:t>Emosjonelle krav</a:t>
            </a:r>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fld id="{8ACEFDFC-287E-0A4D-81A7-6CC8C070690D}" type="slidenum">
              <a:rPr lang="nb-NO" smtClean="0"/>
              <a:t>15</a:t>
            </a:fld>
            <a:endParaRPr lang="nb-NO"/>
          </a:p>
        </p:txBody>
      </p:sp>
      <p:pic>
        <p:nvPicPr>
          <p:cNvPr id="6" name="Bilde 5">
            <a:extLst>
              <a:ext uri="{FF2B5EF4-FFF2-40B4-BE49-F238E27FC236}">
                <a16:creationId xmlns:a16="http://schemas.microsoft.com/office/drawing/2014/main" id="{E812CFA5-4358-0360-A963-E8FF5B98C9C5}"/>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Bilde 10" descr="Illustrasjon av en kvinne som bærer en stor og tung ryggsekk. Hun står fremoverbøyd og det kommer svettedråper fra pannen hennes. ">
            <a:extLst>
              <a:ext uri="{FF2B5EF4-FFF2-40B4-BE49-F238E27FC236}">
                <a16:creationId xmlns:a16="http://schemas.microsoft.com/office/drawing/2014/main" id="{62147FBF-7942-ECA8-EC09-D38CB83D8316}"/>
              </a:ext>
            </a:extLst>
          </p:cNvPr>
          <p:cNvPicPr>
            <a:picLocks noChangeAspect="1"/>
          </p:cNvPicPr>
          <p:nvPr/>
        </p:nvPicPr>
        <p:blipFill>
          <a:blip r:embed="rId4"/>
          <a:srcRect l="36511" r="20111"/>
          <a:stretch/>
        </p:blipFill>
        <p:spPr>
          <a:xfrm>
            <a:off x="7622014" y="-383086"/>
            <a:ext cx="2974848" cy="6858000"/>
          </a:xfrm>
          <a:prstGeom prst="rect">
            <a:avLst/>
          </a:prstGeom>
        </p:spPr>
      </p:pic>
    </p:spTree>
    <p:extLst>
      <p:ext uri="{BB962C8B-B14F-4D97-AF65-F5344CB8AC3E}">
        <p14:creationId xmlns:p14="http://schemas.microsoft.com/office/powerpoint/2010/main" val="242667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lstStyle/>
          <a:p>
            <a:r>
              <a:rPr lang="nb-NO" dirty="0"/>
              <a:t>Konsekvenser av stress på arbeidsplassen</a:t>
            </a:r>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2032001"/>
            <a:ext cx="6026876" cy="3624880"/>
          </a:xfrm>
        </p:spPr>
        <p:txBody>
          <a:bodyPr/>
          <a:lstStyle/>
          <a:p>
            <a:r>
              <a:rPr lang="nb-NO" sz="2400" dirty="0"/>
              <a:t>19 % av sysselsatte i Norge rapporterer at de opplever arbeidsrelaterte psykiske plager. Dette omfatter ca. 500 000 personer.</a:t>
            </a:r>
          </a:p>
          <a:p>
            <a:r>
              <a:rPr lang="nb-NO" sz="2400" dirty="0"/>
              <a:t>Psykiske helseplager og lidelser koster samfunnet om lag 340 milliarder kroner årlig.</a:t>
            </a:r>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fld id="{8ACEFDFC-287E-0A4D-81A7-6CC8C070690D}" type="slidenum">
              <a:rPr lang="nb-NO" smtClean="0"/>
              <a:t>16</a:t>
            </a:fld>
            <a:endParaRPr lang="nb-NO"/>
          </a:p>
        </p:txBody>
      </p:sp>
      <p:pic>
        <p:nvPicPr>
          <p:cNvPr id="6" name="Bilde 5">
            <a:extLst>
              <a:ext uri="{FF2B5EF4-FFF2-40B4-BE49-F238E27FC236}">
                <a16:creationId xmlns:a16="http://schemas.microsoft.com/office/drawing/2014/main" id="{E812CFA5-4358-0360-A963-E8FF5B98C9C5}"/>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Bilde 10" descr="Illustrasjon av en mann som går.">
            <a:extLst>
              <a:ext uri="{FF2B5EF4-FFF2-40B4-BE49-F238E27FC236}">
                <a16:creationId xmlns:a16="http://schemas.microsoft.com/office/drawing/2014/main" id="{5C1830DA-3D0F-5E30-3513-4DD891A97B4E}"/>
              </a:ext>
            </a:extLst>
          </p:cNvPr>
          <p:cNvPicPr>
            <a:picLocks noChangeAspect="1"/>
          </p:cNvPicPr>
          <p:nvPr/>
        </p:nvPicPr>
        <p:blipFill>
          <a:blip r:embed="rId4"/>
          <a:stretch>
            <a:fillRect/>
          </a:stretch>
        </p:blipFill>
        <p:spPr>
          <a:xfrm>
            <a:off x="8222121" y="2347645"/>
            <a:ext cx="3429535" cy="3429535"/>
          </a:xfrm>
          <a:prstGeom prst="rect">
            <a:avLst/>
          </a:prstGeom>
        </p:spPr>
      </p:pic>
    </p:spTree>
    <p:extLst>
      <p:ext uri="{BB962C8B-B14F-4D97-AF65-F5344CB8AC3E}">
        <p14:creationId xmlns:p14="http://schemas.microsoft.com/office/powerpoint/2010/main" val="139279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lstStyle/>
          <a:p>
            <a:r>
              <a:rPr lang="nb-NO" dirty="0"/>
              <a:t>Når livet skjer</a:t>
            </a:r>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2727703"/>
            <a:ext cx="5400674" cy="2013296"/>
          </a:xfrm>
        </p:spPr>
        <p:txBody>
          <a:bodyPr/>
          <a:lstStyle/>
          <a:p>
            <a:r>
              <a:rPr lang="nb-NO" sz="2400" dirty="0"/>
              <a:t>Når vi står i livsbelastninger utenfor jobb, er vi mer sårbare og får økt risiko for utbrenthet</a:t>
            </a:r>
          </a:p>
          <a:p>
            <a:endParaRPr lang="nb-NO" dirty="0"/>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fld id="{8ACEFDFC-287E-0A4D-81A7-6CC8C070690D}" type="slidenum">
              <a:rPr lang="nb-NO" smtClean="0"/>
              <a:t>17</a:t>
            </a:fld>
            <a:endParaRPr lang="nb-NO"/>
          </a:p>
        </p:txBody>
      </p:sp>
      <p:pic>
        <p:nvPicPr>
          <p:cNvPr id="8" name="Picture 7" descr="Illustrasjon av en mann og en kvinne som holder rundt hverandre, sett bakfra.">
            <a:extLst>
              <a:ext uri="{FF2B5EF4-FFF2-40B4-BE49-F238E27FC236}">
                <a16:creationId xmlns:a16="http://schemas.microsoft.com/office/drawing/2014/main" id="{F23A4D4D-F488-AEAF-F22F-40F0322EFD89}"/>
              </a:ext>
            </a:extLst>
          </p:cNvPr>
          <p:cNvPicPr>
            <a:picLocks noChangeAspect="1"/>
          </p:cNvPicPr>
          <p:nvPr/>
        </p:nvPicPr>
        <p:blipFill rotWithShape="1">
          <a:blip r:embed="rId3"/>
          <a:srcRect l="25111" t="23555" r="30000" b="29779"/>
          <a:stretch/>
        </p:blipFill>
        <p:spPr>
          <a:xfrm>
            <a:off x="6766560" y="1615440"/>
            <a:ext cx="3078480" cy="3200400"/>
          </a:xfrm>
          <a:prstGeom prst="rect">
            <a:avLst/>
          </a:prstGeom>
        </p:spPr>
      </p:pic>
      <p:pic>
        <p:nvPicPr>
          <p:cNvPr id="7" name="Bilde 6">
            <a:extLst>
              <a:ext uri="{FF2B5EF4-FFF2-40B4-BE49-F238E27FC236}">
                <a16:creationId xmlns:a16="http://schemas.microsoft.com/office/drawing/2014/main" id="{76D75260-BA69-692F-C68C-6C3246654EAF}"/>
              </a:ext>
            </a:extLst>
          </p:cNvPr>
          <p:cNvPicPr>
            <a:picLocks noChangeAspect="1"/>
          </p:cNvPicPr>
          <p:nvPr/>
        </p:nvPicPr>
        <p:blipFill>
          <a:blip r:embed="rId4"/>
          <a:srcRect l="37408" t="14815" r="34778" b="15052"/>
          <a:stretch/>
        </p:blipFill>
        <p:spPr>
          <a:xfrm>
            <a:off x="10596862" y="270001"/>
            <a:ext cx="899812" cy="900000"/>
          </a:xfrm>
          <a:prstGeom prst="rect">
            <a:avLst/>
          </a:prstGeom>
        </p:spPr>
      </p:pic>
    </p:spTree>
    <p:extLst>
      <p:ext uri="{BB962C8B-B14F-4D97-AF65-F5344CB8AC3E}">
        <p14:creationId xmlns:p14="http://schemas.microsoft.com/office/powerpoint/2010/main" val="3299208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947835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normAutofit/>
          </a:bodyPr>
          <a:lstStyle/>
          <a:p>
            <a:r>
              <a:rPr lang="nb-NO" dirty="0"/>
              <a:t>Øvelse:</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4" y="2032000"/>
            <a:ext cx="5718727" cy="4060826"/>
          </a:xfrm>
        </p:spPr>
        <p:txBody>
          <a:bodyPr/>
          <a:lstStyle/>
          <a:p>
            <a:r>
              <a:rPr lang="nb-NO" sz="2400" dirty="0"/>
              <a:t>Gå gjennom dagen din og identifiser minst to situasjoner hvor du føler deg utrygg, stresset, sint eller irritert:</a:t>
            </a:r>
          </a:p>
          <a:p>
            <a:pPr marL="0" indent="0">
              <a:buNone/>
            </a:pPr>
            <a:endParaRPr lang="nb-NO" sz="2400" dirty="0"/>
          </a:p>
          <a:p>
            <a:pPr lvl="1"/>
            <a:r>
              <a:rPr lang="nb-NO" sz="2000" dirty="0"/>
              <a:t>Når oppstår disse følelsene? </a:t>
            </a:r>
          </a:p>
          <a:p>
            <a:pPr lvl="1"/>
            <a:r>
              <a:rPr lang="nb-NO" sz="2000" dirty="0"/>
              <a:t>Er det i møte med bestemte personer, situasjoner eller oppgaver? </a:t>
            </a:r>
          </a:p>
          <a:p>
            <a:pPr lvl="1"/>
            <a:r>
              <a:rPr lang="nb-NO" sz="2000" dirty="0"/>
              <a:t>Når er det disse følelsene kan dukke opp i deg i din arbeidshverdag?</a:t>
            </a:r>
          </a:p>
          <a:p>
            <a:pPr marL="0" indent="0">
              <a:buNone/>
            </a:pPr>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8" name="Bilde 6" descr="Illustrasjon av to kvinner som snakker sammen. Hver kvinne har en snakkeboble foran ansiktet. ">
            <a:extLst>
              <a:ext uri="{FF2B5EF4-FFF2-40B4-BE49-F238E27FC236}">
                <a16:creationId xmlns:a16="http://schemas.microsoft.com/office/drawing/2014/main" id="{A16D0D5D-835F-462A-3266-073E75D74A12}"/>
              </a:ext>
            </a:extLst>
          </p:cNvPr>
          <p:cNvPicPr>
            <a:picLocks noChangeAspect="1"/>
          </p:cNvPicPr>
          <p:nvPr/>
        </p:nvPicPr>
        <p:blipFill>
          <a:blip r:embed="rId4"/>
          <a:stretch>
            <a:fillRect/>
          </a:stretch>
        </p:blipFill>
        <p:spPr>
          <a:xfrm>
            <a:off x="6328363" y="1620001"/>
            <a:ext cx="4718402" cy="3051146"/>
          </a:xfrm>
          <a:prstGeom prst="rect">
            <a:avLst/>
          </a:prstGeom>
        </p:spPr>
      </p:pic>
    </p:spTree>
    <p:extLst>
      <p:ext uri="{BB962C8B-B14F-4D97-AF65-F5344CB8AC3E}">
        <p14:creationId xmlns:p14="http://schemas.microsoft.com/office/powerpoint/2010/main" val="195365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15200" y="1540042"/>
            <a:ext cx="9149563" cy="4652414"/>
          </a:xfrm>
        </p:spPr>
        <p:txBody>
          <a:bodyPr/>
          <a:lstStyle/>
          <a:p>
            <a:endParaRPr lang="nb-NO" sz="2400" dirty="0"/>
          </a:p>
          <a:p>
            <a:r>
              <a:rPr lang="nb-NO" sz="2400" dirty="0"/>
              <a:t>Før du gå videre, ber vi deg om å laste ned presentasjonen. Deretter må du åpne presentasjonen i Power Points skrivebords-app (ikke i nettleser). </a:t>
            </a:r>
          </a:p>
          <a:p>
            <a:endParaRPr lang="nb-NO" sz="2400" dirty="0"/>
          </a:p>
          <a:p>
            <a:r>
              <a:rPr lang="nb-NO" sz="2400" dirty="0"/>
              <a:t>Dette er for at du skal kunne lese notatene under hver side, som er en veiledning til deg når du holder presentasjonen. </a:t>
            </a:r>
          </a:p>
          <a:p>
            <a:r>
              <a:rPr lang="nb-NO" sz="2400" dirty="0"/>
              <a:t>Her vil du også finne alle referansene til materialet.</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10" descr="Illustrasjon av en kvinne som sitter i skredderstilling. Hun holder en bok som hun leser i og en kopp kaffe.">
            <a:extLst>
              <a:ext uri="{FF2B5EF4-FFF2-40B4-BE49-F238E27FC236}">
                <a16:creationId xmlns:a16="http://schemas.microsoft.com/office/drawing/2014/main" id="{BA60299C-5376-2C8F-B5FC-768C03CBFA6E}"/>
              </a:ext>
            </a:extLst>
          </p:cNvPr>
          <p:cNvPicPr>
            <a:picLocks noChangeAspect="1"/>
          </p:cNvPicPr>
          <p:nvPr/>
        </p:nvPicPr>
        <p:blipFill>
          <a:blip r:embed="rId3"/>
          <a:stretch>
            <a:fillRect/>
          </a:stretch>
        </p:blipFill>
        <p:spPr>
          <a:xfrm>
            <a:off x="8333002" y="3866249"/>
            <a:ext cx="2236037" cy="2236037"/>
          </a:xfrm>
          <a:prstGeom prst="rect">
            <a:avLst/>
          </a:prstGeom>
        </p:spPr>
      </p:pic>
    </p:spTree>
    <p:extLst>
      <p:ext uri="{BB962C8B-B14F-4D97-AF65-F5344CB8AC3E}">
        <p14:creationId xmlns:p14="http://schemas.microsoft.com/office/powerpoint/2010/main" val="181821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485775" y="2397328"/>
            <a:ext cx="8257288" cy="2117522"/>
          </a:xfrm>
        </p:spPr>
        <p:txBody>
          <a:bodyPr>
            <a:normAutofit/>
          </a:bodyPr>
          <a:lstStyle/>
          <a:p>
            <a:br>
              <a:rPr lang="nb-NO" sz="3200" dirty="0"/>
            </a:br>
            <a:endParaRPr lang="en-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909655" y="1964501"/>
            <a:ext cx="1834189" cy="2117522"/>
          </a:xfrm>
          <a:prstGeom prst="rect">
            <a:avLst/>
          </a:prstGeom>
        </p:spPr>
      </p:pic>
      <p:sp>
        <p:nvSpPr>
          <p:cNvPr id="6" name="TextBox 5">
            <a:extLst>
              <a:ext uri="{FF2B5EF4-FFF2-40B4-BE49-F238E27FC236}">
                <a16:creationId xmlns:a16="http://schemas.microsoft.com/office/drawing/2014/main" id="{6E946A78-862A-67DF-4BBB-4A62D73524BB}"/>
              </a:ext>
            </a:extLst>
          </p:cNvPr>
          <p:cNvSpPr txBox="1"/>
          <p:nvPr/>
        </p:nvSpPr>
        <p:spPr>
          <a:xfrm>
            <a:off x="485775" y="1964501"/>
            <a:ext cx="9129714" cy="2677656"/>
          </a:xfrm>
          <a:prstGeom prst="rect">
            <a:avLst/>
          </a:prstGeom>
          <a:noFill/>
        </p:spPr>
        <p:txBody>
          <a:bodyPr wrap="square">
            <a:spAutoFit/>
          </a:bodyPr>
          <a:lstStyle/>
          <a:p>
            <a:pPr marL="0" marR="0"/>
            <a:r>
              <a:rPr lang="nb-NO" sz="2800" dirty="0"/>
              <a:t>Et robust arbeidsmiljø gjør at vi takler utfordringer bedre. Vi støtter hverandre, lærer av det som skjer, og snakker om det som er vanskelig. </a:t>
            </a:r>
          </a:p>
          <a:p>
            <a:pPr marL="0" marR="0"/>
            <a:endParaRPr lang="nb-NO" sz="2800" dirty="0"/>
          </a:p>
          <a:p>
            <a:pPr marL="0" marR="0"/>
            <a:r>
              <a:rPr lang="nb-NO" sz="2800" dirty="0"/>
              <a:t>Når vi er trygge sammen og hjelper hverandre, blir vi sterkere – både til vanlig og når ting er krevende.</a:t>
            </a:r>
            <a:endParaRPr lang="nb-NO" sz="28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503719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21</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a:xfrm>
            <a:off x="1015200" y="1276349"/>
            <a:ext cx="9149563" cy="3314701"/>
          </a:xfrm>
        </p:spPr>
        <p:txBody>
          <a:bodyPr>
            <a:normAutofit/>
          </a:bodyPr>
          <a:lstStyle/>
          <a:p>
            <a:r>
              <a:rPr lang="nb-NO" dirty="0"/>
              <a:t>Sekundærtraumatisering, sekundært stress og utbrenthet</a:t>
            </a:r>
            <a:br>
              <a:rPr lang="nb-NO" dirty="0"/>
            </a:br>
            <a:endParaRPr lang="nb-NO" dirty="0"/>
          </a:p>
        </p:txBody>
      </p:sp>
    </p:spTree>
    <p:extLst>
      <p:ext uri="{BB962C8B-B14F-4D97-AF65-F5344CB8AC3E}">
        <p14:creationId xmlns:p14="http://schemas.microsoft.com/office/powerpoint/2010/main" val="405043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Sekundært stress og sekundærtraumatisering </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937589" y="2555906"/>
            <a:ext cx="5082622" cy="3169840"/>
          </a:xfrm>
        </p:spPr>
        <p:txBody>
          <a:bodyPr/>
          <a:lstStyle/>
          <a:p>
            <a:r>
              <a:rPr lang="nb-NO" sz="2400" dirty="0"/>
              <a:t>Ansatte som jobber tett på andre mennesker er sårbare for belastninger hvis vi ikke reflekterer over – og bearbeider følelsene våre</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12.03.2025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22</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grpSp>
        <p:nvGrpSpPr>
          <p:cNvPr id="3" name="Group 2" descr="Illustrasjon av fem mennesker: To barn, en mann, en gutt i rullestol og en kvinne.">
            <a:extLst>
              <a:ext uri="{FF2B5EF4-FFF2-40B4-BE49-F238E27FC236}">
                <a16:creationId xmlns:a16="http://schemas.microsoft.com/office/drawing/2014/main" id="{67F5F75E-F4D3-DEF1-F972-A6A9C1C9AD8E}"/>
              </a:ext>
            </a:extLst>
          </p:cNvPr>
          <p:cNvGrpSpPr/>
          <p:nvPr/>
        </p:nvGrpSpPr>
        <p:grpSpPr>
          <a:xfrm>
            <a:off x="6171792" y="1376000"/>
            <a:ext cx="4425072" cy="4534470"/>
            <a:chOff x="3420534" y="888722"/>
            <a:chExt cx="5339514" cy="5080556"/>
          </a:xfrm>
        </p:grpSpPr>
        <p:pic>
          <p:nvPicPr>
            <p:cNvPr id="8" name="Picture 7" descr="A group of people standing in a row&#10;&#10;Description automatically generated">
              <a:extLst>
                <a:ext uri="{FF2B5EF4-FFF2-40B4-BE49-F238E27FC236}">
                  <a16:creationId xmlns:a16="http://schemas.microsoft.com/office/drawing/2014/main" id="{4E7EE518-E538-8EA7-AFBB-3783938C0335}"/>
                </a:ext>
              </a:extLst>
            </p:cNvPr>
            <p:cNvPicPr>
              <a:picLocks noChangeAspect="1"/>
            </p:cNvPicPr>
            <p:nvPr/>
          </p:nvPicPr>
          <p:blipFill rotWithShape="1">
            <a:blip r:embed="rId4"/>
            <a:srcRect l="36146" t="-1021" r="46251" b="1021"/>
            <a:stretch/>
          </p:blipFill>
          <p:spPr>
            <a:xfrm>
              <a:off x="7495952" y="888722"/>
              <a:ext cx="1264096" cy="5080556"/>
            </a:xfrm>
            <a:prstGeom prst="rect">
              <a:avLst/>
            </a:prstGeom>
          </p:spPr>
        </p:pic>
        <p:pic>
          <p:nvPicPr>
            <p:cNvPr id="9" name="Picture 8" descr="A person holding a person in a wheelchair&#10;&#10;Description automatically generated">
              <a:extLst>
                <a:ext uri="{FF2B5EF4-FFF2-40B4-BE49-F238E27FC236}">
                  <a16:creationId xmlns:a16="http://schemas.microsoft.com/office/drawing/2014/main" id="{53C0E608-2353-C87F-E488-FD3090140F6F}"/>
                </a:ext>
              </a:extLst>
            </p:cNvPr>
            <p:cNvPicPr>
              <a:picLocks noChangeAspect="1"/>
            </p:cNvPicPr>
            <p:nvPr/>
          </p:nvPicPr>
          <p:blipFill rotWithShape="1">
            <a:blip r:embed="rId5"/>
            <a:srcRect l="21112" t="18031" r="22076" b="7130"/>
            <a:stretch/>
          </p:blipFill>
          <p:spPr>
            <a:xfrm>
              <a:off x="5376987" y="1742346"/>
              <a:ext cx="2649413" cy="3490054"/>
            </a:xfrm>
            <a:prstGeom prst="rect">
              <a:avLst/>
            </a:prstGeom>
          </p:spPr>
        </p:pic>
        <p:pic>
          <p:nvPicPr>
            <p:cNvPr id="10" name="Picture 9" descr="A person and children dancing&#10;&#10;Description automatically generated">
              <a:extLst>
                <a:ext uri="{FF2B5EF4-FFF2-40B4-BE49-F238E27FC236}">
                  <a16:creationId xmlns:a16="http://schemas.microsoft.com/office/drawing/2014/main" id="{D3FBC44E-F33C-B8D1-B71B-4B1F4FA4CB91}"/>
                </a:ext>
              </a:extLst>
            </p:cNvPr>
            <p:cNvPicPr>
              <a:picLocks noChangeAspect="1"/>
            </p:cNvPicPr>
            <p:nvPr/>
          </p:nvPicPr>
          <p:blipFill rotWithShape="1">
            <a:blip r:embed="rId6"/>
            <a:srcRect l="35597" t="43961" r="32415" b="4252"/>
            <a:stretch/>
          </p:blipFill>
          <p:spPr>
            <a:xfrm>
              <a:off x="3420534" y="1653208"/>
              <a:ext cx="2193694" cy="3551584"/>
            </a:xfrm>
            <a:prstGeom prst="rect">
              <a:avLst/>
            </a:prstGeom>
          </p:spPr>
        </p:pic>
      </p:grpSp>
    </p:spTree>
    <p:extLst>
      <p:ext uri="{BB962C8B-B14F-4D97-AF65-F5344CB8AC3E}">
        <p14:creationId xmlns:p14="http://schemas.microsoft.com/office/powerpoint/2010/main" val="2999761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Sekundærtraumatisering </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937589" y="2555906"/>
            <a:ext cx="5082622" cy="3169840"/>
          </a:xfrm>
        </p:spPr>
        <p:txBody>
          <a:bodyPr/>
          <a:lstStyle/>
          <a:p>
            <a:r>
              <a:rPr lang="nb-NO" sz="2400" dirty="0"/>
              <a:t>Hjelpere kan utvikle liknende reaksjoner som den som opplevde traumet.</a:t>
            </a:r>
          </a:p>
          <a:p>
            <a:r>
              <a:rPr lang="nb-NO" sz="2400" dirty="0"/>
              <a:t>Som hjelper eller som kollega til hjelper er det viktig å kjenne til.</a:t>
            </a:r>
          </a:p>
          <a:p>
            <a:r>
              <a:rPr lang="nb-NO" sz="2400" dirty="0"/>
              <a:t>Det er også viktig dersom vi er pårørende.</a:t>
            </a:r>
          </a:p>
          <a:p>
            <a:endParaRPr lang="nb-NO" sz="2400" dirty="0"/>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12.03.2025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23</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12" name="Content Placeholder 7" descr="Illustrasjon av en mann og en kvinne som står vendt mot hverandre. Begge gestikulerer med hendene. Bak dem er et gult, sirkelformet lys.">
            <a:extLst>
              <a:ext uri="{FF2B5EF4-FFF2-40B4-BE49-F238E27FC236}">
                <a16:creationId xmlns:a16="http://schemas.microsoft.com/office/drawing/2014/main" id="{D0F042C8-2FC4-7F19-F150-5F8F2B30C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3008" y="1666025"/>
            <a:ext cx="5073761" cy="4060825"/>
          </a:xfrm>
          <a:prstGeom prst="rect">
            <a:avLst/>
          </a:prstGeom>
        </p:spPr>
      </p:pic>
    </p:spTree>
    <p:extLst>
      <p:ext uri="{BB962C8B-B14F-4D97-AF65-F5344CB8AC3E}">
        <p14:creationId xmlns:p14="http://schemas.microsoft.com/office/powerpoint/2010/main" val="1108844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8487B1D9-957A-CC4B-2936-F9366475A57D}"/>
              </a:ext>
            </a:extLst>
          </p:cNvPr>
          <p:cNvSpPr>
            <a:spLocks noGrp="1"/>
          </p:cNvSpPr>
          <p:nvPr>
            <p:ph type="title"/>
          </p:nvPr>
        </p:nvSpPr>
        <p:spPr/>
        <p:txBody>
          <a:bodyPr/>
          <a:lstStyle/>
          <a:p>
            <a:r>
              <a:rPr lang="nb-NO" dirty="0"/>
              <a:t>Utbrenthet</a:t>
            </a:r>
          </a:p>
        </p:txBody>
      </p:sp>
      <p:sp>
        <p:nvSpPr>
          <p:cNvPr id="7" name="Plassholder for innhold 6">
            <a:extLst>
              <a:ext uri="{FF2B5EF4-FFF2-40B4-BE49-F238E27FC236}">
                <a16:creationId xmlns:a16="http://schemas.microsoft.com/office/drawing/2014/main" id="{9D682BF6-AA3C-31DF-6320-D7129B93782B}"/>
              </a:ext>
            </a:extLst>
          </p:cNvPr>
          <p:cNvSpPr>
            <a:spLocks noGrp="1"/>
          </p:cNvSpPr>
          <p:nvPr>
            <p:ph idx="1"/>
          </p:nvPr>
        </p:nvSpPr>
        <p:spPr>
          <a:xfrm>
            <a:off x="695326" y="2514599"/>
            <a:ext cx="4467224" cy="3578225"/>
          </a:xfrm>
        </p:spPr>
        <p:txBody>
          <a:bodyPr/>
          <a:lstStyle/>
          <a:p>
            <a:r>
              <a:rPr lang="nb-NO" sz="2400" dirty="0"/>
              <a:t>Jobbrelatert utbrenthet: Utmattelse opptrer sammen med tanker og følelser knyttet til kynisme, likegyldighet og ineffektivitet ovenfor jobben. </a:t>
            </a:r>
          </a:p>
        </p:txBody>
      </p:sp>
      <p:sp>
        <p:nvSpPr>
          <p:cNvPr id="4" name="Plassholder for dato 3">
            <a:extLst>
              <a:ext uri="{FF2B5EF4-FFF2-40B4-BE49-F238E27FC236}">
                <a16:creationId xmlns:a16="http://schemas.microsoft.com/office/drawing/2014/main" id="{4BD3FA99-CD3C-5F7A-4CD4-EFAF8E92F1E1}"/>
              </a:ext>
            </a:extLst>
          </p:cNvPr>
          <p:cNvSpPr>
            <a:spLocks noGrp="1"/>
          </p:cNvSpPr>
          <p:nvPr>
            <p:ph type="dt" sz="half" idx="10"/>
          </p:nvPr>
        </p:nvSpPr>
        <p:spPr/>
        <p:txBody>
          <a:bodyPr/>
          <a:lstStyle/>
          <a:p>
            <a:fld id="{A2434FEE-7D88-AA46-8139-80D9197567F4}" type="datetime1">
              <a:rPr lang="nb-NO" smtClean="0"/>
              <a:t>12.03.2025</a:t>
            </a:fld>
            <a:endParaRPr lang="nb-NO"/>
          </a:p>
        </p:txBody>
      </p:sp>
      <p:sp>
        <p:nvSpPr>
          <p:cNvPr id="5" name="Plassholder for lysbildenummer 4">
            <a:extLst>
              <a:ext uri="{FF2B5EF4-FFF2-40B4-BE49-F238E27FC236}">
                <a16:creationId xmlns:a16="http://schemas.microsoft.com/office/drawing/2014/main" id="{15D62298-8FD9-EAAC-1EBE-4ADC0C286483}"/>
              </a:ext>
            </a:extLst>
          </p:cNvPr>
          <p:cNvSpPr>
            <a:spLocks noGrp="1"/>
          </p:cNvSpPr>
          <p:nvPr>
            <p:ph type="sldNum" sz="quarter" idx="12"/>
          </p:nvPr>
        </p:nvSpPr>
        <p:spPr/>
        <p:txBody>
          <a:bodyPr/>
          <a:lstStyle/>
          <a:p>
            <a:fld id="{8ACEFDFC-287E-0A4D-81A7-6CC8C070690D}" type="slidenum">
              <a:rPr lang="nb-NO" smtClean="0"/>
              <a:t>24</a:t>
            </a:fld>
            <a:endParaRPr lang="nb-NO"/>
          </a:p>
        </p:txBody>
      </p:sp>
      <p:pic>
        <p:nvPicPr>
          <p:cNvPr id="2" name="Bilde 5">
            <a:extLst>
              <a:ext uri="{FF2B5EF4-FFF2-40B4-BE49-F238E27FC236}">
                <a16:creationId xmlns:a16="http://schemas.microsoft.com/office/drawing/2014/main" id="{B4B303C7-B5A2-18EE-D886-69F91B85B057}"/>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3" name="Picture 2" descr="Illustrasjon av en kvinne som sitter fremoverbøyd og med armene omkring knærne sine.">
            <a:extLst>
              <a:ext uri="{FF2B5EF4-FFF2-40B4-BE49-F238E27FC236}">
                <a16:creationId xmlns:a16="http://schemas.microsoft.com/office/drawing/2014/main" id="{69D32313-30D0-15DB-DFBE-775EC50C32C2}"/>
              </a:ext>
            </a:extLst>
          </p:cNvPr>
          <p:cNvPicPr>
            <a:picLocks noChangeAspect="1"/>
          </p:cNvPicPr>
          <p:nvPr/>
        </p:nvPicPr>
        <p:blipFill rotWithShape="1">
          <a:blip r:embed="rId4"/>
          <a:srcRect l="5676" t="63333" r="58198" b="241"/>
          <a:stretch/>
        </p:blipFill>
        <p:spPr>
          <a:xfrm rot="16200000">
            <a:off x="7247926" y="1747601"/>
            <a:ext cx="3335076" cy="3362798"/>
          </a:xfrm>
          <a:prstGeom prst="rect">
            <a:avLst/>
          </a:prstGeom>
        </p:spPr>
      </p:pic>
    </p:spTree>
    <p:extLst>
      <p:ext uri="{BB962C8B-B14F-4D97-AF65-F5344CB8AC3E}">
        <p14:creationId xmlns:p14="http://schemas.microsoft.com/office/powerpoint/2010/main" val="860381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tel 12">
            <a:extLst>
              <a:ext uri="{FF2B5EF4-FFF2-40B4-BE49-F238E27FC236}">
                <a16:creationId xmlns:a16="http://schemas.microsoft.com/office/drawing/2014/main" id="{F865CCE9-409F-F528-EA15-4B2B97D17018}"/>
              </a:ext>
            </a:extLst>
          </p:cNvPr>
          <p:cNvSpPr>
            <a:spLocks noGrp="1"/>
          </p:cNvSpPr>
          <p:nvPr>
            <p:ph type="title"/>
          </p:nvPr>
        </p:nvSpPr>
        <p:spPr>
          <a:xfrm>
            <a:off x="695325" y="720001"/>
            <a:ext cx="7539947" cy="1311999"/>
          </a:xfrm>
        </p:spPr>
        <p:txBody>
          <a:bodyPr/>
          <a:lstStyle/>
          <a:p>
            <a:r>
              <a:rPr lang="nb-NO" dirty="0"/>
              <a:t>Hvordan jeg har det vil alltid være en del av mine møter med andre</a:t>
            </a:r>
          </a:p>
        </p:txBody>
      </p:sp>
      <p:sp>
        <p:nvSpPr>
          <p:cNvPr id="14" name="Plassholder for innhold 13">
            <a:extLst>
              <a:ext uri="{FF2B5EF4-FFF2-40B4-BE49-F238E27FC236}">
                <a16:creationId xmlns:a16="http://schemas.microsoft.com/office/drawing/2014/main" id="{CDCFE572-FB7B-6BC4-9201-38EF25092CB4}"/>
              </a:ext>
            </a:extLst>
          </p:cNvPr>
          <p:cNvSpPr>
            <a:spLocks noGrp="1"/>
          </p:cNvSpPr>
          <p:nvPr>
            <p:ph sz="half" idx="1"/>
          </p:nvPr>
        </p:nvSpPr>
        <p:spPr>
          <a:xfrm>
            <a:off x="695325" y="2279904"/>
            <a:ext cx="5181600" cy="3812922"/>
          </a:xfrm>
        </p:spPr>
        <p:txBody>
          <a:bodyPr/>
          <a:lstStyle/>
          <a:p>
            <a:r>
              <a:rPr lang="nb-NO" dirty="0"/>
              <a:t>Når vi har det vanskelig selv, blir det tøffere å være til stede for dem vi skal hjelpe.</a:t>
            </a:r>
          </a:p>
          <a:p>
            <a:r>
              <a:rPr lang="nb-NO" dirty="0"/>
              <a:t>Vi må fylle på vår egen kopp, før vi har noe å gi til andre.</a:t>
            </a:r>
          </a:p>
          <a:p>
            <a:r>
              <a:rPr lang="nb-NO" dirty="0"/>
              <a:t>Når vi er på jobb, er det leders ansvar å sørge for at vi har mulighet til dette.</a:t>
            </a:r>
          </a:p>
          <a:p>
            <a:endParaRPr lang="nb-NO" dirty="0"/>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25</a:t>
            </a:fld>
            <a:endParaRPr lang="nb-NO"/>
          </a:p>
        </p:txBody>
      </p:sp>
      <p:pic>
        <p:nvPicPr>
          <p:cNvPr id="7" name="Bilde 5">
            <a:extLst>
              <a:ext uri="{FF2B5EF4-FFF2-40B4-BE49-F238E27FC236}">
                <a16:creationId xmlns:a16="http://schemas.microsoft.com/office/drawing/2014/main" id="{B5275906-1C92-4694-DECC-10F88ED0C4AF}"/>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10" name="Bilde 10" descr="Illustrasjon av en kvinne som bærer en stor og tung ryggsekk. Hun står fremoverbøyd og det kommer svettedråper fra pannen hennes. Ved siden av henne står en eldre kvinne med stokk.">
            <a:extLst>
              <a:ext uri="{FF2B5EF4-FFF2-40B4-BE49-F238E27FC236}">
                <a16:creationId xmlns:a16="http://schemas.microsoft.com/office/drawing/2014/main" id="{CEA0C36F-1604-8422-330B-94BD5357C010}"/>
              </a:ext>
            </a:extLst>
          </p:cNvPr>
          <p:cNvPicPr>
            <a:picLocks noChangeAspect="1"/>
          </p:cNvPicPr>
          <p:nvPr/>
        </p:nvPicPr>
        <p:blipFill>
          <a:blip r:embed="rId4"/>
          <a:srcRect l="36511" r="20111"/>
          <a:stretch/>
        </p:blipFill>
        <p:spPr>
          <a:xfrm>
            <a:off x="8235272" y="1286141"/>
            <a:ext cx="2676568" cy="6170367"/>
          </a:xfrm>
          <a:prstGeom prst="rect">
            <a:avLst/>
          </a:prstGeom>
        </p:spPr>
      </p:pic>
      <p:pic>
        <p:nvPicPr>
          <p:cNvPr id="1026" name="Picture 2" descr="A cartoon of an old person holding a cane&#10;&#10;Description automatically generated">
            <a:extLst>
              <a:ext uri="{FF2B5EF4-FFF2-40B4-BE49-F238E27FC236}">
                <a16:creationId xmlns:a16="http://schemas.microsoft.com/office/drawing/2014/main" id="{BF9C5D66-081A-0BDC-9979-A031A19493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943" y="3672978"/>
            <a:ext cx="1237070" cy="3055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375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dirty="0"/>
              <a:t>Film</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26</a:t>
            </a:fld>
            <a:endParaRPr lang="nb-NO"/>
          </a:p>
        </p:txBody>
      </p:sp>
      <p:pic>
        <p:nvPicPr>
          <p:cNvPr id="7" name="Bilde 5">
            <a:extLst>
              <a:ext uri="{FF2B5EF4-FFF2-40B4-BE49-F238E27FC236}">
                <a16:creationId xmlns:a16="http://schemas.microsoft.com/office/drawing/2014/main" id="{B5275906-1C92-4694-DECC-10F88ED0C4AF}"/>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8" name="Content Placeholder 7">
            <a:extLst>
              <a:ext uri="{FF2B5EF4-FFF2-40B4-BE49-F238E27FC236}">
                <a16:creationId xmlns:a16="http://schemas.microsoft.com/office/drawing/2014/main" id="{3D1EF6F1-7C2C-C197-4599-6170D9C95F83}"/>
              </a:ext>
            </a:extLst>
          </p:cNvPr>
          <p:cNvSpPr>
            <a:spLocks noGrp="1"/>
          </p:cNvSpPr>
          <p:nvPr>
            <p:ph idx="1"/>
          </p:nvPr>
        </p:nvSpPr>
        <p:spPr>
          <a:xfrm>
            <a:off x="695326" y="2032001"/>
            <a:ext cx="5705474" cy="4060824"/>
          </a:xfrm>
        </p:spPr>
        <p:txBody>
          <a:bodyPr/>
          <a:lstStyle/>
          <a:p>
            <a:r>
              <a:rPr lang="nb-NO" dirty="0"/>
              <a:t>Vi skal se </a:t>
            </a:r>
            <a:r>
              <a:rPr lang="nb-NO" dirty="0">
                <a:hlinkClick r:id="rId4"/>
              </a:rPr>
              <a:t>denne</a:t>
            </a:r>
            <a:r>
              <a:rPr lang="nb-NO" dirty="0"/>
              <a:t> filmen om sekundærtraumatisering</a:t>
            </a:r>
          </a:p>
        </p:txBody>
      </p:sp>
      <p:pic>
        <p:nvPicPr>
          <p:cNvPr id="3" name="Bilde 5">
            <a:extLst>
              <a:ext uri="{FF2B5EF4-FFF2-40B4-BE49-F238E27FC236}">
                <a16:creationId xmlns:a16="http://schemas.microsoft.com/office/drawing/2014/main" id="{967C7D28-CC99-3AEB-6ECB-CFBD8B9A158B}"/>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6" name="Bilde 6" descr="Illustrasjon av en mann som holder armen opp mot en stor, grønn avspillingsknapp.">
            <a:extLst>
              <a:ext uri="{FF2B5EF4-FFF2-40B4-BE49-F238E27FC236}">
                <a16:creationId xmlns:a16="http://schemas.microsoft.com/office/drawing/2014/main" id="{D14D5DC0-6A48-34FA-E592-F141B1863FFC}"/>
              </a:ext>
            </a:extLst>
          </p:cNvPr>
          <p:cNvPicPr>
            <a:picLocks noChangeAspect="1"/>
          </p:cNvPicPr>
          <p:nvPr/>
        </p:nvPicPr>
        <p:blipFill>
          <a:blip r:embed="rId5"/>
          <a:stretch>
            <a:fillRect/>
          </a:stretch>
        </p:blipFill>
        <p:spPr>
          <a:xfrm>
            <a:off x="5269274" y="0"/>
            <a:ext cx="5111538" cy="5111538"/>
          </a:xfrm>
          <a:prstGeom prst="rect">
            <a:avLst/>
          </a:prstGeom>
        </p:spPr>
      </p:pic>
    </p:spTree>
    <p:extLst>
      <p:ext uri="{BB962C8B-B14F-4D97-AF65-F5344CB8AC3E}">
        <p14:creationId xmlns:p14="http://schemas.microsoft.com/office/powerpoint/2010/main" val="467392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Case: Problemløsning</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5" y="1629000"/>
            <a:ext cx="5567170" cy="3600000"/>
          </a:xfrm>
          <a:prstGeom prst="rect">
            <a:avLst/>
          </a:prstGeom>
        </p:spPr>
      </p:pic>
      <p:pic>
        <p:nvPicPr>
          <p:cNvPr id="11" name="Bilde 5">
            <a:extLst>
              <a:ext uri="{FF2B5EF4-FFF2-40B4-BE49-F238E27FC236}">
                <a16:creationId xmlns:a16="http://schemas.microsoft.com/office/drawing/2014/main" id="{43135DD2-98B3-073A-8850-7246035F71FD}"/>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1700462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C82330C-43C4-9E30-2CB9-C50B8A05BE60}"/>
              </a:ext>
            </a:extLst>
          </p:cNvPr>
          <p:cNvSpPr>
            <a:spLocks noGrp="1"/>
          </p:cNvSpPr>
          <p:nvPr>
            <p:ph type="title"/>
          </p:nvPr>
        </p:nvSpPr>
        <p:spPr/>
        <p:txBody>
          <a:bodyPr/>
          <a:lstStyle/>
          <a:p>
            <a:r>
              <a:rPr lang="nb-NO" dirty="0"/>
              <a:t>Problemløsning</a:t>
            </a:r>
          </a:p>
        </p:txBody>
      </p:sp>
      <p:sp>
        <p:nvSpPr>
          <p:cNvPr id="3" name="Plassholder for innhold 2">
            <a:extLst>
              <a:ext uri="{FF2B5EF4-FFF2-40B4-BE49-F238E27FC236}">
                <a16:creationId xmlns:a16="http://schemas.microsoft.com/office/drawing/2014/main" id="{4788FC10-0964-A83D-365A-135002828AB0}"/>
              </a:ext>
            </a:extLst>
          </p:cNvPr>
          <p:cNvSpPr>
            <a:spLocks noGrp="1"/>
          </p:cNvSpPr>
          <p:nvPr>
            <p:ph sz="half" idx="1"/>
          </p:nvPr>
        </p:nvSpPr>
        <p:spPr>
          <a:xfrm>
            <a:off x="695324" y="2032000"/>
            <a:ext cx="5633039" cy="4060826"/>
          </a:xfrm>
        </p:spPr>
        <p:txBody>
          <a:bodyPr/>
          <a:lstStyle/>
          <a:p>
            <a:r>
              <a:rPr lang="nb-NO" dirty="0"/>
              <a:t>Hva gjør du som kollega når du merker dette? </a:t>
            </a:r>
          </a:p>
          <a:p>
            <a:r>
              <a:rPr lang="nb-NO" dirty="0"/>
              <a:t>Hva kan arbeidsplassen gjøre for din kollega?</a:t>
            </a:r>
          </a:p>
          <a:p>
            <a:pPr marL="0" indent="0">
              <a:buNone/>
            </a:pPr>
            <a:endParaRPr lang="nb-NO" dirty="0"/>
          </a:p>
        </p:txBody>
      </p:sp>
      <p:sp>
        <p:nvSpPr>
          <p:cNvPr id="4" name="Plassholder for dato 3">
            <a:extLst>
              <a:ext uri="{FF2B5EF4-FFF2-40B4-BE49-F238E27FC236}">
                <a16:creationId xmlns:a16="http://schemas.microsoft.com/office/drawing/2014/main" id="{F684E5C4-AE6A-A2D7-FDA5-FC29F884117B}"/>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D4F8139B-D756-8490-6BC0-DB0C895035F3}"/>
              </a:ext>
            </a:extLst>
          </p:cNvPr>
          <p:cNvSpPr>
            <a:spLocks noGrp="1"/>
          </p:cNvSpPr>
          <p:nvPr>
            <p:ph type="sldNum" sz="quarter" idx="12"/>
          </p:nvPr>
        </p:nvSpPr>
        <p:spPr/>
        <p:txBody>
          <a:bodyPr/>
          <a:lstStyle/>
          <a:p>
            <a:fld id="{8ACEFDFC-287E-0A4D-81A7-6CC8C070690D}" type="slidenum">
              <a:rPr lang="nb-NO" smtClean="0"/>
              <a:t>28</a:t>
            </a:fld>
            <a:endParaRPr lang="nb-NO"/>
          </a:p>
        </p:txBody>
      </p:sp>
      <p:pic>
        <p:nvPicPr>
          <p:cNvPr id="7" name="Bilde 5">
            <a:extLst>
              <a:ext uri="{FF2B5EF4-FFF2-40B4-BE49-F238E27FC236}">
                <a16:creationId xmlns:a16="http://schemas.microsoft.com/office/drawing/2014/main" id="{0A71105E-3D6C-6CF4-1AD8-1531F6603F01}"/>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8" name="Bilde 6" descr="Illustrasjon av to kvinner som snakker sammen. Hver kvinne har en snakkeboble foran ansiktet. ">
            <a:extLst>
              <a:ext uri="{FF2B5EF4-FFF2-40B4-BE49-F238E27FC236}">
                <a16:creationId xmlns:a16="http://schemas.microsoft.com/office/drawing/2014/main" id="{A16D0D5D-835F-462A-3266-073E75D74A12}"/>
              </a:ext>
            </a:extLst>
          </p:cNvPr>
          <p:cNvPicPr>
            <a:picLocks noChangeAspect="1"/>
          </p:cNvPicPr>
          <p:nvPr/>
        </p:nvPicPr>
        <p:blipFill>
          <a:blip r:embed="rId4"/>
          <a:stretch>
            <a:fillRect/>
          </a:stretch>
        </p:blipFill>
        <p:spPr>
          <a:xfrm>
            <a:off x="6328363" y="1620001"/>
            <a:ext cx="4718402" cy="3051146"/>
          </a:xfrm>
          <a:prstGeom prst="rect">
            <a:avLst/>
          </a:prstGeom>
        </p:spPr>
      </p:pic>
    </p:spTree>
    <p:extLst>
      <p:ext uri="{BB962C8B-B14F-4D97-AF65-F5344CB8AC3E}">
        <p14:creationId xmlns:p14="http://schemas.microsoft.com/office/powerpoint/2010/main" val="1094791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B5371-2DFE-9326-45AF-472CB309EBF1}"/>
              </a:ext>
            </a:extLst>
          </p:cNvPr>
          <p:cNvSpPr>
            <a:spLocks noGrp="1"/>
          </p:cNvSpPr>
          <p:nvPr>
            <p:ph type="title"/>
          </p:nvPr>
        </p:nvSpPr>
        <p:spPr>
          <a:xfrm>
            <a:off x="1015200" y="-2"/>
            <a:ext cx="9149563" cy="4754881"/>
          </a:xfrm>
        </p:spPr>
        <p:txBody>
          <a:bodyPr>
            <a:normAutofit/>
          </a:bodyPr>
          <a:lstStyle/>
          <a:p>
            <a:br>
              <a:rPr lang="nb-NO" dirty="0"/>
            </a:br>
            <a:br>
              <a:rPr lang="nb-NO" dirty="0"/>
            </a:br>
            <a:r>
              <a:rPr lang="nb-NO" dirty="0"/>
              <a:t>Vi tar en pause  </a:t>
            </a:r>
            <a:br>
              <a:rPr lang="nb-NO" dirty="0"/>
            </a:br>
            <a:br>
              <a:rPr lang="nb-NO" dirty="0"/>
            </a:br>
            <a:br>
              <a:rPr lang="nb-NO" dirty="0"/>
            </a:br>
            <a:br>
              <a:rPr lang="nb-NO" dirty="0"/>
            </a:br>
            <a:endParaRPr lang="nb-NO" dirty="0"/>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29</a:t>
            </a:fld>
            <a:endParaRPr lang="nb-NO"/>
          </a:p>
        </p:txBody>
      </p:sp>
      <p:pic>
        <p:nvPicPr>
          <p:cNvPr id="3" name="Picture 2" descr="Illustrasjon av en beige kopp med kaffe i.">
            <a:extLst>
              <a:ext uri="{FF2B5EF4-FFF2-40B4-BE49-F238E27FC236}">
                <a16:creationId xmlns:a16="http://schemas.microsoft.com/office/drawing/2014/main" id="{D33182EC-CA2F-3617-1A83-030F3BAE2582}"/>
              </a:ext>
            </a:extLst>
          </p:cNvPr>
          <p:cNvPicPr>
            <a:picLocks noChangeAspect="1"/>
          </p:cNvPicPr>
          <p:nvPr/>
        </p:nvPicPr>
        <p:blipFill>
          <a:blip r:embed="rId3"/>
          <a:stretch>
            <a:fillRect/>
          </a:stretch>
        </p:blipFill>
        <p:spPr>
          <a:xfrm>
            <a:off x="6925163" y="1696823"/>
            <a:ext cx="2828681" cy="2828681"/>
          </a:xfrm>
          <a:prstGeom prst="rect">
            <a:avLst/>
          </a:prstGeom>
        </p:spPr>
      </p:pic>
    </p:spTree>
    <p:extLst>
      <p:ext uri="{BB962C8B-B14F-4D97-AF65-F5344CB8AC3E}">
        <p14:creationId xmlns:p14="http://schemas.microsoft.com/office/powerpoint/2010/main" val="312185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1001422" y="1378424"/>
            <a:ext cx="9149563" cy="4792502"/>
          </a:xfrm>
        </p:spPr>
        <p:txBody>
          <a:bodyPr/>
          <a:lstStyle/>
          <a:p>
            <a:r>
              <a:rPr lang="nb-NO" sz="1500" dirty="0"/>
              <a:t>Dette materialet er en introduksjon til</a:t>
            </a:r>
            <a:r>
              <a:rPr lang="nb-NO" sz="1500" b="1" dirty="0"/>
              <a:t> fem kjernekompetanser </a:t>
            </a:r>
            <a:r>
              <a:rPr lang="nb-NO" sz="1500" dirty="0"/>
              <a:t>på traumebevisst praksis. </a:t>
            </a:r>
          </a:p>
          <a:p>
            <a:endParaRPr lang="nb-NO" sz="1500" dirty="0"/>
          </a:p>
          <a:p>
            <a:r>
              <a:rPr lang="nb-NO" sz="1500" dirty="0"/>
              <a:t>Materialet er utarbeidet for å kunne brukes på ulike arbeidsplasser og av ulike yrkesgrupper, hvor det som er felles er at vi i en eller annen grad forholder oss til innbyggere.</a:t>
            </a:r>
          </a:p>
          <a:p>
            <a:endParaRPr lang="nb-NO" sz="1500" dirty="0"/>
          </a:p>
          <a:p>
            <a:r>
              <a:rPr lang="nb-NO" sz="1500" b="1" dirty="0"/>
              <a:t>Innbyggere</a:t>
            </a:r>
            <a:r>
              <a:rPr lang="nb-NO" sz="1500" dirty="0"/>
              <a:t> kan være; barn, unge, voksne, eldre, pasienter, brukere, pårørende eller noe annet. </a:t>
            </a:r>
          </a:p>
          <a:p>
            <a:endParaRPr lang="nb-NO" sz="1500" dirty="0"/>
          </a:p>
          <a:p>
            <a:r>
              <a:rPr lang="nb-NO" sz="1500" dirty="0"/>
              <a:t>Du som skal holde presentasjonen får derfor </a:t>
            </a:r>
            <a:r>
              <a:rPr lang="nb-NO" sz="1500" b="1" dirty="0"/>
              <a:t>ansvaret for å «oversette» </a:t>
            </a:r>
            <a:r>
              <a:rPr lang="nb-NO" sz="1500" dirty="0"/>
              <a:t>det som skal sies til din kontekst. Det kan for eksempel være å trekke inn eksempler fra egen arbeidsplass eller bytte ut </a:t>
            </a:r>
            <a:r>
              <a:rPr lang="nb-NO" sz="1500" i="1" dirty="0"/>
              <a:t>innbygger</a:t>
            </a:r>
            <a:r>
              <a:rPr lang="nb-NO" sz="1500" dirty="0"/>
              <a:t> med </a:t>
            </a:r>
            <a:r>
              <a:rPr lang="nb-NO" sz="1500" i="1" dirty="0"/>
              <a:t>pasienter</a:t>
            </a:r>
            <a:r>
              <a:rPr lang="nb-NO" sz="1500" dirty="0"/>
              <a:t> dersom det gir mer mening hos dere. Det viktigste er at de som hører på skal sitte igjen med en forståelse av hvordan dette arbeidet er relevant hos dere. Still gjerne spørsmål til deltakerne underveis som hjelper de å reflektere over innholdet i materialet og hvordan det er relevant i deres arbeidshverdag.</a:t>
            </a:r>
          </a:p>
          <a:p>
            <a:endParaRPr lang="nb-NO" sz="1500" dirty="0"/>
          </a:p>
          <a:p>
            <a:r>
              <a:rPr lang="nb-NO" sz="1500" dirty="0"/>
              <a:t>Husk å </a:t>
            </a:r>
            <a:r>
              <a:rPr lang="nb-NO" sz="1500" b="1" dirty="0"/>
              <a:t>tilrettelegge </a:t>
            </a:r>
            <a:r>
              <a:rPr lang="nb-NO" sz="1500" dirty="0"/>
              <a:t>dersom noen av deltakerne har </a:t>
            </a:r>
            <a:r>
              <a:rPr lang="nb-NO" sz="1500" b="1" dirty="0"/>
              <a:t>funksjonsnedsettelser </a:t>
            </a:r>
          </a:p>
          <a:p>
            <a:r>
              <a:rPr lang="nb-NO" sz="1500" dirty="0"/>
              <a:t>som kan påvirke deres muligheter for å få tilgang til </a:t>
            </a:r>
          </a:p>
          <a:p>
            <a:r>
              <a:rPr lang="nb-NO" sz="1500" dirty="0"/>
              <a:t>innholdet i presentasjonen. </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7" name="Picture 6" descr="A person pushing a baby stroller&#10;&#10;Description automatically generated">
            <a:extLst>
              <a:ext uri="{FF2B5EF4-FFF2-40B4-BE49-F238E27FC236}">
                <a16:creationId xmlns:a16="http://schemas.microsoft.com/office/drawing/2014/main" id="{B9AFB68F-69F0-D44A-A938-A14091F33024}"/>
              </a:ext>
            </a:extLst>
          </p:cNvPr>
          <p:cNvPicPr>
            <a:picLocks noChangeAspect="1"/>
          </p:cNvPicPr>
          <p:nvPr/>
        </p:nvPicPr>
        <p:blipFill rotWithShape="1">
          <a:blip r:embed="rId3"/>
          <a:srcRect l="23400" t="19051" r="36412" b="13929"/>
          <a:stretch/>
        </p:blipFill>
        <p:spPr>
          <a:xfrm>
            <a:off x="7958880" y="4827539"/>
            <a:ext cx="1339851" cy="1580844"/>
          </a:xfrm>
          <a:prstGeom prst="rect">
            <a:avLst/>
          </a:prstGeom>
        </p:spPr>
      </p:pic>
      <p:pic>
        <p:nvPicPr>
          <p:cNvPr id="8" name="Picture 7" descr="A person holding a person in a wheelchair&#10;&#10;Description automatically generated">
            <a:extLst>
              <a:ext uri="{FF2B5EF4-FFF2-40B4-BE49-F238E27FC236}">
                <a16:creationId xmlns:a16="http://schemas.microsoft.com/office/drawing/2014/main" id="{B1CE27B3-EF5D-45C7-03F9-9F952A444AF9}"/>
              </a:ext>
            </a:extLst>
          </p:cNvPr>
          <p:cNvPicPr>
            <a:picLocks noChangeAspect="1"/>
          </p:cNvPicPr>
          <p:nvPr/>
        </p:nvPicPr>
        <p:blipFill rotWithShape="1">
          <a:blip r:embed="rId4"/>
          <a:srcRect l="21112" t="18031" r="22076" b="9633"/>
          <a:stretch/>
        </p:blipFill>
        <p:spPr>
          <a:xfrm>
            <a:off x="8934409" y="4764993"/>
            <a:ext cx="1339851" cy="1705936"/>
          </a:xfrm>
          <a:prstGeom prst="rect">
            <a:avLst/>
          </a:prstGeom>
        </p:spPr>
      </p:pic>
      <p:pic>
        <p:nvPicPr>
          <p:cNvPr id="9" name="Picture 8" descr="Illustrasjon av en gruppe mennesker - et lite barn, en mann som holder en barnevogn, og en kvinne som står sammen med en mann i rullestol.">
            <a:extLst>
              <a:ext uri="{FF2B5EF4-FFF2-40B4-BE49-F238E27FC236}">
                <a16:creationId xmlns:a16="http://schemas.microsoft.com/office/drawing/2014/main" id="{2333A4E0-B050-2FB2-819D-F771CECDD378}"/>
              </a:ext>
            </a:extLst>
          </p:cNvPr>
          <p:cNvPicPr>
            <a:picLocks noChangeAspect="1"/>
          </p:cNvPicPr>
          <p:nvPr/>
        </p:nvPicPr>
        <p:blipFill rotWithShape="1">
          <a:blip r:embed="rId5"/>
          <a:srcRect t="42705" r="70898" b="7826"/>
          <a:stretch/>
        </p:blipFill>
        <p:spPr>
          <a:xfrm>
            <a:off x="7619217" y="5524172"/>
            <a:ext cx="556956" cy="946757"/>
          </a:xfrm>
          <a:prstGeom prst="rect">
            <a:avLst/>
          </a:prstGeom>
        </p:spPr>
      </p:pic>
    </p:spTree>
    <p:extLst>
      <p:ext uri="{BB962C8B-B14F-4D97-AF65-F5344CB8AC3E}">
        <p14:creationId xmlns:p14="http://schemas.microsoft.com/office/powerpoint/2010/main" val="22213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normAutofit/>
          </a:bodyPr>
          <a:lstStyle/>
          <a:p>
            <a:br>
              <a:rPr lang="nb-NO" dirty="0"/>
            </a:br>
            <a:r>
              <a:rPr lang="nb-NO" dirty="0"/>
              <a:t>Selvivaretakelse og omsorgsglede</a:t>
            </a:r>
          </a:p>
        </p:txBody>
      </p:sp>
    </p:spTree>
    <p:extLst>
      <p:ext uri="{BB962C8B-B14F-4D97-AF65-F5344CB8AC3E}">
        <p14:creationId xmlns:p14="http://schemas.microsoft.com/office/powerpoint/2010/main" val="359543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dirty="0"/>
              <a:t>Omsorgsglede</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6" y="2386739"/>
            <a:ext cx="5599457" cy="3706085"/>
          </a:xfrm>
        </p:spPr>
        <p:txBody>
          <a:bodyPr/>
          <a:lstStyle/>
          <a:p>
            <a:endParaRPr lang="nb-NO" sz="2400" dirty="0"/>
          </a:p>
          <a:p>
            <a:r>
              <a:rPr lang="nb-NO" sz="2400" dirty="0"/>
              <a:t>Mening, glede og tilknytning ved å hjelpe andre</a:t>
            </a:r>
          </a:p>
          <a:p>
            <a:r>
              <a:rPr lang="nb-NO" sz="2400" dirty="0"/>
              <a:t>Motivasjon til krevende situasjoner</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31</a:t>
            </a:fld>
            <a:endParaRPr lang="nb-NO"/>
          </a:p>
        </p:txBody>
      </p:sp>
      <p:pic>
        <p:nvPicPr>
          <p:cNvPr id="10" name="Bilde 5">
            <a:extLst>
              <a:ext uri="{FF2B5EF4-FFF2-40B4-BE49-F238E27FC236}">
                <a16:creationId xmlns:a16="http://schemas.microsoft.com/office/drawing/2014/main" id="{41BC8769-4C53-7CB8-5428-0FE60C618BB8}"/>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Bilde 8" descr="Et bilde som inneholder tegnefilm&#10;&#10;Automatisk generert beskrivelse">
            <a:extLst>
              <a:ext uri="{FF2B5EF4-FFF2-40B4-BE49-F238E27FC236}">
                <a16:creationId xmlns:a16="http://schemas.microsoft.com/office/drawing/2014/main" id="{D633217D-8194-954C-B2B3-FD790738B6DB}"/>
              </a:ext>
            </a:extLst>
          </p:cNvPr>
          <p:cNvPicPr>
            <a:picLocks noChangeAspect="1"/>
          </p:cNvPicPr>
          <p:nvPr/>
        </p:nvPicPr>
        <p:blipFill>
          <a:blip r:embed="rId4"/>
          <a:srcRect l="42995" r="19499"/>
          <a:stretch/>
        </p:blipFill>
        <p:spPr>
          <a:xfrm>
            <a:off x="8572429" y="1100521"/>
            <a:ext cx="1826294" cy="4869461"/>
          </a:xfrm>
          <a:prstGeom prst="rect">
            <a:avLst/>
          </a:prstGeom>
        </p:spPr>
      </p:pic>
      <p:pic>
        <p:nvPicPr>
          <p:cNvPr id="9" name="Bilde 7" descr="Illustrasjon av en mann og en kvinne som står vendt mot hverandre. Mannen blåser en rød ballong ut av munnen og holder et kart i hånden. Ut av kvinnens tursekk står fire ballonger i ulike farger og hun står med rett rygg.  ">
            <a:extLst>
              <a:ext uri="{FF2B5EF4-FFF2-40B4-BE49-F238E27FC236}">
                <a16:creationId xmlns:a16="http://schemas.microsoft.com/office/drawing/2014/main" id="{17E3CCAD-C547-78AC-2667-3647F849126E}"/>
              </a:ext>
            </a:extLst>
          </p:cNvPr>
          <p:cNvPicPr>
            <a:picLocks noChangeAspect="1"/>
          </p:cNvPicPr>
          <p:nvPr/>
        </p:nvPicPr>
        <p:blipFill>
          <a:blip r:embed="rId5"/>
          <a:srcRect r="58711"/>
          <a:stretch/>
        </p:blipFill>
        <p:spPr>
          <a:xfrm>
            <a:off x="6917102" y="1323648"/>
            <a:ext cx="1826294" cy="4423209"/>
          </a:xfrm>
          <a:prstGeom prst="rect">
            <a:avLst/>
          </a:prstGeom>
        </p:spPr>
      </p:pic>
    </p:spTree>
    <p:extLst>
      <p:ext uri="{BB962C8B-B14F-4D97-AF65-F5344CB8AC3E}">
        <p14:creationId xmlns:p14="http://schemas.microsoft.com/office/powerpoint/2010/main" val="258371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dirty="0"/>
              <a:t>Vikarierende resiliens</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7" y="2538547"/>
            <a:ext cx="4589596" cy="3554277"/>
          </a:xfrm>
        </p:spPr>
        <p:txBody>
          <a:bodyPr/>
          <a:lstStyle/>
          <a:p>
            <a:r>
              <a:rPr lang="nb-NO" sz="2400" dirty="0"/>
              <a:t>Å bli styrket av å hjelpe</a:t>
            </a:r>
          </a:p>
          <a:p>
            <a:r>
              <a:rPr lang="nb-NO" sz="2400" dirty="0"/>
              <a:t>Viktigheten av gode rammer for ivaretakelse, støtte og utvikling</a:t>
            </a:r>
          </a:p>
          <a:p>
            <a:endParaRPr lang="nb-NO" dirty="0"/>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32</a:t>
            </a:fld>
            <a:endParaRPr lang="nb-NO"/>
          </a:p>
        </p:txBody>
      </p:sp>
      <p:pic>
        <p:nvPicPr>
          <p:cNvPr id="10" name="Bilde 5">
            <a:extLst>
              <a:ext uri="{FF2B5EF4-FFF2-40B4-BE49-F238E27FC236}">
                <a16:creationId xmlns:a16="http://schemas.microsoft.com/office/drawing/2014/main" id="{41BC8769-4C53-7CB8-5428-0FE60C618BB8}"/>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6" name="Picture 5" descr="Illustrasjon av en kvinne og et barn.">
            <a:extLst>
              <a:ext uri="{FF2B5EF4-FFF2-40B4-BE49-F238E27FC236}">
                <a16:creationId xmlns:a16="http://schemas.microsoft.com/office/drawing/2014/main" id="{3BF6E1BA-7BED-2EF6-726C-3F4965D24672}"/>
              </a:ext>
            </a:extLst>
          </p:cNvPr>
          <p:cNvPicPr>
            <a:picLocks noChangeAspect="1"/>
          </p:cNvPicPr>
          <p:nvPr/>
        </p:nvPicPr>
        <p:blipFill>
          <a:blip r:embed="rId4"/>
          <a:stretch>
            <a:fillRect/>
          </a:stretch>
        </p:blipFill>
        <p:spPr>
          <a:xfrm>
            <a:off x="7515679" y="2285275"/>
            <a:ext cx="1560711" cy="3554276"/>
          </a:xfrm>
          <a:prstGeom prst="rect">
            <a:avLst/>
          </a:prstGeom>
        </p:spPr>
      </p:pic>
      <p:pic>
        <p:nvPicPr>
          <p:cNvPr id="7" name="Picture 6">
            <a:extLst>
              <a:ext uri="{FF2B5EF4-FFF2-40B4-BE49-F238E27FC236}">
                <a16:creationId xmlns:a16="http://schemas.microsoft.com/office/drawing/2014/main" id="{057E236D-0142-5450-174E-C576056EB6EF}"/>
              </a:ext>
            </a:extLst>
          </p:cNvPr>
          <p:cNvPicPr>
            <a:picLocks noChangeAspect="1"/>
          </p:cNvPicPr>
          <p:nvPr/>
        </p:nvPicPr>
        <p:blipFill>
          <a:blip r:embed="rId5"/>
          <a:stretch>
            <a:fillRect/>
          </a:stretch>
        </p:blipFill>
        <p:spPr>
          <a:xfrm>
            <a:off x="9076390" y="3684104"/>
            <a:ext cx="1444877" cy="2155447"/>
          </a:xfrm>
          <a:prstGeom prst="rect">
            <a:avLst/>
          </a:prstGeom>
        </p:spPr>
      </p:pic>
    </p:spTree>
    <p:extLst>
      <p:ext uri="{BB962C8B-B14F-4D97-AF65-F5344CB8AC3E}">
        <p14:creationId xmlns:p14="http://schemas.microsoft.com/office/powerpoint/2010/main" val="2932736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1782C7-1C82-EFF3-2373-1E47F36D448E}"/>
              </a:ext>
            </a:extLst>
          </p:cNvPr>
          <p:cNvSpPr>
            <a:spLocks noGrp="1"/>
          </p:cNvSpPr>
          <p:nvPr>
            <p:ph type="title"/>
          </p:nvPr>
        </p:nvSpPr>
        <p:spPr/>
        <p:txBody>
          <a:bodyPr/>
          <a:lstStyle/>
          <a:p>
            <a:r>
              <a:rPr lang="nb-NO" dirty="0"/>
              <a:t>Takknemlighet</a:t>
            </a:r>
          </a:p>
        </p:txBody>
      </p:sp>
      <p:sp>
        <p:nvSpPr>
          <p:cNvPr id="3" name="Plassholder for innhold 2">
            <a:extLst>
              <a:ext uri="{FF2B5EF4-FFF2-40B4-BE49-F238E27FC236}">
                <a16:creationId xmlns:a16="http://schemas.microsoft.com/office/drawing/2014/main" id="{E59C0BBE-D981-031E-6E28-9B6606A28909}"/>
              </a:ext>
            </a:extLst>
          </p:cNvPr>
          <p:cNvSpPr>
            <a:spLocks noGrp="1"/>
          </p:cNvSpPr>
          <p:nvPr>
            <p:ph idx="1"/>
          </p:nvPr>
        </p:nvSpPr>
        <p:spPr>
          <a:xfrm>
            <a:off x="695327" y="2836189"/>
            <a:ext cx="5400674" cy="1311999"/>
          </a:xfrm>
        </p:spPr>
        <p:txBody>
          <a:bodyPr/>
          <a:lstStyle/>
          <a:p>
            <a:r>
              <a:rPr lang="nb-NO" sz="2400" dirty="0"/>
              <a:t>Gir perspektiv på egne bekymringer</a:t>
            </a:r>
          </a:p>
          <a:p>
            <a:r>
              <a:rPr lang="nb-NO" sz="2400" dirty="0"/>
              <a:t>Bygger resiliens</a:t>
            </a:r>
          </a:p>
        </p:txBody>
      </p:sp>
      <p:sp>
        <p:nvSpPr>
          <p:cNvPr id="4" name="Plassholder for dato 3">
            <a:extLst>
              <a:ext uri="{FF2B5EF4-FFF2-40B4-BE49-F238E27FC236}">
                <a16:creationId xmlns:a16="http://schemas.microsoft.com/office/drawing/2014/main" id="{A5E9DFA0-EC67-4776-D1FD-504C23A3246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8C1620C9-C9C6-77E9-4888-CE2A3AE05748}"/>
              </a:ext>
            </a:extLst>
          </p:cNvPr>
          <p:cNvSpPr>
            <a:spLocks noGrp="1"/>
          </p:cNvSpPr>
          <p:nvPr>
            <p:ph type="sldNum" sz="quarter" idx="12"/>
          </p:nvPr>
        </p:nvSpPr>
        <p:spPr/>
        <p:txBody>
          <a:bodyPr/>
          <a:lstStyle/>
          <a:p>
            <a:fld id="{8ACEFDFC-287E-0A4D-81A7-6CC8C070690D}" type="slidenum">
              <a:rPr lang="nb-NO" smtClean="0"/>
              <a:t>33</a:t>
            </a:fld>
            <a:endParaRPr lang="nb-NO"/>
          </a:p>
        </p:txBody>
      </p:sp>
      <p:pic>
        <p:nvPicPr>
          <p:cNvPr id="8" name="Bilde 11" descr="Illustrasjon av en  kvinne og en mann som leier hverandre.">
            <a:extLst>
              <a:ext uri="{FF2B5EF4-FFF2-40B4-BE49-F238E27FC236}">
                <a16:creationId xmlns:a16="http://schemas.microsoft.com/office/drawing/2014/main" id="{A9C01EF7-959F-D7A8-9652-BE6EEECFBEAB}"/>
              </a:ext>
            </a:extLst>
          </p:cNvPr>
          <p:cNvPicPr>
            <a:picLocks noChangeAspect="1"/>
          </p:cNvPicPr>
          <p:nvPr/>
        </p:nvPicPr>
        <p:blipFill>
          <a:blip r:embed="rId3"/>
          <a:stretch>
            <a:fillRect/>
          </a:stretch>
        </p:blipFill>
        <p:spPr>
          <a:xfrm>
            <a:off x="6459076" y="875321"/>
            <a:ext cx="3921736" cy="3921736"/>
          </a:xfrm>
          <a:prstGeom prst="rect">
            <a:avLst/>
          </a:prstGeom>
        </p:spPr>
      </p:pic>
      <p:pic>
        <p:nvPicPr>
          <p:cNvPr id="6" name="Bilde 5">
            <a:extLst>
              <a:ext uri="{FF2B5EF4-FFF2-40B4-BE49-F238E27FC236}">
                <a16:creationId xmlns:a16="http://schemas.microsoft.com/office/drawing/2014/main" id="{D20E71BA-18BE-AA59-8DEE-FFCCD12963E4}"/>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3531042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CD3141-069C-FA95-AD31-0AA50A4D8505}"/>
              </a:ext>
            </a:extLst>
          </p:cNvPr>
          <p:cNvSpPr>
            <a:spLocks noGrp="1"/>
          </p:cNvSpPr>
          <p:nvPr>
            <p:ph type="title"/>
          </p:nvPr>
        </p:nvSpPr>
        <p:spPr/>
        <p:txBody>
          <a:bodyPr>
            <a:normAutofit/>
          </a:bodyPr>
          <a:lstStyle/>
          <a:p>
            <a:r>
              <a:rPr lang="nb-NO" dirty="0"/>
              <a:t>Selvivaretakelse</a:t>
            </a:r>
            <a:br>
              <a:rPr lang="nb-NO" dirty="0"/>
            </a:br>
            <a:endParaRPr lang="nb-NO" dirty="0"/>
          </a:p>
        </p:txBody>
      </p:sp>
      <p:sp>
        <p:nvSpPr>
          <p:cNvPr id="3" name="Plassholder for innhold 2">
            <a:extLst>
              <a:ext uri="{FF2B5EF4-FFF2-40B4-BE49-F238E27FC236}">
                <a16:creationId xmlns:a16="http://schemas.microsoft.com/office/drawing/2014/main" id="{312CBD15-24A4-BB43-CCF5-04A2FACF3953}"/>
              </a:ext>
            </a:extLst>
          </p:cNvPr>
          <p:cNvSpPr>
            <a:spLocks noGrp="1"/>
          </p:cNvSpPr>
          <p:nvPr>
            <p:ph idx="1"/>
          </p:nvPr>
        </p:nvSpPr>
        <p:spPr>
          <a:xfrm>
            <a:off x="695326" y="2960175"/>
            <a:ext cx="5400674" cy="3132649"/>
          </a:xfrm>
        </p:spPr>
        <p:txBody>
          <a:bodyPr/>
          <a:lstStyle/>
          <a:p>
            <a:r>
              <a:rPr lang="nb-NO" sz="2400" dirty="0"/>
              <a:t>Teknikker for stresshåndtering</a:t>
            </a:r>
          </a:p>
          <a:p>
            <a:pPr lvl="1"/>
            <a:r>
              <a:rPr lang="nb-NO" sz="2100" dirty="0"/>
              <a:t>Takknemlighet</a:t>
            </a:r>
          </a:p>
          <a:p>
            <a:pPr lvl="1"/>
            <a:r>
              <a:rPr lang="nb-NO" sz="2100" dirty="0"/>
              <a:t>Fysisk, emosjonell og mental egenomsorg</a:t>
            </a:r>
          </a:p>
        </p:txBody>
      </p:sp>
      <p:sp>
        <p:nvSpPr>
          <p:cNvPr id="4" name="Plassholder for dato 3">
            <a:extLst>
              <a:ext uri="{FF2B5EF4-FFF2-40B4-BE49-F238E27FC236}">
                <a16:creationId xmlns:a16="http://schemas.microsoft.com/office/drawing/2014/main" id="{9E8A395C-C636-C60A-52C6-67458203DC2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74EA277A-5B95-F846-759E-55996C74487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6" name="Bilde 5">
            <a:extLst>
              <a:ext uri="{FF2B5EF4-FFF2-40B4-BE49-F238E27FC236}">
                <a16:creationId xmlns:a16="http://schemas.microsoft.com/office/drawing/2014/main" id="{568CA849-6AB0-C5AD-2E7C-FC433E4CF0B9}"/>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13" name="Picture 3" descr="Illustrasjon av en kvinne som sitter i skredderstilling med armene utover. ">
            <a:extLst>
              <a:ext uri="{FF2B5EF4-FFF2-40B4-BE49-F238E27FC236}">
                <a16:creationId xmlns:a16="http://schemas.microsoft.com/office/drawing/2014/main" id="{299E61FF-BDB5-2280-EAD3-DD3B659D7BF7}"/>
              </a:ext>
            </a:extLst>
          </p:cNvPr>
          <p:cNvPicPr>
            <a:picLocks noChangeAspect="1"/>
          </p:cNvPicPr>
          <p:nvPr/>
        </p:nvPicPr>
        <p:blipFill>
          <a:blip r:embed="rId4"/>
          <a:stretch>
            <a:fillRect/>
          </a:stretch>
        </p:blipFill>
        <p:spPr>
          <a:xfrm>
            <a:off x="6644844" y="1605484"/>
            <a:ext cx="4181906" cy="4181906"/>
          </a:xfrm>
          <a:prstGeom prst="rect">
            <a:avLst/>
          </a:prstGeom>
        </p:spPr>
      </p:pic>
    </p:spTree>
    <p:extLst>
      <p:ext uri="{BB962C8B-B14F-4D97-AF65-F5344CB8AC3E}">
        <p14:creationId xmlns:p14="http://schemas.microsoft.com/office/powerpoint/2010/main" val="4209590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BF12A0-D4C9-9746-D1ED-65240A6B8C39}"/>
              </a:ext>
            </a:extLst>
          </p:cNvPr>
          <p:cNvSpPr>
            <a:spLocks noGrp="1"/>
          </p:cNvSpPr>
          <p:nvPr>
            <p:ph type="title"/>
          </p:nvPr>
        </p:nvSpPr>
        <p:spPr/>
        <p:txBody>
          <a:bodyPr>
            <a:normAutofit/>
          </a:bodyPr>
          <a:lstStyle/>
          <a:p>
            <a:r>
              <a:rPr lang="nb-NO" dirty="0"/>
              <a:t>Øvelse</a:t>
            </a:r>
            <a:br>
              <a:rPr lang="nb-NO" dirty="0"/>
            </a:br>
            <a:endParaRPr lang="nb-NO" dirty="0"/>
          </a:p>
        </p:txBody>
      </p:sp>
      <p:sp>
        <p:nvSpPr>
          <p:cNvPr id="4" name="Plassholder for dato 3">
            <a:extLst>
              <a:ext uri="{FF2B5EF4-FFF2-40B4-BE49-F238E27FC236}">
                <a16:creationId xmlns:a16="http://schemas.microsoft.com/office/drawing/2014/main" id="{7ABB739F-6138-D39E-34E1-435F52D9CD99}"/>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900496BE-C12F-72D9-7B30-8AA51AD053A5}"/>
              </a:ext>
            </a:extLst>
          </p:cNvPr>
          <p:cNvSpPr>
            <a:spLocks noGrp="1"/>
          </p:cNvSpPr>
          <p:nvPr>
            <p:ph type="sldNum" sz="quarter" idx="12"/>
          </p:nvPr>
        </p:nvSpPr>
        <p:spPr/>
        <p:txBody>
          <a:bodyPr/>
          <a:lstStyle/>
          <a:p>
            <a:fld id="{8ACEFDFC-287E-0A4D-81A7-6CC8C070690D}" type="slidenum">
              <a:rPr lang="nb-NO" smtClean="0"/>
              <a:t>35</a:t>
            </a:fld>
            <a:endParaRPr lang="nb-NO"/>
          </a:p>
        </p:txBody>
      </p:sp>
      <p:pic>
        <p:nvPicPr>
          <p:cNvPr id="7" name="Bilde 5">
            <a:extLst>
              <a:ext uri="{FF2B5EF4-FFF2-40B4-BE49-F238E27FC236}">
                <a16:creationId xmlns:a16="http://schemas.microsoft.com/office/drawing/2014/main" id="{6A5D3B9C-8D9D-2D96-DE10-77DE97705369}"/>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8" name="Bilde 7" descr="Illustrasjon av to kvinner som snakker sammen. Hver kvinne har en snakkeboble foran ansiktet. ">
            <a:extLst>
              <a:ext uri="{FF2B5EF4-FFF2-40B4-BE49-F238E27FC236}">
                <a16:creationId xmlns:a16="http://schemas.microsoft.com/office/drawing/2014/main" id="{B6682204-FC26-13B4-0279-5A0057A4A88F}"/>
              </a:ext>
            </a:extLst>
          </p:cNvPr>
          <p:cNvPicPr>
            <a:picLocks noChangeAspect="1"/>
          </p:cNvPicPr>
          <p:nvPr/>
        </p:nvPicPr>
        <p:blipFill>
          <a:blip r:embed="rId4"/>
          <a:stretch>
            <a:fillRect/>
          </a:stretch>
        </p:blipFill>
        <p:spPr>
          <a:xfrm>
            <a:off x="3312415" y="1629000"/>
            <a:ext cx="5567170" cy="3600000"/>
          </a:xfrm>
          <a:prstGeom prst="rect">
            <a:avLst/>
          </a:prstGeom>
        </p:spPr>
      </p:pic>
    </p:spTree>
    <p:extLst>
      <p:ext uri="{BB962C8B-B14F-4D97-AF65-F5344CB8AC3E}">
        <p14:creationId xmlns:p14="http://schemas.microsoft.com/office/powerpoint/2010/main" val="2037605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2D1EB-9B42-4E0B-CF3C-9992F45BE7D9}"/>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2624625-2F44-0538-617E-82A9CB047E95}"/>
              </a:ext>
            </a:extLst>
          </p:cNvPr>
          <p:cNvSpPr>
            <a:spLocks noGrp="1"/>
          </p:cNvSpPr>
          <p:nvPr>
            <p:ph type="title"/>
          </p:nvPr>
        </p:nvSpPr>
        <p:spPr/>
        <p:txBody>
          <a:bodyPr>
            <a:normAutofit/>
          </a:bodyPr>
          <a:lstStyle/>
          <a:p>
            <a:r>
              <a:rPr lang="nb-NO" dirty="0"/>
              <a:t>Øvelse</a:t>
            </a:r>
            <a:br>
              <a:rPr lang="nb-NO" dirty="0"/>
            </a:br>
            <a:endParaRPr lang="nb-NO" dirty="0"/>
          </a:p>
        </p:txBody>
      </p:sp>
      <p:sp>
        <p:nvSpPr>
          <p:cNvPr id="3" name="Plassholder for innhold 2">
            <a:extLst>
              <a:ext uri="{FF2B5EF4-FFF2-40B4-BE49-F238E27FC236}">
                <a16:creationId xmlns:a16="http://schemas.microsoft.com/office/drawing/2014/main" id="{1776748D-5E9E-15D3-7936-83905D1A9E78}"/>
              </a:ext>
            </a:extLst>
          </p:cNvPr>
          <p:cNvSpPr>
            <a:spLocks noGrp="1"/>
          </p:cNvSpPr>
          <p:nvPr>
            <p:ph idx="1"/>
          </p:nvPr>
        </p:nvSpPr>
        <p:spPr>
          <a:xfrm>
            <a:off x="1127421" y="2131764"/>
            <a:ext cx="5882979" cy="4060824"/>
          </a:xfrm>
        </p:spPr>
        <p:txBody>
          <a:bodyPr/>
          <a:lstStyle/>
          <a:p>
            <a:r>
              <a:rPr lang="en-US" dirty="0"/>
              <a:t>5-4-3-2-1-metoden:</a:t>
            </a:r>
          </a:p>
          <a:p>
            <a:pPr lvl="1"/>
            <a:r>
              <a:rPr lang="en-US" dirty="0"/>
              <a:t>5 ting du </a:t>
            </a:r>
            <a:r>
              <a:rPr lang="en-US" dirty="0" err="1"/>
              <a:t>kan</a:t>
            </a:r>
            <a:r>
              <a:rPr lang="en-US" dirty="0"/>
              <a:t> se</a:t>
            </a:r>
          </a:p>
          <a:p>
            <a:pPr lvl="1"/>
            <a:r>
              <a:rPr lang="en-US" dirty="0"/>
              <a:t>4 ting du </a:t>
            </a:r>
            <a:r>
              <a:rPr lang="en-US" dirty="0" err="1"/>
              <a:t>kan</a:t>
            </a:r>
            <a:r>
              <a:rPr lang="en-US" dirty="0"/>
              <a:t> ta </a:t>
            </a:r>
            <a:r>
              <a:rPr lang="en-US" dirty="0" err="1"/>
              <a:t>på</a:t>
            </a:r>
            <a:endParaRPr lang="en-US" dirty="0"/>
          </a:p>
          <a:p>
            <a:pPr lvl="1"/>
            <a:r>
              <a:rPr lang="en-US" dirty="0"/>
              <a:t>3 ting du </a:t>
            </a:r>
            <a:r>
              <a:rPr lang="en-US" dirty="0" err="1"/>
              <a:t>kan</a:t>
            </a:r>
            <a:r>
              <a:rPr lang="en-US" dirty="0"/>
              <a:t> </a:t>
            </a:r>
            <a:r>
              <a:rPr lang="en-US" dirty="0" err="1"/>
              <a:t>høre</a:t>
            </a:r>
            <a:endParaRPr lang="en-US" dirty="0"/>
          </a:p>
          <a:p>
            <a:pPr lvl="1"/>
            <a:r>
              <a:rPr lang="en-US" dirty="0"/>
              <a:t>2 ting du </a:t>
            </a:r>
            <a:r>
              <a:rPr lang="en-US" dirty="0" err="1"/>
              <a:t>kan</a:t>
            </a:r>
            <a:r>
              <a:rPr lang="en-US" dirty="0"/>
              <a:t> </a:t>
            </a:r>
            <a:r>
              <a:rPr lang="en-US" dirty="0" err="1"/>
              <a:t>lukte</a:t>
            </a:r>
            <a:endParaRPr lang="en-US" dirty="0"/>
          </a:p>
          <a:p>
            <a:pPr lvl="1"/>
            <a:r>
              <a:rPr lang="en-US" dirty="0"/>
              <a:t>1 ting du </a:t>
            </a:r>
            <a:r>
              <a:rPr lang="en-US" dirty="0" err="1"/>
              <a:t>kan</a:t>
            </a:r>
            <a:r>
              <a:rPr lang="en-US" dirty="0"/>
              <a:t> </a:t>
            </a:r>
            <a:r>
              <a:rPr lang="en-US" dirty="0" err="1"/>
              <a:t>smake</a:t>
            </a:r>
            <a:endParaRPr lang="en-US" dirty="0"/>
          </a:p>
          <a:p>
            <a:endParaRPr lang="nb-NO" dirty="0"/>
          </a:p>
        </p:txBody>
      </p:sp>
      <p:sp>
        <p:nvSpPr>
          <p:cNvPr id="4" name="Plassholder for dato 3">
            <a:extLst>
              <a:ext uri="{FF2B5EF4-FFF2-40B4-BE49-F238E27FC236}">
                <a16:creationId xmlns:a16="http://schemas.microsoft.com/office/drawing/2014/main" id="{64247EB8-5CCD-CB95-9DA9-745470FFB500}"/>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0EE72275-E113-4453-20A9-5D46CEA229AF}"/>
              </a:ext>
            </a:extLst>
          </p:cNvPr>
          <p:cNvSpPr>
            <a:spLocks noGrp="1"/>
          </p:cNvSpPr>
          <p:nvPr>
            <p:ph type="sldNum" sz="quarter" idx="12"/>
          </p:nvPr>
        </p:nvSpPr>
        <p:spPr/>
        <p:txBody>
          <a:bodyPr/>
          <a:lstStyle/>
          <a:p>
            <a:fld id="{8ACEFDFC-287E-0A4D-81A7-6CC8C070690D}" type="slidenum">
              <a:rPr lang="nb-NO" smtClean="0"/>
              <a:t>36</a:t>
            </a:fld>
            <a:endParaRPr lang="nb-NO"/>
          </a:p>
        </p:txBody>
      </p:sp>
      <p:pic>
        <p:nvPicPr>
          <p:cNvPr id="7" name="Bilde 5">
            <a:extLst>
              <a:ext uri="{FF2B5EF4-FFF2-40B4-BE49-F238E27FC236}">
                <a16:creationId xmlns:a16="http://schemas.microsoft.com/office/drawing/2014/main" id="{2B5F48DB-A434-3D64-6458-EF5C87D7623C}"/>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8" name="Bilde 7" descr="Illustrasjon av to kvinner som snakker sammen. Hver kvinne har en snakkeboble foran ansiktet. ">
            <a:extLst>
              <a:ext uri="{FF2B5EF4-FFF2-40B4-BE49-F238E27FC236}">
                <a16:creationId xmlns:a16="http://schemas.microsoft.com/office/drawing/2014/main" id="{EF2693D6-F536-C7AB-BCA8-88F1E7836D79}"/>
              </a:ext>
            </a:extLst>
          </p:cNvPr>
          <p:cNvPicPr>
            <a:picLocks noChangeAspect="1"/>
          </p:cNvPicPr>
          <p:nvPr/>
        </p:nvPicPr>
        <p:blipFill>
          <a:blip r:embed="rId4"/>
          <a:stretch>
            <a:fillRect/>
          </a:stretch>
        </p:blipFill>
        <p:spPr>
          <a:xfrm>
            <a:off x="6096000" y="2032000"/>
            <a:ext cx="3869084" cy="2501936"/>
          </a:xfrm>
          <a:prstGeom prst="rect">
            <a:avLst/>
          </a:prstGeom>
        </p:spPr>
      </p:pic>
    </p:spTree>
    <p:extLst>
      <p:ext uri="{BB962C8B-B14F-4D97-AF65-F5344CB8AC3E}">
        <p14:creationId xmlns:p14="http://schemas.microsoft.com/office/powerpoint/2010/main" val="3009179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6424-1A6B-86CB-30E0-EDCA40008D1E}"/>
              </a:ext>
            </a:extLst>
          </p:cNvPr>
          <p:cNvSpPr>
            <a:spLocks noGrp="1"/>
          </p:cNvSpPr>
          <p:nvPr>
            <p:ph type="title"/>
          </p:nvPr>
        </p:nvSpPr>
        <p:spPr>
          <a:xfrm>
            <a:off x="695325" y="1300585"/>
            <a:ext cx="8257288" cy="1268444"/>
          </a:xfrm>
        </p:spPr>
        <p:txBody>
          <a:bodyPr>
            <a:normAutofit/>
          </a:bodyPr>
          <a:lstStyle/>
          <a:p>
            <a:r>
              <a:rPr lang="nb-NO" dirty="0"/>
              <a:t>Noe kan vi gjøre selv – noe må gjøres for å ta bort årsaken til stress på jobb</a:t>
            </a:r>
            <a:endParaRPr lang="en-NO" dirty="0"/>
          </a:p>
        </p:txBody>
      </p:sp>
      <p:sp>
        <p:nvSpPr>
          <p:cNvPr id="3" name="Content Placeholder 2">
            <a:extLst>
              <a:ext uri="{FF2B5EF4-FFF2-40B4-BE49-F238E27FC236}">
                <a16:creationId xmlns:a16="http://schemas.microsoft.com/office/drawing/2014/main" id="{135E5DC1-6111-DA21-42ED-F161B2AC6BC1}"/>
              </a:ext>
            </a:extLst>
          </p:cNvPr>
          <p:cNvSpPr>
            <a:spLocks noGrp="1"/>
          </p:cNvSpPr>
          <p:nvPr>
            <p:ph sz="half" idx="1"/>
          </p:nvPr>
        </p:nvSpPr>
        <p:spPr>
          <a:xfrm>
            <a:off x="695325" y="2807368"/>
            <a:ext cx="7432674" cy="3853284"/>
          </a:xfrm>
        </p:spPr>
        <p:txBody>
          <a:bodyPr/>
          <a:lstStyle/>
          <a:p>
            <a:pPr marL="0" indent="0">
              <a:buNone/>
            </a:pPr>
            <a:r>
              <a:rPr lang="nb-NO" dirty="0"/>
              <a:t>Det er lett å havne i en situasjon hvor hver enkelt av oss får ansvaret for å håndtere vårt eget stress. </a:t>
            </a:r>
          </a:p>
          <a:p>
            <a:pPr marL="0" indent="0">
              <a:buNone/>
            </a:pPr>
            <a:r>
              <a:rPr lang="nb-NO" dirty="0"/>
              <a:t>Selvivaretakelse og selvhevdelse er selvsagt viktig, men må foregå samtidig som vi jobber med å ta bort årsaker som skaper stress i arbeidshverdagen vår og at ledelsen må ta ansvar for at ansatte har muligheten til å ta vare på seg selv når de er på jobb.</a:t>
            </a:r>
          </a:p>
          <a:p>
            <a:pPr marL="0" indent="0">
              <a:buNone/>
            </a:pPr>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239730" y="2370239"/>
            <a:ext cx="1834189" cy="2117522"/>
          </a:xfrm>
          <a:prstGeom prst="rect">
            <a:avLst/>
          </a:prstGeom>
        </p:spPr>
      </p:pic>
    </p:spTree>
    <p:extLst>
      <p:ext uri="{BB962C8B-B14F-4D97-AF65-F5344CB8AC3E}">
        <p14:creationId xmlns:p14="http://schemas.microsoft.com/office/powerpoint/2010/main" val="18372946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br>
              <a:rPr lang="nb-NO" dirty="0"/>
            </a:br>
            <a:r>
              <a:rPr lang="nb-NO" dirty="0"/>
              <a:t>Inkludering</a:t>
            </a:r>
          </a:p>
        </p:txBody>
      </p:sp>
    </p:spTree>
    <p:extLst>
      <p:ext uri="{BB962C8B-B14F-4D97-AF65-F5344CB8AC3E}">
        <p14:creationId xmlns:p14="http://schemas.microsoft.com/office/powerpoint/2010/main" val="1138684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a:xfrm>
            <a:off x="695326" y="200524"/>
            <a:ext cx="9469438" cy="1495930"/>
          </a:xfrm>
        </p:spPr>
        <p:txBody>
          <a:bodyPr/>
          <a:lstStyle/>
          <a:p>
            <a:br>
              <a:rPr lang="nb-NO" dirty="0"/>
            </a:br>
            <a:r>
              <a:rPr lang="nb-NO" dirty="0"/>
              <a:t>Inkludering</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1100523"/>
            <a:ext cx="7353800" cy="4992302"/>
          </a:xfrm>
        </p:spPr>
        <p:txBody>
          <a:bodyPr/>
          <a:lstStyle/>
          <a:p>
            <a:pPr marL="0" indent="0">
              <a:buNone/>
            </a:pPr>
            <a:endParaRPr lang="nb-NO" dirty="0"/>
          </a:p>
          <a:p>
            <a:r>
              <a:rPr lang="nb-NO" dirty="0"/>
              <a:t>Mange </a:t>
            </a:r>
            <a:r>
              <a:rPr lang="nb-NO" altLang="nb-NO" dirty="0">
                <a:latin typeface="Arial" panose="020B0604020202020204" pitchFamily="34" charset="0"/>
              </a:rPr>
              <a:t>unge med innvandrerbakgrunn opplever at de ikke blir sett på som norske.</a:t>
            </a:r>
          </a:p>
          <a:p>
            <a:r>
              <a:rPr lang="nb-NO" altLang="nb-NO" dirty="0">
                <a:latin typeface="Arial" panose="020B0604020202020204" pitchFamily="34" charset="0"/>
              </a:rPr>
              <a:t>Mange elever med nedsatt syn, hørsel eller dysleksi får ikke den hjelpen de har krav på i skolen.</a:t>
            </a:r>
          </a:p>
          <a:p>
            <a:r>
              <a:rPr lang="nb-NO" altLang="nb-NO" dirty="0">
                <a:latin typeface="Arial" panose="020B0604020202020204" pitchFamily="34" charset="0"/>
              </a:rPr>
              <a:t>Fra 2018 til 2023 har sykefraværet i Norge økt med 17,5 %.</a:t>
            </a:r>
          </a:p>
          <a:p>
            <a:r>
              <a:rPr lang="nb-NO" altLang="nb-NO" dirty="0">
                <a:latin typeface="Arial" panose="020B0604020202020204" pitchFamily="34" charset="0"/>
              </a:rPr>
              <a:t>Personer med funksjonsnedsettelser har store utfordringer med å komme i jobb. Etter fem år med IA-tiltak har antallet som er i jobb sunket. </a:t>
            </a:r>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8" name="Picture 7" descr="Illustrasjon av to menn og to kvinner som står vendt mot hverandre med hendene samlet i midten.">
            <a:extLst>
              <a:ext uri="{FF2B5EF4-FFF2-40B4-BE49-F238E27FC236}">
                <a16:creationId xmlns:a16="http://schemas.microsoft.com/office/drawing/2014/main" id="{40C9D434-62BA-4CC1-0106-77BF4CD81ED5}"/>
              </a:ext>
            </a:extLst>
          </p:cNvPr>
          <p:cNvPicPr>
            <a:picLocks noChangeAspect="1"/>
          </p:cNvPicPr>
          <p:nvPr/>
        </p:nvPicPr>
        <p:blipFill rotWithShape="1">
          <a:blip r:embed="rId4"/>
          <a:srcRect l="19236" t="21875" r="14514" b="19792"/>
          <a:stretch/>
        </p:blipFill>
        <p:spPr>
          <a:xfrm>
            <a:off x="8358875" y="2385337"/>
            <a:ext cx="3379361" cy="2975538"/>
          </a:xfrm>
          <a:prstGeom prst="rect">
            <a:avLst/>
          </a:prstGeom>
        </p:spPr>
      </p:pic>
      <p:sp>
        <p:nvSpPr>
          <p:cNvPr id="9" name="Rectangle 2">
            <a:extLst>
              <a:ext uri="{FF2B5EF4-FFF2-40B4-BE49-F238E27FC236}">
                <a16:creationId xmlns:a16="http://schemas.microsoft.com/office/drawing/2014/main" id="{8B17ADEA-0876-5E05-846A-A188F3E71402}"/>
              </a:ext>
            </a:extLst>
          </p:cNvPr>
          <p:cNvSpPr>
            <a:spLocks noChangeArrowheads="1"/>
          </p:cNvSpPr>
          <p:nvPr/>
        </p:nvSpPr>
        <p:spPr bwMode="auto">
          <a:xfrm>
            <a:off x="0" y="-1846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167731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8AB249-9C74-C4B7-CDA2-A8F743CA447E}"/>
            </a:ext>
          </a:extLst>
        </p:cNvPr>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31638014-E091-EAE1-A19D-C411FA88A1D1}"/>
              </a:ext>
            </a:extLst>
          </p:cNvPr>
          <p:cNvSpPr>
            <a:spLocks noGrp="1"/>
          </p:cNvSpPr>
          <p:nvPr>
            <p:ph type="body" idx="1"/>
          </p:nvPr>
        </p:nvSpPr>
        <p:spPr>
          <a:xfrm>
            <a:off x="709864" y="697832"/>
            <a:ext cx="9454900" cy="5494624"/>
          </a:xfrm>
        </p:spPr>
        <p:txBody>
          <a:bodyPr/>
          <a:lstStyle/>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fleste av sidene finner du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Disse gir tilleggsinformasjon til sidene, og fungerer som en veileder til deg som skal holde presentasjonen. Det kan være nyttig å forberede seg ved å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lese manus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under de ulike sidene før du skal holde presentasjonen.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Notater i </a:t>
            </a:r>
            <a:r>
              <a:rPr kumimoji="0" lang="nb-NO" sz="1500" b="1" i="1" u="none" strike="noStrike" kern="1200" cap="none" spc="0" normalizeH="0" baseline="0" noProof="0" dirty="0">
                <a:ln>
                  <a:noFill/>
                </a:ln>
                <a:solidFill>
                  <a:srgbClr val="000000"/>
                </a:solidFill>
                <a:effectLst/>
                <a:uLnTx/>
                <a:uFillTx/>
                <a:latin typeface="Oslo Sans Office Normal"/>
                <a:ea typeface="+mn-ea"/>
                <a:cs typeface="+mn-cs"/>
              </a:rPr>
              <a:t>kursiv</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er en veiledning til deg som holder presentasjonen og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skal ikke leses høy</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Du kan også selv lage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stikkord på forhånd </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dersom det er nyttig for deg. Husk at det ofte fungerer best når du finner en måte å presentere på som føles naturlig for deg!</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r>
              <a:rPr lang="nb-NO" sz="1500" dirty="0"/>
              <a:t>Presentasjonen inneholder også flere </a:t>
            </a:r>
            <a:r>
              <a:rPr lang="nb-NO" sz="1500" b="1" dirty="0"/>
              <a:t>filmer</a:t>
            </a:r>
            <a:r>
              <a:rPr lang="nb-NO" sz="1500" dirty="0"/>
              <a:t>, via lenke til </a:t>
            </a:r>
            <a:r>
              <a:rPr lang="nb-NO" sz="1500" dirty="0" err="1"/>
              <a:t>youtube</a:t>
            </a:r>
            <a:r>
              <a:rPr lang="nb-NO" sz="1500" dirty="0"/>
              <a:t>. For å unngå de </a:t>
            </a:r>
            <a:r>
              <a:rPr lang="nb-NO" sz="1500" b="1" dirty="0"/>
              <a:t>støyete reklamene </a:t>
            </a:r>
            <a:r>
              <a:rPr lang="nb-NO" sz="1500" dirty="0"/>
              <a:t>som kommer før selve filmen starter, bør du </a:t>
            </a:r>
            <a:r>
              <a:rPr lang="nb-NO" sz="1500" b="1" dirty="0"/>
              <a:t>åpne filmene i nettleser på forhånd</a:t>
            </a:r>
            <a:r>
              <a:rPr lang="nb-NO" sz="1500" dirty="0"/>
              <a:t> og finne stedet der filmen begynner.</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flere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refleksjonsøvelser</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underveis, hvor de som er til stede inndeles i mindre grupper for å diskutere, med oppsummering i plenum til slutt. Det anbefales at du har gjort deg godt kjent med øvelsene på forhånd og tenkt over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oppsett for din gruppe.</a:t>
            </a:r>
          </a:p>
          <a:p>
            <a:pPr marL="0" marR="0" lvl="0" indent="0" algn="l" defTabSz="914400" rtl="0" eaLnBrk="1" fontAlgn="auto" latinLnBrk="0" hangingPunct="1">
              <a:lnSpc>
                <a:spcPct val="100000"/>
              </a:lnSpc>
              <a:spcBef>
                <a:spcPts val="0"/>
              </a:spcBef>
              <a:spcAft>
                <a:spcPts val="200"/>
              </a:spcAft>
              <a:buClrTx/>
              <a:buSzPct val="100000"/>
              <a:buFontTx/>
              <a:buNone/>
              <a:tabLst/>
              <a:defRPr/>
            </a:pPr>
            <a:endParaRPr kumimoji="0" lang="nb-NO" sz="1500" b="0" i="0" u="none" strike="noStrike" kern="1200" cap="none" spc="0" normalizeH="0" baseline="0" noProof="0" dirty="0">
              <a:ln>
                <a:noFill/>
              </a:ln>
              <a:solidFill>
                <a:srgbClr val="000000"/>
              </a:solidFill>
              <a:effectLst/>
              <a:uLnTx/>
              <a:uFillTx/>
              <a:latin typeface="Oslo Sans Office Normal"/>
              <a:ea typeface="+mn-ea"/>
              <a:cs typeface="+mn-cs"/>
            </a:endParaRPr>
          </a:p>
          <a:p>
            <a:pPr marL="0" marR="0" lvl="0" indent="0" algn="l" defTabSz="914400" rtl="0" eaLnBrk="1" fontAlgn="auto" latinLnBrk="0" hangingPunct="1">
              <a:lnSpc>
                <a:spcPct val="100000"/>
              </a:lnSpc>
              <a:spcBef>
                <a:spcPts val="0"/>
              </a:spcBef>
              <a:spcAft>
                <a:spcPts val="200"/>
              </a:spcAft>
              <a:buClrTx/>
              <a:buSzPct val="100000"/>
              <a:buFontTx/>
              <a:buNone/>
              <a:tabLst/>
              <a:defRPr/>
            </a:pP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Det er lagt inn en </a:t>
            </a:r>
            <a:r>
              <a:rPr kumimoji="0" lang="nb-NO" sz="1500" b="1" i="0" u="none" strike="noStrike" kern="1200" cap="none" spc="0" normalizeH="0" baseline="0" noProof="0" dirty="0">
                <a:ln>
                  <a:noFill/>
                </a:ln>
                <a:solidFill>
                  <a:srgbClr val="000000"/>
                </a:solidFill>
                <a:effectLst/>
                <a:uLnTx/>
                <a:uFillTx/>
                <a:latin typeface="Oslo Sans Office Normal"/>
                <a:ea typeface="+mn-ea"/>
                <a:cs typeface="+mn-cs"/>
              </a:rPr>
              <a:t>pause</a:t>
            </a:r>
            <a:r>
              <a:rPr kumimoji="0" lang="nb-NO" sz="1500" b="0" i="0" u="none" strike="noStrike" kern="1200" cap="none" spc="0" normalizeH="0" baseline="0" noProof="0" dirty="0">
                <a:ln>
                  <a:noFill/>
                </a:ln>
                <a:solidFill>
                  <a:srgbClr val="000000"/>
                </a:solidFill>
                <a:effectLst/>
                <a:uLnTx/>
                <a:uFillTx/>
                <a:latin typeface="Oslo Sans Office Normal"/>
                <a:ea typeface="+mn-ea"/>
                <a:cs typeface="+mn-cs"/>
              </a:rPr>
              <a:t> omtrent midt i presentasjonen. Du står selvsagt fritt til å velge et annet tidspunkt dersom det passer bedre. </a:t>
            </a:r>
          </a:p>
          <a:p>
            <a:endParaRPr lang="nb-NO" sz="1500" dirty="0"/>
          </a:p>
          <a:p>
            <a:r>
              <a:rPr lang="nb-NO" sz="1500" dirty="0">
                <a:latin typeface="Oslo Sans Office Normal" panose="020B0604020202020204" charset="0"/>
                <a:cs typeface="Oslo Sans Office Normal" panose="020B0604020202020204" charset="0"/>
              </a:rPr>
              <a:t>På side 6 får du en innføring i hvordan materialet er bygget opp, </a:t>
            </a:r>
          </a:p>
          <a:p>
            <a:r>
              <a:rPr lang="nb-NO" sz="1500" dirty="0">
                <a:latin typeface="Oslo Sans Office Normal" panose="020B0604020202020204" charset="0"/>
                <a:cs typeface="Oslo Sans Office Normal" panose="020B0604020202020204" charset="0"/>
              </a:rPr>
              <a:t>før selve presentasjonen starter. </a:t>
            </a:r>
          </a:p>
          <a:p>
            <a:endParaRPr lang="nb-NO" sz="1500" dirty="0">
              <a:latin typeface="Oslo Sans Office Normal" panose="020B0604020202020204" charset="0"/>
              <a:cs typeface="Oslo Sans Office Normal" panose="020B0604020202020204" charset="0"/>
            </a:endParaRPr>
          </a:p>
          <a:p>
            <a:r>
              <a:rPr lang="nb-NO" sz="1500" dirty="0">
                <a:latin typeface="Oslo Sans Office Normal" panose="020B0604020202020204" charset="0"/>
                <a:cs typeface="Oslo Sans Office Normal" panose="020B0604020202020204" charset="0"/>
              </a:rPr>
              <a:t>Lykke til på veien mot traumebevisst praksis!</a:t>
            </a:r>
          </a:p>
          <a:p>
            <a:endParaRPr lang="nb-NO" sz="1500" dirty="0"/>
          </a:p>
          <a:p>
            <a:endParaRPr lang="nb-NO" sz="1500" dirty="0"/>
          </a:p>
          <a:p>
            <a:endParaRPr lang="nb-NO" sz="1500" dirty="0"/>
          </a:p>
          <a:p>
            <a:endParaRPr lang="nb-NO" sz="1500" dirty="0"/>
          </a:p>
        </p:txBody>
      </p:sp>
      <p:sp>
        <p:nvSpPr>
          <p:cNvPr id="4" name="Plassholder for dato 3">
            <a:extLst>
              <a:ext uri="{FF2B5EF4-FFF2-40B4-BE49-F238E27FC236}">
                <a16:creationId xmlns:a16="http://schemas.microsoft.com/office/drawing/2014/main" id="{44E1EE3A-7332-8BBE-8D95-47EA80AF02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64DBE625-AFF9-BB80-43FD-DFF6A1631DE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FC4ADF2F-A375-5299-4ACC-74027907B339}"/>
              </a:ext>
            </a:extLst>
          </p:cNvPr>
          <p:cNvPicPr>
            <a:picLocks noChangeAspect="1"/>
          </p:cNvPicPr>
          <p:nvPr/>
        </p:nvPicPr>
        <p:blipFill>
          <a:blip r:embed="rId3"/>
          <a:stretch>
            <a:fillRect/>
          </a:stretch>
        </p:blipFill>
        <p:spPr>
          <a:xfrm>
            <a:off x="8187776" y="4490055"/>
            <a:ext cx="2547449" cy="1802297"/>
          </a:xfrm>
          <a:prstGeom prst="rect">
            <a:avLst/>
          </a:prstGeom>
        </p:spPr>
      </p:pic>
    </p:spTree>
    <p:extLst>
      <p:ext uri="{BB962C8B-B14F-4D97-AF65-F5344CB8AC3E}">
        <p14:creationId xmlns:p14="http://schemas.microsoft.com/office/powerpoint/2010/main" val="2619732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llustrasjon av to sirkler som skal vise to ulike måter å tenke inkludering på. I sirkelen til venstre står tre mennesker med like klær. I sirkelen til høyre står fire mennesker med klær i ulike farger. Mellom sirklene står en kvinne, og under henne teksten: &quot;Er utgangspunktet at individet forstås å stå utenfor fellesskapet, for så å inkluderes?&quot;">
            <a:extLst>
              <a:ext uri="{FF2B5EF4-FFF2-40B4-BE49-F238E27FC236}">
                <a16:creationId xmlns:a16="http://schemas.microsoft.com/office/drawing/2014/main" id="{FD13E1A5-6AD5-240F-F5F8-44E90B44B886}"/>
              </a:ext>
            </a:extLst>
          </p:cNvPr>
          <p:cNvPicPr>
            <a:picLocks noChangeAspect="1"/>
          </p:cNvPicPr>
          <p:nvPr/>
        </p:nvPicPr>
        <p:blipFill>
          <a:blip r:embed="rId3"/>
          <a:stretch>
            <a:fillRect/>
          </a:stretch>
        </p:blipFill>
        <p:spPr>
          <a:xfrm>
            <a:off x="496165" y="934497"/>
            <a:ext cx="11000509" cy="4989005"/>
          </a:xfrm>
          <a:prstGeom prst="rect">
            <a:avLst/>
          </a:prstGeom>
        </p:spPr>
      </p:pic>
      <p:sp>
        <p:nvSpPr>
          <p:cNvPr id="11" name="Tittel 10">
            <a:extLst>
              <a:ext uri="{FF2B5EF4-FFF2-40B4-BE49-F238E27FC236}">
                <a16:creationId xmlns:a16="http://schemas.microsoft.com/office/drawing/2014/main" id="{3ED0585D-50EE-C489-4644-2DD1B606D1AE}"/>
              </a:ext>
            </a:extLst>
          </p:cNvPr>
          <p:cNvSpPr>
            <a:spLocks noGrp="1"/>
          </p:cNvSpPr>
          <p:nvPr>
            <p:ph type="title"/>
          </p:nvPr>
        </p:nvSpPr>
        <p:spPr/>
        <p:txBody>
          <a:bodyPr/>
          <a:lstStyle/>
          <a:p>
            <a:r>
              <a:rPr lang="nb-NO" dirty="0"/>
              <a:t>Inkludering</a:t>
            </a:r>
          </a:p>
        </p:txBody>
      </p:sp>
      <p:sp>
        <p:nvSpPr>
          <p:cNvPr id="4" name="Plassholder for dato 3">
            <a:extLst>
              <a:ext uri="{FF2B5EF4-FFF2-40B4-BE49-F238E27FC236}">
                <a16:creationId xmlns:a16="http://schemas.microsoft.com/office/drawing/2014/main" id="{278E57D2-974B-9FEE-8FA4-C61535B84EF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814366DF-693A-9BE9-3E3C-2C31251213D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2" name="Bilde 5">
            <a:extLst>
              <a:ext uri="{FF2B5EF4-FFF2-40B4-BE49-F238E27FC236}">
                <a16:creationId xmlns:a16="http://schemas.microsoft.com/office/drawing/2014/main" id="{D023BF7B-9467-547D-C0A1-AFC66044506D}"/>
              </a:ext>
            </a:extLst>
          </p:cNvPr>
          <p:cNvPicPr>
            <a:picLocks noChangeAspect="1"/>
          </p:cNvPicPr>
          <p:nvPr/>
        </p:nvPicPr>
        <p:blipFill>
          <a:blip r:embed="rId4"/>
          <a:srcRect l="37408" t="14815" r="34778" b="15052"/>
          <a:stretch/>
        </p:blipFill>
        <p:spPr>
          <a:xfrm>
            <a:off x="10596860" y="200523"/>
            <a:ext cx="899812" cy="900000"/>
          </a:xfrm>
          <a:prstGeom prst="rect">
            <a:avLst/>
          </a:prstGeom>
        </p:spPr>
      </p:pic>
    </p:spTree>
    <p:extLst>
      <p:ext uri="{BB962C8B-B14F-4D97-AF65-F5344CB8AC3E}">
        <p14:creationId xmlns:p14="http://schemas.microsoft.com/office/powerpoint/2010/main" val="140951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9E14B-7BFE-E54E-399A-49264721D846}"/>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1EECD6F-7873-1B60-D983-4E1F468075CD}"/>
              </a:ext>
            </a:extLst>
          </p:cNvPr>
          <p:cNvSpPr>
            <a:spLocks noGrp="1"/>
          </p:cNvSpPr>
          <p:nvPr>
            <p:ph type="title"/>
          </p:nvPr>
        </p:nvSpPr>
        <p:spPr/>
        <p:txBody>
          <a:bodyPr/>
          <a:lstStyle/>
          <a:p>
            <a:r>
              <a:rPr lang="nb-NO" dirty="0"/>
              <a:t>Film</a:t>
            </a:r>
          </a:p>
        </p:txBody>
      </p:sp>
      <p:sp>
        <p:nvSpPr>
          <p:cNvPr id="4" name="Plassholder for dato 3">
            <a:extLst>
              <a:ext uri="{FF2B5EF4-FFF2-40B4-BE49-F238E27FC236}">
                <a16:creationId xmlns:a16="http://schemas.microsoft.com/office/drawing/2014/main" id="{3D290608-7268-C3F4-08DD-DDDD54F8F59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8CA8619C-8ED9-5721-2E46-CC36B24C935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7" name="Bilde 5">
            <a:extLst>
              <a:ext uri="{FF2B5EF4-FFF2-40B4-BE49-F238E27FC236}">
                <a16:creationId xmlns:a16="http://schemas.microsoft.com/office/drawing/2014/main" id="{0E68B5F9-AF78-6874-FF7E-CFA39DF11EDE}"/>
              </a:ext>
            </a:extLst>
          </p:cNvPr>
          <p:cNvPicPr>
            <a:picLocks noChangeAspect="1"/>
          </p:cNvPicPr>
          <p:nvPr/>
        </p:nvPicPr>
        <p:blipFill>
          <a:blip r:embed="rId3"/>
          <a:srcRect l="37408" t="14815" r="34778" b="15052"/>
          <a:stretch/>
        </p:blipFill>
        <p:spPr>
          <a:xfrm>
            <a:off x="10596860" y="200523"/>
            <a:ext cx="899812" cy="900000"/>
          </a:xfrm>
          <a:prstGeom prst="rect">
            <a:avLst/>
          </a:prstGeom>
        </p:spPr>
      </p:pic>
      <p:sp>
        <p:nvSpPr>
          <p:cNvPr id="8" name="Content Placeholder 7">
            <a:extLst>
              <a:ext uri="{FF2B5EF4-FFF2-40B4-BE49-F238E27FC236}">
                <a16:creationId xmlns:a16="http://schemas.microsoft.com/office/drawing/2014/main" id="{29204113-7680-19A0-2A07-4A9D8879B2A7}"/>
              </a:ext>
            </a:extLst>
          </p:cNvPr>
          <p:cNvSpPr>
            <a:spLocks noGrp="1"/>
          </p:cNvSpPr>
          <p:nvPr>
            <p:ph idx="1"/>
          </p:nvPr>
        </p:nvSpPr>
        <p:spPr>
          <a:xfrm>
            <a:off x="695326" y="2032001"/>
            <a:ext cx="5705474" cy="4060824"/>
          </a:xfrm>
        </p:spPr>
        <p:txBody>
          <a:bodyPr/>
          <a:lstStyle/>
          <a:p>
            <a:r>
              <a:rPr lang="nb-NO" dirty="0"/>
              <a:t>Vi skal se </a:t>
            </a:r>
            <a:r>
              <a:rPr lang="nb-NO" dirty="0">
                <a:hlinkClick r:id="rId4"/>
              </a:rPr>
              <a:t>denne</a:t>
            </a:r>
            <a:r>
              <a:rPr lang="nb-NO" dirty="0"/>
              <a:t> filmen om inkludering og muligheter.</a:t>
            </a:r>
          </a:p>
        </p:txBody>
      </p:sp>
      <p:pic>
        <p:nvPicPr>
          <p:cNvPr id="3" name="Bilde 5">
            <a:extLst>
              <a:ext uri="{FF2B5EF4-FFF2-40B4-BE49-F238E27FC236}">
                <a16:creationId xmlns:a16="http://schemas.microsoft.com/office/drawing/2014/main" id="{57EC6801-0D49-A826-9CFB-2134B3F1E95E}"/>
              </a:ext>
            </a:extLst>
          </p:cNvPr>
          <p:cNvPicPr>
            <a:picLocks noChangeAspect="1"/>
          </p:cNvPicPr>
          <p:nvPr/>
        </p:nvPicPr>
        <p:blipFill>
          <a:blip r:embed="rId3"/>
          <a:srcRect l="71113" t="15534" r="1072" b="14332"/>
          <a:stretch/>
        </p:blipFill>
        <p:spPr>
          <a:xfrm>
            <a:off x="10596859" y="200523"/>
            <a:ext cx="899813" cy="900000"/>
          </a:xfrm>
          <a:prstGeom prst="rect">
            <a:avLst/>
          </a:prstGeom>
        </p:spPr>
      </p:pic>
      <p:pic>
        <p:nvPicPr>
          <p:cNvPr id="6" name="Bilde 6" descr="Illustrasjon av en mann som holder armen opp mot en stor, grønn avspillingsknapp.">
            <a:extLst>
              <a:ext uri="{FF2B5EF4-FFF2-40B4-BE49-F238E27FC236}">
                <a16:creationId xmlns:a16="http://schemas.microsoft.com/office/drawing/2014/main" id="{9D860799-9F29-ABB2-B59E-2B3E21AE5F32}"/>
              </a:ext>
            </a:extLst>
          </p:cNvPr>
          <p:cNvPicPr>
            <a:picLocks noChangeAspect="1"/>
          </p:cNvPicPr>
          <p:nvPr/>
        </p:nvPicPr>
        <p:blipFill>
          <a:blip r:embed="rId5"/>
          <a:stretch>
            <a:fillRect/>
          </a:stretch>
        </p:blipFill>
        <p:spPr>
          <a:xfrm>
            <a:off x="5269274" y="0"/>
            <a:ext cx="5111538" cy="5111538"/>
          </a:xfrm>
          <a:prstGeom prst="rect">
            <a:avLst/>
          </a:prstGeom>
        </p:spPr>
      </p:pic>
    </p:spTree>
    <p:extLst>
      <p:ext uri="{BB962C8B-B14F-4D97-AF65-F5344CB8AC3E}">
        <p14:creationId xmlns:p14="http://schemas.microsoft.com/office/powerpoint/2010/main" val="1945450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6" y="2032001"/>
            <a:ext cx="5245862" cy="2027935"/>
          </a:xfrm>
        </p:spPr>
        <p:txBody>
          <a:bodyPr>
            <a:normAutofit/>
          </a:bodyPr>
          <a:lstStyle/>
          <a:p>
            <a:r>
              <a:rPr lang="nb-NO" dirty="0"/>
              <a:t>Refleksjonsøvelse: </a:t>
            </a:r>
            <a:br>
              <a:rPr lang="nb-NO" dirty="0"/>
            </a:br>
            <a:br>
              <a:rPr lang="nb-NO" dirty="0"/>
            </a:br>
            <a:r>
              <a:rPr lang="nb-NO" dirty="0"/>
              <a:t>Hvor inkluderende er vår arbeidsplass?</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a:xfrm>
            <a:off x="695326" y="2032001"/>
            <a:ext cx="3529202" cy="4060824"/>
          </a:xfrm>
        </p:spPr>
        <p:txBody>
          <a:bodyPr/>
          <a:lstStyle/>
          <a:p>
            <a:pPr marL="575945" lvl="2" indent="-179705">
              <a:buClr>
                <a:srgbClr val="FF8274"/>
              </a:buClr>
              <a:buFont typeface="Wingdings"/>
              <a:buChar char="§"/>
            </a:pPr>
            <a:endParaRPr lang="nb-NO" sz="1100" dirty="0">
              <a:latin typeface="Calibri"/>
              <a:cs typeface="Calibri"/>
            </a:endParaRPr>
          </a:p>
          <a:p>
            <a:pPr marL="575945" lvl="2" indent="-179705">
              <a:buClr>
                <a:srgbClr val="FF8274"/>
              </a:buClr>
              <a:buFont typeface="Wingdings"/>
              <a:buChar char="§"/>
            </a:pPr>
            <a:endParaRPr lang="nb-NO" sz="1100" dirty="0">
              <a:latin typeface="Calibri"/>
              <a:cs typeface="Calibri"/>
            </a:endParaRPr>
          </a:p>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941188" y="1629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39426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a:xfrm>
            <a:off x="695326" y="525276"/>
            <a:ext cx="9469438" cy="575248"/>
          </a:xfrm>
        </p:spPr>
        <p:txBody>
          <a:bodyPr/>
          <a:lstStyle/>
          <a:p>
            <a:r>
              <a:rPr lang="nb-NO" dirty="0"/>
              <a:t>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a:latin typeface="Calibri"/>
              <a:cs typeface="Calibri"/>
            </a:endParaRPr>
          </a:p>
          <a:p>
            <a:pPr marL="0" indent="0">
              <a:buNone/>
            </a:pPr>
            <a:endParaRPr lang="nb-NO"/>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8799509" y="3041230"/>
            <a:ext cx="3158389" cy="2042366"/>
          </a:xfrm>
          <a:prstGeom prst="rect">
            <a:avLst/>
          </a:prstGeom>
        </p:spPr>
      </p:pic>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
        <p:nvSpPr>
          <p:cNvPr id="8" name="TextBox 7">
            <a:extLst>
              <a:ext uri="{FF2B5EF4-FFF2-40B4-BE49-F238E27FC236}">
                <a16:creationId xmlns:a16="http://schemas.microsoft.com/office/drawing/2014/main" id="{E3DBF4F6-332D-CE22-BE04-372286EF47F8}"/>
              </a:ext>
            </a:extLst>
          </p:cNvPr>
          <p:cNvSpPr txBox="1"/>
          <p:nvPr/>
        </p:nvSpPr>
        <p:spPr>
          <a:xfrm>
            <a:off x="695325" y="1100523"/>
            <a:ext cx="8623773" cy="4201150"/>
          </a:xfrm>
          <a:prstGeom prst="rect">
            <a:avLst/>
          </a:prstGeom>
          <a:noFill/>
        </p:spPr>
        <p:txBody>
          <a:bodyPr wrap="square">
            <a:spAutoFit/>
          </a:bodyPr>
          <a:lstStyle/>
          <a:p>
            <a:pPr marL="216000" marR="0" lvl="1" indent="-216000" algn="l" defTabSz="914400" rtl="0" eaLnBrk="1" fontAlgn="auto" latinLnBrk="0" hangingPunct="1">
              <a:lnSpc>
                <a:spcPct val="100000"/>
              </a:lnSpc>
              <a:spcBef>
                <a:spcPts val="1800"/>
              </a:spcBef>
              <a:spcAft>
                <a:spcPts val="0"/>
              </a:spcAft>
              <a:buClrTx/>
              <a:buSzPct val="100000"/>
              <a:buFontTx/>
              <a:buBlip>
                <a:blip r:embed="rId5"/>
              </a:buBlip>
              <a:tabLst/>
              <a:defRPr/>
            </a:pPr>
            <a:r>
              <a:rPr kumimoji="0" lang="nb-NO" sz="2400" b="0" i="0" u="none" strike="noStrike" kern="1200" cap="none" spc="0" normalizeH="0" baseline="0" noProof="0" dirty="0">
                <a:ln>
                  <a:noFill/>
                </a:ln>
                <a:solidFill>
                  <a:srgbClr val="000000"/>
                </a:solidFill>
                <a:effectLst/>
                <a:uLnTx/>
                <a:uFillTx/>
                <a:latin typeface="Oslo Sans Office Normal"/>
                <a:ea typeface="+mn-ea"/>
                <a:cs typeface="+mn-cs"/>
              </a:rPr>
              <a:t>Reflekter to og to:</a:t>
            </a:r>
          </a:p>
          <a:p>
            <a:pPr marL="457200" marR="0" lvl="2"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000000"/>
              </a:solidFill>
              <a:effectLst/>
              <a:uLnTx/>
              <a:uFillTx/>
              <a:latin typeface="Oslo Sans Office Normal"/>
              <a:ea typeface="+mn-ea"/>
              <a:cs typeface="Calibri"/>
            </a:endParaRP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Snakker vi sammen om skadelig stress og utbrenthet?</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Har vi trygge sosiale rom som kollegaer?</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Er vi gode på å inkludere og vise omsorg for sykemeldte?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Er våre lokaler designet på en måte som gjør at vi føler oss vel og som reflekterer mangfold?</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Er tjenestene våre tilrettelagt for innbyggere med ulike funksjonsnedsettelser, slik at ingen hindres i å besøke oss eller få tilgang til vår informasjon?</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800" b="0" i="0" u="none" strike="noStrike" kern="1200" cap="none" spc="0" normalizeH="0" baseline="0" noProof="0" dirty="0">
                <a:ln>
                  <a:noFill/>
                </a:ln>
                <a:solidFill>
                  <a:srgbClr val="000000"/>
                </a:solidFill>
                <a:effectLst/>
                <a:uLnTx/>
                <a:uFillTx/>
                <a:latin typeface="Oslo Sans Office Normal"/>
                <a:ea typeface="+mn-ea"/>
                <a:cs typeface="Calibri"/>
              </a:rPr>
              <a:t>Bruker vi erfaringskonsulenter når vi utbedrer lokalene våre eller videreutvikler tjenestene våre?</a:t>
            </a:r>
          </a:p>
          <a:p>
            <a:pPr marL="216000" marR="0" lvl="1" indent="-216000" algn="l" defTabSz="914400" rtl="0" eaLnBrk="1" fontAlgn="auto" latinLnBrk="0" hangingPunct="1">
              <a:lnSpc>
                <a:spcPct val="100000"/>
              </a:lnSpc>
              <a:spcBef>
                <a:spcPts val="1800"/>
              </a:spcBef>
              <a:spcAft>
                <a:spcPts val="0"/>
              </a:spcAft>
              <a:buClrTx/>
              <a:buSzPct val="100000"/>
              <a:buFontTx/>
              <a:buBlip>
                <a:blip r:embed="rId5"/>
              </a:buBlip>
              <a:tabLst/>
              <a:defRPr/>
            </a:pPr>
            <a:r>
              <a:rPr lang="nb-NO" sz="2400" dirty="0">
                <a:solidFill>
                  <a:srgbClr val="000000"/>
                </a:solidFill>
                <a:latin typeface="Oslo Sans Office Normal"/>
              </a:rPr>
              <a:t>H</a:t>
            </a:r>
            <a:r>
              <a:rPr kumimoji="0" lang="nb-NO" sz="2400" b="0" i="0" u="none" strike="noStrike" kern="1200" cap="none" spc="0" normalizeH="0" baseline="0" noProof="0" dirty="0" err="1">
                <a:ln>
                  <a:noFill/>
                </a:ln>
                <a:solidFill>
                  <a:srgbClr val="000000"/>
                </a:solidFill>
                <a:effectLst/>
                <a:uLnTx/>
                <a:uFillTx/>
                <a:latin typeface="Oslo Sans Office Normal"/>
                <a:ea typeface="+mn-ea"/>
                <a:cs typeface="+mn-cs"/>
              </a:rPr>
              <a:t>vilke</a:t>
            </a:r>
            <a:r>
              <a:rPr kumimoji="0" lang="nb-NO" sz="2400" b="0" i="0" u="none" strike="noStrike" kern="1200" cap="none" spc="0" normalizeH="0" baseline="0" noProof="0" dirty="0">
                <a:ln>
                  <a:noFill/>
                </a:ln>
                <a:solidFill>
                  <a:srgbClr val="000000"/>
                </a:solidFill>
                <a:effectLst/>
                <a:uLnTx/>
                <a:uFillTx/>
                <a:latin typeface="Oslo Sans Office Normal"/>
                <a:ea typeface="+mn-ea"/>
                <a:cs typeface="+mn-cs"/>
              </a:rPr>
              <a:t> to tiltak dere mener er de viktigste vi kan iverksette hos oss for å få et mer inkluderende miljø?</a:t>
            </a:r>
          </a:p>
        </p:txBody>
      </p:sp>
    </p:spTree>
    <p:extLst>
      <p:ext uri="{BB962C8B-B14F-4D97-AF65-F5344CB8AC3E}">
        <p14:creationId xmlns:p14="http://schemas.microsoft.com/office/powerpoint/2010/main" val="63602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E5DC1-6111-DA21-42ED-F161B2AC6BC1}"/>
              </a:ext>
            </a:extLst>
          </p:cNvPr>
          <p:cNvSpPr>
            <a:spLocks noGrp="1"/>
          </p:cNvSpPr>
          <p:nvPr>
            <p:ph idx="1"/>
          </p:nvPr>
        </p:nvSpPr>
        <p:spPr>
          <a:xfrm>
            <a:off x="550183" y="870858"/>
            <a:ext cx="8027760" cy="4060824"/>
          </a:xfrm>
        </p:spPr>
        <p:txBody>
          <a:bodyPr/>
          <a:lstStyle/>
          <a:p>
            <a:pPr marL="0" indent="0">
              <a:buNone/>
            </a:pPr>
            <a:endParaRPr lang="nb-NO" dirty="0"/>
          </a:p>
          <a:p>
            <a:pPr marL="0" indent="0">
              <a:buNone/>
            </a:pPr>
            <a:endParaRPr lang="nb-NO" dirty="0"/>
          </a:p>
          <a:p>
            <a:pPr marL="0" indent="0">
              <a:buNone/>
            </a:pPr>
            <a:endParaRPr lang="nb-NO" dirty="0"/>
          </a:p>
          <a:p>
            <a:pPr marL="0" indent="0">
              <a:buNone/>
            </a:pPr>
            <a:r>
              <a:rPr lang="nb-NO" sz="3600" b="0" i="0" dirty="0">
                <a:solidFill>
                  <a:srgbClr val="161513"/>
                </a:solidFill>
                <a:effectLst/>
                <a:latin typeface="Apercu Pro"/>
              </a:rPr>
              <a:t>«Er man ikke bevisst inkluderende, </a:t>
            </a:r>
          </a:p>
          <a:p>
            <a:pPr marL="0" indent="0">
              <a:buNone/>
            </a:pPr>
            <a:r>
              <a:rPr lang="nb-NO" sz="3600" b="0" i="0" dirty="0">
                <a:solidFill>
                  <a:srgbClr val="161513"/>
                </a:solidFill>
                <a:effectLst/>
                <a:latin typeface="Apercu Pro"/>
              </a:rPr>
              <a:t>er man ubevisst </a:t>
            </a:r>
            <a:r>
              <a:rPr lang="nb-NO" sz="3600" b="0" i="0" dirty="0" err="1">
                <a:solidFill>
                  <a:srgbClr val="161513"/>
                </a:solidFill>
                <a:effectLst/>
                <a:latin typeface="Apercu Pro"/>
              </a:rPr>
              <a:t>eksluderende</a:t>
            </a:r>
            <a:r>
              <a:rPr lang="nb-NO" sz="3600" b="0" i="0" dirty="0">
                <a:solidFill>
                  <a:srgbClr val="161513"/>
                </a:solidFill>
                <a:effectLst/>
                <a:latin typeface="Apercu Pro"/>
              </a:rPr>
              <a:t>»</a:t>
            </a:r>
            <a:endParaRPr lang="nb-NO" sz="3600" dirty="0"/>
          </a:p>
          <a:p>
            <a:pPr marL="0" indent="0" algn="r">
              <a:buNone/>
            </a:pPr>
            <a:r>
              <a:rPr lang="nb-NO" sz="2400" b="0" i="0" dirty="0">
                <a:solidFill>
                  <a:srgbClr val="161513"/>
                </a:solidFill>
                <a:effectLst/>
                <a:latin typeface="Apercu Pro"/>
              </a:rPr>
              <a:t>-</a:t>
            </a:r>
            <a:r>
              <a:rPr lang="nb-NO" sz="2400" dirty="0">
                <a:solidFill>
                  <a:srgbClr val="161513"/>
                </a:solidFill>
                <a:latin typeface="Apercu Pro"/>
              </a:rPr>
              <a:t> </a:t>
            </a:r>
            <a:r>
              <a:rPr lang="nb-NO" sz="2400" b="0" i="0" dirty="0" err="1">
                <a:solidFill>
                  <a:srgbClr val="161513"/>
                </a:solidFill>
                <a:effectLst/>
                <a:latin typeface="Apercu Pro"/>
              </a:rPr>
              <a:t>Kimiya</a:t>
            </a:r>
            <a:r>
              <a:rPr lang="nb-NO" sz="2400" b="0" i="0" dirty="0">
                <a:solidFill>
                  <a:srgbClr val="161513"/>
                </a:solidFill>
                <a:effectLst/>
                <a:latin typeface="Apercu Pro"/>
              </a:rPr>
              <a:t> </a:t>
            </a:r>
            <a:r>
              <a:rPr lang="nb-NO" sz="2400" b="0" i="0" dirty="0" err="1">
                <a:solidFill>
                  <a:srgbClr val="161513"/>
                </a:solidFill>
                <a:effectLst/>
                <a:latin typeface="Apercu Pro"/>
              </a:rPr>
              <a:t>Sajjadi</a:t>
            </a:r>
            <a:r>
              <a:rPr lang="nb-NO" sz="2400" b="0" i="0" dirty="0">
                <a:solidFill>
                  <a:srgbClr val="161513"/>
                </a:solidFill>
                <a:effectLst/>
                <a:latin typeface="Apercu Pro"/>
              </a:rPr>
              <a:t>, Big </a:t>
            </a:r>
            <a:r>
              <a:rPr lang="nb-NO" sz="2400" b="0" i="0" dirty="0" err="1">
                <a:solidFill>
                  <a:srgbClr val="161513"/>
                </a:solidFill>
                <a:effectLst/>
                <a:latin typeface="Apercu Pro"/>
              </a:rPr>
              <a:t>Enough</a:t>
            </a:r>
            <a:r>
              <a:rPr lang="nb-NO" sz="2400" b="0" i="0" dirty="0">
                <a:solidFill>
                  <a:srgbClr val="161513"/>
                </a:solidFill>
                <a:effectLst/>
                <a:latin typeface="Apercu Pro"/>
              </a:rPr>
              <a:t> Global</a:t>
            </a:r>
            <a:endParaRPr lang="nb-NO" sz="2400" dirty="0"/>
          </a:p>
          <a:p>
            <a:pPr marL="0" indent="0">
              <a:buNone/>
            </a:pPr>
            <a:endParaRPr lang="nb-NO" dirty="0"/>
          </a:p>
          <a:p>
            <a:endParaRPr lang="nb-NO" dirty="0"/>
          </a:p>
        </p:txBody>
      </p:sp>
      <p:sp>
        <p:nvSpPr>
          <p:cNvPr id="4" name="Date Placeholder 3">
            <a:extLst>
              <a:ext uri="{FF2B5EF4-FFF2-40B4-BE49-F238E27FC236}">
                <a16:creationId xmlns:a16="http://schemas.microsoft.com/office/drawing/2014/main" id="{957A99EE-2BE7-59DC-D3A3-08258ADFB9F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34FEE-7D88-AA46-8139-80D9197567F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63EBE24E-63A8-9993-B564-6016A54B524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gul lyspære med beige sokkel. Tre lysstråler kommer ut av lyspæren. ">
            <a:extLst>
              <a:ext uri="{FF2B5EF4-FFF2-40B4-BE49-F238E27FC236}">
                <a16:creationId xmlns:a16="http://schemas.microsoft.com/office/drawing/2014/main" id="{BCEC1FC9-CD8A-3508-DB10-C2DF924A87D2}"/>
              </a:ext>
            </a:extLst>
          </p:cNvPr>
          <p:cNvPicPr>
            <a:picLocks noChangeAspect="1"/>
          </p:cNvPicPr>
          <p:nvPr/>
        </p:nvPicPr>
        <p:blipFill rotWithShape="1">
          <a:blip r:embed="rId3"/>
          <a:srcRect l="12516" t="2209" r="19567" b="19382"/>
          <a:stretch/>
        </p:blipFill>
        <p:spPr>
          <a:xfrm>
            <a:off x="9239730" y="2370239"/>
            <a:ext cx="1834189" cy="2117522"/>
          </a:xfrm>
          <a:prstGeom prst="rect">
            <a:avLst/>
          </a:prstGeom>
        </p:spPr>
      </p:pic>
    </p:spTree>
    <p:extLst>
      <p:ext uri="{BB962C8B-B14F-4D97-AF65-F5344CB8AC3E}">
        <p14:creationId xmlns:p14="http://schemas.microsoft.com/office/powerpoint/2010/main" val="4074721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B89BDAF-6618-4EF4-6CCF-C56E3866EDD6}"/>
              </a:ext>
            </a:extLst>
          </p:cNvPr>
          <p:cNvSpPr>
            <a:spLocks noGrp="1"/>
          </p:cNvSpPr>
          <p:nvPr>
            <p:ph type="body" idx="1"/>
          </p:nvPr>
        </p:nvSpPr>
        <p:spPr/>
        <p:txBody>
          <a:bodyPr/>
          <a:lstStyle/>
          <a:p>
            <a:r>
              <a:rPr lang="nb-NO" dirty="0"/>
              <a:t>Traumebevisst praksis på arbeidsplassen</a:t>
            </a:r>
          </a:p>
        </p:txBody>
      </p:sp>
      <p:sp>
        <p:nvSpPr>
          <p:cNvPr id="4" name="Date Placeholder 3">
            <a:extLst>
              <a:ext uri="{FF2B5EF4-FFF2-40B4-BE49-F238E27FC236}">
                <a16:creationId xmlns:a16="http://schemas.microsoft.com/office/drawing/2014/main" id="{10B9F93C-CD45-5B6F-F6AA-5E96179E1FD3}"/>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Slide Number Placeholder 4">
            <a:extLst>
              <a:ext uri="{FF2B5EF4-FFF2-40B4-BE49-F238E27FC236}">
                <a16:creationId xmlns:a16="http://schemas.microsoft.com/office/drawing/2014/main" id="{6E94FCDC-35BA-965D-7C01-57AB0B044835}"/>
              </a:ext>
            </a:extLst>
          </p:cNvPr>
          <p:cNvSpPr>
            <a:spLocks noGrp="1"/>
          </p:cNvSpPr>
          <p:nvPr>
            <p:ph type="sldNum" sz="quarter" idx="12"/>
          </p:nvPr>
        </p:nvSpPr>
        <p:spPr/>
        <p:txBody>
          <a:bodyPr/>
          <a:lstStyle/>
          <a:p>
            <a:pPr algn="l"/>
            <a:fld id="{8ACEFDFC-287E-0A4D-81A7-6CC8C070690D}" type="slidenum">
              <a:rPr lang="nb-NO" smtClean="0"/>
              <a:pPr algn="l"/>
              <a:t>45</a:t>
            </a:fld>
            <a:endParaRPr lang="nb-NO"/>
          </a:p>
        </p:txBody>
      </p:sp>
      <p:sp>
        <p:nvSpPr>
          <p:cNvPr id="7" name="Tittel 6">
            <a:extLst>
              <a:ext uri="{FF2B5EF4-FFF2-40B4-BE49-F238E27FC236}">
                <a16:creationId xmlns:a16="http://schemas.microsoft.com/office/drawing/2014/main" id="{94A080D5-D89E-7FEC-1A2D-9DB73B299D7A}"/>
              </a:ext>
            </a:extLst>
          </p:cNvPr>
          <p:cNvSpPr>
            <a:spLocks noGrp="1"/>
          </p:cNvSpPr>
          <p:nvPr>
            <p:ph type="title"/>
          </p:nvPr>
        </p:nvSpPr>
        <p:spPr/>
        <p:txBody>
          <a:bodyPr/>
          <a:lstStyle/>
          <a:p>
            <a:br>
              <a:rPr lang="nb-NO" dirty="0"/>
            </a:br>
            <a:r>
              <a:rPr lang="nb-NO" dirty="0"/>
              <a:t>Et robust arbeidsmiljø </a:t>
            </a:r>
          </a:p>
        </p:txBody>
      </p:sp>
    </p:spTree>
    <p:extLst>
      <p:ext uri="{BB962C8B-B14F-4D97-AF65-F5344CB8AC3E}">
        <p14:creationId xmlns:p14="http://schemas.microsoft.com/office/powerpoint/2010/main" val="19150217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a:xfrm>
            <a:off x="834811" y="765175"/>
            <a:ext cx="9469438" cy="1112473"/>
          </a:xfrm>
        </p:spPr>
        <p:txBody>
          <a:bodyPr/>
          <a:lstStyle/>
          <a:p>
            <a:r>
              <a:rPr lang="nb-NO" dirty="0"/>
              <a:t>En traumebevisst organisasjon</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268341"/>
            <a:ext cx="5026205" cy="3824484"/>
          </a:xfrm>
        </p:spPr>
        <p:txBody>
          <a:bodyPr/>
          <a:lstStyle/>
          <a:p>
            <a:pPr marL="0" indent="0">
              <a:buNone/>
            </a:pPr>
            <a:endParaRPr lang="nb-NO" dirty="0"/>
          </a:p>
          <a:p>
            <a:r>
              <a:rPr lang="nb-NO" sz="2400" dirty="0"/>
              <a:t>Anerkjenne omfang av traumer</a:t>
            </a:r>
          </a:p>
          <a:p>
            <a:r>
              <a:rPr lang="nb-NO" sz="2400" dirty="0"/>
              <a:t>Traumebevisst praksis gjennomsyrer kultur og retningslinjer</a:t>
            </a:r>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46</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Picture 6" descr="Illustrasjon av to menn og to kvinner som står vendt mot hverandre med hendene samlet i midten.">
            <a:extLst>
              <a:ext uri="{FF2B5EF4-FFF2-40B4-BE49-F238E27FC236}">
                <a16:creationId xmlns:a16="http://schemas.microsoft.com/office/drawing/2014/main" id="{3D509F06-535B-82E9-D763-16949F3349E8}"/>
              </a:ext>
            </a:extLst>
          </p:cNvPr>
          <p:cNvPicPr>
            <a:picLocks noChangeAspect="1"/>
          </p:cNvPicPr>
          <p:nvPr/>
        </p:nvPicPr>
        <p:blipFill rotWithShape="1">
          <a:blip r:embed="rId4"/>
          <a:srcRect l="19236" t="21875" r="14514" b="19792"/>
          <a:stretch/>
        </p:blipFill>
        <p:spPr>
          <a:xfrm>
            <a:off x="6253341" y="1784195"/>
            <a:ext cx="4343522" cy="3824485"/>
          </a:xfrm>
          <a:prstGeom prst="rect">
            <a:avLst/>
          </a:prstGeom>
        </p:spPr>
      </p:pic>
    </p:spTree>
    <p:extLst>
      <p:ext uri="{BB962C8B-B14F-4D97-AF65-F5344CB8AC3E}">
        <p14:creationId xmlns:p14="http://schemas.microsoft.com/office/powerpoint/2010/main" val="3825213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7AB191-164C-06CD-1A55-925551C13029}"/>
              </a:ext>
            </a:extLst>
          </p:cNvPr>
          <p:cNvSpPr>
            <a:spLocks noGrp="1"/>
          </p:cNvSpPr>
          <p:nvPr>
            <p:ph type="title"/>
          </p:nvPr>
        </p:nvSpPr>
        <p:spPr/>
        <p:txBody>
          <a:bodyPr/>
          <a:lstStyle/>
          <a:p>
            <a:r>
              <a:rPr lang="nb-NO" dirty="0"/>
              <a:t>Robust arbeidsmiljø</a:t>
            </a:r>
          </a:p>
        </p:txBody>
      </p:sp>
      <p:sp>
        <p:nvSpPr>
          <p:cNvPr id="3" name="Plassholder for innhold 2">
            <a:extLst>
              <a:ext uri="{FF2B5EF4-FFF2-40B4-BE49-F238E27FC236}">
                <a16:creationId xmlns:a16="http://schemas.microsoft.com/office/drawing/2014/main" id="{FCB2A183-9633-13C2-CBC7-F03014701270}"/>
              </a:ext>
            </a:extLst>
          </p:cNvPr>
          <p:cNvSpPr>
            <a:spLocks noGrp="1"/>
          </p:cNvSpPr>
          <p:nvPr>
            <p:ph idx="1"/>
          </p:nvPr>
        </p:nvSpPr>
        <p:spPr>
          <a:xfrm>
            <a:off x="695326" y="2032001"/>
            <a:ext cx="5181141" cy="4060824"/>
          </a:xfrm>
        </p:spPr>
        <p:txBody>
          <a:bodyPr/>
          <a:lstStyle/>
          <a:p>
            <a:pPr marL="0" indent="0">
              <a:buNone/>
            </a:pPr>
            <a:endParaRPr lang="nb-NO" dirty="0"/>
          </a:p>
          <a:p>
            <a:r>
              <a:rPr lang="nb-NO" sz="2400" dirty="0"/>
              <a:t>Robust arbeidsmiljø handler om å forebygge skadelig stress og belastning for de ansatte for å kunne møte innbyggere på en best mulig måte</a:t>
            </a:r>
          </a:p>
          <a:p>
            <a:endParaRPr lang="nb-NO" dirty="0"/>
          </a:p>
        </p:txBody>
      </p:sp>
      <p:sp>
        <p:nvSpPr>
          <p:cNvPr id="4" name="Plassholder for dato 3">
            <a:extLst>
              <a:ext uri="{FF2B5EF4-FFF2-40B4-BE49-F238E27FC236}">
                <a16:creationId xmlns:a16="http://schemas.microsoft.com/office/drawing/2014/main" id="{6DF54F51-2267-D476-11F3-0BA3DB8B3D5E}"/>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B78E3C2B-D280-3384-4F53-F8E972991129}"/>
              </a:ext>
            </a:extLst>
          </p:cNvPr>
          <p:cNvSpPr>
            <a:spLocks noGrp="1"/>
          </p:cNvSpPr>
          <p:nvPr>
            <p:ph type="sldNum" sz="quarter" idx="12"/>
          </p:nvPr>
        </p:nvSpPr>
        <p:spPr/>
        <p:txBody>
          <a:bodyPr/>
          <a:lstStyle/>
          <a:p>
            <a:fld id="{8ACEFDFC-287E-0A4D-81A7-6CC8C070690D}" type="slidenum">
              <a:rPr lang="nb-NO" smtClean="0"/>
              <a:t>47</a:t>
            </a:fld>
            <a:endParaRPr lang="nb-NO"/>
          </a:p>
        </p:txBody>
      </p:sp>
      <p:pic>
        <p:nvPicPr>
          <p:cNvPr id="6" name="Bilde 5">
            <a:extLst>
              <a:ext uri="{FF2B5EF4-FFF2-40B4-BE49-F238E27FC236}">
                <a16:creationId xmlns:a16="http://schemas.microsoft.com/office/drawing/2014/main" id="{9BAB37E6-B5D5-AD22-7B5B-2EA53F8C8714}"/>
              </a:ext>
            </a:extLst>
          </p:cNvPr>
          <p:cNvPicPr>
            <a:picLocks noChangeAspect="1"/>
          </p:cNvPicPr>
          <p:nvPr/>
        </p:nvPicPr>
        <p:blipFill>
          <a:blip r:embed="rId3"/>
          <a:srcRect l="3823" t="15032" r="68362" b="14835"/>
          <a:stretch/>
        </p:blipFill>
        <p:spPr>
          <a:xfrm>
            <a:off x="10596863" y="200523"/>
            <a:ext cx="899812" cy="900000"/>
          </a:xfrm>
          <a:prstGeom prst="ellipse">
            <a:avLst/>
          </a:prstGeom>
        </p:spPr>
      </p:pic>
      <p:pic>
        <p:nvPicPr>
          <p:cNvPr id="7" name="Bilde 4" descr="Illustrasjon av to kvinner og en mann.">
            <a:extLst>
              <a:ext uri="{FF2B5EF4-FFF2-40B4-BE49-F238E27FC236}">
                <a16:creationId xmlns:a16="http://schemas.microsoft.com/office/drawing/2014/main" id="{6FF3181B-7F0B-3E12-58B9-DFEC99B5000C}"/>
              </a:ext>
            </a:extLst>
          </p:cNvPr>
          <p:cNvPicPr>
            <a:picLocks noChangeAspect="1"/>
          </p:cNvPicPr>
          <p:nvPr/>
        </p:nvPicPr>
        <p:blipFill>
          <a:blip r:embed="rId4"/>
          <a:stretch>
            <a:fillRect/>
          </a:stretch>
        </p:blipFill>
        <p:spPr>
          <a:xfrm>
            <a:off x="6308566" y="1399796"/>
            <a:ext cx="4738203" cy="4738203"/>
          </a:xfrm>
          <a:prstGeom prst="rect">
            <a:avLst/>
          </a:prstGeom>
        </p:spPr>
      </p:pic>
    </p:spTree>
    <p:extLst>
      <p:ext uri="{BB962C8B-B14F-4D97-AF65-F5344CB8AC3E}">
        <p14:creationId xmlns:p14="http://schemas.microsoft.com/office/powerpoint/2010/main" val="2143123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3C3EE-BA8C-A8B3-8839-3DAE10A19460}"/>
              </a:ext>
            </a:extLst>
          </p:cNvPr>
          <p:cNvSpPr>
            <a:spLocks noGrp="1"/>
          </p:cNvSpPr>
          <p:nvPr>
            <p:ph type="title"/>
          </p:nvPr>
        </p:nvSpPr>
        <p:spPr/>
        <p:txBody>
          <a:bodyPr/>
          <a:lstStyle/>
          <a:p>
            <a:r>
              <a:rPr lang="nb-NO" dirty="0"/>
              <a:t>Fra teori til praksis</a:t>
            </a:r>
          </a:p>
        </p:txBody>
      </p:sp>
      <p:sp>
        <p:nvSpPr>
          <p:cNvPr id="4" name="Plassholder for dato 3">
            <a:extLst>
              <a:ext uri="{FF2B5EF4-FFF2-40B4-BE49-F238E27FC236}">
                <a16:creationId xmlns:a16="http://schemas.microsoft.com/office/drawing/2014/main" id="{D059C329-DE7D-070F-3D11-28B61E68466C}"/>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6BE430A2-25AE-BDF2-9DA5-B9EF9A8061A6}"/>
              </a:ext>
            </a:extLst>
          </p:cNvPr>
          <p:cNvSpPr>
            <a:spLocks noGrp="1"/>
          </p:cNvSpPr>
          <p:nvPr>
            <p:ph type="sldNum" sz="quarter" idx="12"/>
          </p:nvPr>
        </p:nvSpPr>
        <p:spPr/>
        <p:txBody>
          <a:bodyPr/>
          <a:lstStyle/>
          <a:p>
            <a:fld id="{8ACEFDFC-287E-0A4D-81A7-6CC8C070690D}" type="slidenum">
              <a:rPr lang="nb-NO" smtClean="0"/>
              <a:t>48</a:t>
            </a:fld>
            <a:endParaRPr lang="nb-NO"/>
          </a:p>
        </p:txBody>
      </p:sp>
      <p:pic>
        <p:nvPicPr>
          <p:cNvPr id="6" name="Bilde 5">
            <a:extLst>
              <a:ext uri="{FF2B5EF4-FFF2-40B4-BE49-F238E27FC236}">
                <a16:creationId xmlns:a16="http://schemas.microsoft.com/office/drawing/2014/main" id="{0F6C90FE-7F90-7B49-206F-74463742CA5C}"/>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7" name="Bilde 4" descr="Illustrasjon av fire hvite sirkler ved siden av hverandre, mot lysegrønn bakgrunn. I sirkelen til venstre vises en lyspære, med teksten &quot;Kunnskap om traumer og livsbelastninger&quot; skrevet under. I sirkelen i midten til venstre vises en kvinne, med teksten &quot;Meg på arbeidsplassen&quot; under. I sirkelen i midten til høyre vises tre personer, med teksten &quot;Oss som kollegaer&quot; under. I sirkelen til høyre vises mange mennesker, med teksten &quot;Innbyggeren&quot; under. ">
            <a:extLst>
              <a:ext uri="{FF2B5EF4-FFF2-40B4-BE49-F238E27FC236}">
                <a16:creationId xmlns:a16="http://schemas.microsoft.com/office/drawing/2014/main" id="{CB2FD23C-723E-4D58-EB4F-07642332E417}"/>
              </a:ext>
            </a:extLst>
          </p:cNvPr>
          <p:cNvPicPr>
            <a:picLocks noChangeAspect="1"/>
          </p:cNvPicPr>
          <p:nvPr/>
        </p:nvPicPr>
        <p:blipFill>
          <a:blip r:embed="rId4"/>
          <a:stretch>
            <a:fillRect/>
          </a:stretch>
        </p:blipFill>
        <p:spPr>
          <a:xfrm>
            <a:off x="1277001" y="2000316"/>
            <a:ext cx="9637997" cy="3202609"/>
          </a:xfrm>
          <a:prstGeom prst="rect">
            <a:avLst/>
          </a:prstGeom>
        </p:spPr>
      </p:pic>
    </p:spTree>
    <p:extLst>
      <p:ext uri="{BB962C8B-B14F-4D97-AF65-F5344CB8AC3E}">
        <p14:creationId xmlns:p14="http://schemas.microsoft.com/office/powerpoint/2010/main" val="2271242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12A9-91B6-C8AF-6457-9A081EF4DEB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84D503A-753B-BE6B-072C-EFF7A8E7CEC6}"/>
              </a:ext>
            </a:extLst>
          </p:cNvPr>
          <p:cNvSpPr>
            <a:spLocks noGrp="1"/>
          </p:cNvSpPr>
          <p:nvPr>
            <p:ph type="title"/>
          </p:nvPr>
        </p:nvSpPr>
        <p:spPr/>
        <p:txBody>
          <a:bodyPr/>
          <a:lstStyle/>
          <a:p>
            <a:r>
              <a:rPr lang="nb-NO" dirty="0"/>
              <a:t>Hvordan omsette dette i praksis? Eksempel fra barnehagene i Bydel Nordre Aker</a:t>
            </a:r>
          </a:p>
        </p:txBody>
      </p:sp>
      <p:sp>
        <p:nvSpPr>
          <p:cNvPr id="3" name="Plassholder for innhold 2">
            <a:extLst>
              <a:ext uri="{FF2B5EF4-FFF2-40B4-BE49-F238E27FC236}">
                <a16:creationId xmlns:a16="http://schemas.microsoft.com/office/drawing/2014/main" id="{32DD1142-5DB1-D30C-FB12-F67CFD31F86F}"/>
              </a:ext>
            </a:extLst>
          </p:cNvPr>
          <p:cNvSpPr>
            <a:spLocks noGrp="1"/>
          </p:cNvSpPr>
          <p:nvPr>
            <p:ph sz="half" idx="1"/>
          </p:nvPr>
        </p:nvSpPr>
        <p:spPr>
          <a:xfrm>
            <a:off x="695325" y="2032000"/>
            <a:ext cx="6475496" cy="4060826"/>
          </a:xfrm>
        </p:spPr>
        <p:txBody>
          <a:bodyPr/>
          <a:lstStyle/>
          <a:p>
            <a:r>
              <a:rPr lang="nb-NO" dirty="0"/>
              <a:t>Prosjekt siden 2015 – styrke nærværet på arbeidsplassen i Bydel Nordre Aker</a:t>
            </a:r>
          </a:p>
          <a:p>
            <a:r>
              <a:rPr lang="nb-NO" dirty="0"/>
              <a:t>Utvikling av maler for ledere i sykefraværsoppfølging</a:t>
            </a:r>
          </a:p>
          <a:p>
            <a:r>
              <a:rPr lang="nb-NO" dirty="0"/>
              <a:t>Holdninger og handlingskompetanse i møte med mangfold </a:t>
            </a:r>
          </a:p>
          <a:p>
            <a:r>
              <a:rPr lang="nb-NO" dirty="0"/>
              <a:t>Emosjonelt stress og trygghet i møte med foreldre</a:t>
            </a:r>
          </a:p>
          <a:p>
            <a:r>
              <a:rPr lang="nb-NO" dirty="0"/>
              <a:t>Implementering og vedlikehold</a:t>
            </a:r>
          </a:p>
        </p:txBody>
      </p:sp>
      <p:sp>
        <p:nvSpPr>
          <p:cNvPr id="4" name="Plassholder for dato 3">
            <a:extLst>
              <a:ext uri="{FF2B5EF4-FFF2-40B4-BE49-F238E27FC236}">
                <a16:creationId xmlns:a16="http://schemas.microsoft.com/office/drawing/2014/main" id="{1828B582-246C-CE2F-7159-C806C422C7F5}"/>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41C84956-68C6-4958-74DF-3463AE91EA19}"/>
              </a:ext>
            </a:extLst>
          </p:cNvPr>
          <p:cNvSpPr>
            <a:spLocks noGrp="1"/>
          </p:cNvSpPr>
          <p:nvPr>
            <p:ph type="sldNum" sz="quarter" idx="12"/>
          </p:nvPr>
        </p:nvSpPr>
        <p:spPr/>
        <p:txBody>
          <a:bodyPr/>
          <a:lstStyle/>
          <a:p>
            <a:fld id="{8ACEFDFC-287E-0A4D-81A7-6CC8C070690D}" type="slidenum">
              <a:rPr lang="nb-NO" smtClean="0"/>
              <a:t>49</a:t>
            </a:fld>
            <a:endParaRPr lang="nb-NO"/>
          </a:p>
        </p:txBody>
      </p:sp>
      <p:pic>
        <p:nvPicPr>
          <p:cNvPr id="6" name="Bilde 5">
            <a:extLst>
              <a:ext uri="{FF2B5EF4-FFF2-40B4-BE49-F238E27FC236}">
                <a16:creationId xmlns:a16="http://schemas.microsoft.com/office/drawing/2014/main" id="{AE8E6649-62F9-65EF-7F5A-56AEEB80EDC6}"/>
              </a:ext>
            </a:extLst>
          </p:cNvPr>
          <p:cNvPicPr>
            <a:picLocks noChangeAspect="1"/>
          </p:cNvPicPr>
          <p:nvPr/>
        </p:nvPicPr>
        <p:blipFill>
          <a:blip r:embed="rId3"/>
          <a:srcRect l="37408" t="14815" r="34778" b="15052"/>
          <a:stretch/>
        </p:blipFill>
        <p:spPr>
          <a:xfrm>
            <a:off x="10596860" y="200523"/>
            <a:ext cx="899812" cy="900000"/>
          </a:xfrm>
          <a:prstGeom prst="rect">
            <a:avLst/>
          </a:prstGeom>
        </p:spPr>
      </p:pic>
      <p:pic>
        <p:nvPicPr>
          <p:cNvPr id="9" name="Picture 6" descr="Illustrasjon av tre personer som sitter sammen. To sitter på gulvet og en på en stol. En av dem holder en bok. ">
            <a:extLst>
              <a:ext uri="{FF2B5EF4-FFF2-40B4-BE49-F238E27FC236}">
                <a16:creationId xmlns:a16="http://schemas.microsoft.com/office/drawing/2014/main" id="{EDEAD0B9-3011-A21E-8A29-79D248387020}"/>
              </a:ext>
            </a:extLst>
          </p:cNvPr>
          <p:cNvPicPr>
            <a:picLocks noGrp="1" noChangeAspect="1"/>
          </p:cNvPicPr>
          <p:nvPr>
            <p:ph sz="half" idx="2"/>
          </p:nvPr>
        </p:nvPicPr>
        <p:blipFill rotWithShape="1">
          <a:blip r:embed="rId4"/>
          <a:srcRect l="11835" t="28165" r="24880" b="23960"/>
          <a:stretch/>
        </p:blipFill>
        <p:spPr>
          <a:xfrm>
            <a:off x="7764376" y="2551478"/>
            <a:ext cx="3732296" cy="2823476"/>
          </a:xfrm>
          <a:prstGeom prst="rect">
            <a:avLst/>
          </a:prstGeom>
        </p:spPr>
      </p:pic>
    </p:spTree>
    <p:extLst>
      <p:ext uri="{BB962C8B-B14F-4D97-AF65-F5344CB8AC3E}">
        <p14:creationId xmlns:p14="http://schemas.microsoft.com/office/powerpoint/2010/main" val="756718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A23C55E-B9A2-E91D-8840-16D22B091E6A}"/>
              </a:ext>
            </a:extLst>
          </p:cNvPr>
          <p:cNvSpPr>
            <a:spLocks noGrp="1"/>
          </p:cNvSpPr>
          <p:nvPr>
            <p:ph type="body" idx="1"/>
          </p:nvPr>
        </p:nvSpPr>
        <p:spPr>
          <a:xfrm>
            <a:off x="709863" y="692727"/>
            <a:ext cx="8143191" cy="5499729"/>
          </a:xfrm>
        </p:spPr>
        <p:txBody>
          <a:bodyPr/>
          <a:lstStyle/>
          <a:p>
            <a:r>
              <a:rPr lang="nb-NO" sz="2000" dirty="0">
                <a:latin typeface="Oslo Sans Office Normal" panose="020B0604020202020204" charset="0"/>
                <a:cs typeface="Oslo Sans Office Normal" panose="020B0604020202020204" charset="0"/>
              </a:rPr>
              <a:t>Husk at de som deltar kan ha med seg livsbelastninger, enten barndomsbelastninger eller stå i pågående livskriser, og materialet kan derfor berøre på en annen måte enn hvis dette ikke var tilfellet. </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er derfor viktig at du som holder presentasjonen føler deg trygg på at du vet hva du skal gjøre dersom du ser at dette skjer.</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Det viktigste du kan gjøre er å vise personen at de ikke er alene, og at det finnes steder de kan få hjelp dersom dette blir for overveldende å stå i alene.</a:t>
            </a:r>
          </a:p>
          <a:p>
            <a:endParaRPr lang="nb-NO" sz="2000" dirty="0">
              <a:latin typeface="Oslo Sans Office Normal" panose="020B0604020202020204" charset="0"/>
              <a:cs typeface="Oslo Sans Office Normal" panose="020B0604020202020204" charset="0"/>
            </a:endParaRPr>
          </a:p>
          <a:p>
            <a:r>
              <a:rPr lang="nb-NO" sz="2000" dirty="0">
                <a:latin typeface="Oslo Sans Office Normal" panose="020B0604020202020204" charset="0"/>
                <a:cs typeface="Oslo Sans Office Normal" panose="020B0604020202020204" charset="0"/>
              </a:rPr>
              <a:t>Mental Helses hjelpetelefon: 116 123</a:t>
            </a:r>
          </a:p>
          <a:p>
            <a:r>
              <a:rPr lang="nb-NO" sz="2000" dirty="0">
                <a:latin typeface="Oslo Sans Office Normal" panose="020B0604020202020204" charset="0"/>
                <a:cs typeface="Oslo Sans Office Normal" panose="020B0604020202020204" charset="0"/>
              </a:rPr>
              <a:t>Kirkens SOS: 22 40 00 40</a:t>
            </a:r>
          </a:p>
        </p:txBody>
      </p:sp>
      <p:sp>
        <p:nvSpPr>
          <p:cNvPr id="4" name="Plassholder for dato 3">
            <a:extLst>
              <a:ext uri="{FF2B5EF4-FFF2-40B4-BE49-F238E27FC236}">
                <a16:creationId xmlns:a16="http://schemas.microsoft.com/office/drawing/2014/main" id="{40368E48-33B1-0832-56F6-3ED7C29FC63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070DF93-C105-1AB6-E323-DC2C7C7485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pic>
        <p:nvPicPr>
          <p:cNvPr id="8" name="Picture 7" descr="Illustrasjon av to personer som snakker sammen og gestikulerer.">
            <a:extLst>
              <a:ext uri="{FF2B5EF4-FFF2-40B4-BE49-F238E27FC236}">
                <a16:creationId xmlns:a16="http://schemas.microsoft.com/office/drawing/2014/main" id="{60B021FF-6A14-8C33-DBD1-4CC5EE05E33E}"/>
              </a:ext>
            </a:extLst>
          </p:cNvPr>
          <p:cNvPicPr>
            <a:picLocks noChangeAspect="1"/>
          </p:cNvPicPr>
          <p:nvPr/>
        </p:nvPicPr>
        <p:blipFill>
          <a:blip r:embed="rId3"/>
          <a:stretch>
            <a:fillRect/>
          </a:stretch>
        </p:blipFill>
        <p:spPr>
          <a:xfrm>
            <a:off x="8741958" y="2647401"/>
            <a:ext cx="2547449" cy="1802297"/>
          </a:xfrm>
          <a:prstGeom prst="rect">
            <a:avLst/>
          </a:prstGeom>
        </p:spPr>
      </p:pic>
    </p:spTree>
    <p:extLst>
      <p:ext uri="{BB962C8B-B14F-4D97-AF65-F5344CB8AC3E}">
        <p14:creationId xmlns:p14="http://schemas.microsoft.com/office/powerpoint/2010/main" val="1160614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F81EF6A3-142D-816E-8504-13542ABDB51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68C6D09-CC1C-1A24-59E7-6CDA97691B58}"/>
              </a:ext>
            </a:extLst>
          </p:cNvPr>
          <p:cNvSpPr>
            <a:spLocks noGrp="1"/>
          </p:cNvSpPr>
          <p:nvPr>
            <p:ph type="title"/>
          </p:nvPr>
        </p:nvSpPr>
        <p:spPr>
          <a:xfrm>
            <a:off x="695326" y="955964"/>
            <a:ext cx="9469438" cy="1076036"/>
          </a:xfrm>
        </p:spPr>
        <p:txBody>
          <a:bodyPr/>
          <a:lstStyle/>
          <a:p>
            <a:r>
              <a:rPr lang="nb-NO" dirty="0"/>
              <a:t>Endring er vanskelig – også for oss</a:t>
            </a:r>
          </a:p>
        </p:txBody>
      </p:sp>
      <p:sp>
        <p:nvSpPr>
          <p:cNvPr id="4" name="Plassholder for dato 3">
            <a:extLst>
              <a:ext uri="{FF2B5EF4-FFF2-40B4-BE49-F238E27FC236}">
                <a16:creationId xmlns:a16="http://schemas.microsoft.com/office/drawing/2014/main" id="{77CC5BAD-755F-22FD-C26F-3091F9252E07}"/>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5841432B-FF21-071F-11A7-A093F4E263C6}"/>
              </a:ext>
            </a:extLst>
          </p:cNvPr>
          <p:cNvSpPr>
            <a:spLocks noGrp="1"/>
          </p:cNvSpPr>
          <p:nvPr>
            <p:ph type="sldNum" sz="quarter" idx="12"/>
          </p:nvPr>
        </p:nvSpPr>
        <p:spPr/>
        <p:txBody>
          <a:bodyPr/>
          <a:lstStyle/>
          <a:p>
            <a:fld id="{8ACEFDFC-287E-0A4D-81A7-6CC8C070690D}" type="slidenum">
              <a:rPr lang="nb-NO" smtClean="0"/>
              <a:t>50</a:t>
            </a:fld>
            <a:endParaRPr lang="nb-NO"/>
          </a:p>
        </p:txBody>
      </p:sp>
      <p:sp>
        <p:nvSpPr>
          <p:cNvPr id="8" name="TextBox 7">
            <a:extLst>
              <a:ext uri="{FF2B5EF4-FFF2-40B4-BE49-F238E27FC236}">
                <a16:creationId xmlns:a16="http://schemas.microsoft.com/office/drawing/2014/main" id="{8F04592A-569F-B768-AC3E-068E8E86E4A0}"/>
              </a:ext>
            </a:extLst>
          </p:cNvPr>
          <p:cNvSpPr txBox="1"/>
          <p:nvPr/>
        </p:nvSpPr>
        <p:spPr>
          <a:xfrm>
            <a:off x="695326" y="2219109"/>
            <a:ext cx="7362151" cy="2954655"/>
          </a:xfrm>
          <a:prstGeom prst="rect">
            <a:avLst/>
          </a:prstGeom>
          <a:noFill/>
        </p:spPr>
        <p:txBody>
          <a:bodyPr wrap="square">
            <a:spAutoFit/>
          </a:bodyPr>
          <a:lstStyle/>
          <a:p>
            <a:pPr marL="0" marR="0"/>
            <a:endPar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endParaRPr>
          </a:p>
          <a:p>
            <a:pPr marL="0" marR="0"/>
            <a:endParaRPr lang="nb-NO" sz="2800" dirty="0">
              <a:solidFill>
                <a:srgbClr val="000000"/>
              </a:solidFill>
              <a:latin typeface="Aptos" panose="020B0004020202020204" pitchFamily="34" charset="0"/>
              <a:ea typeface="Times New Roman" panose="02020603050405020304" pitchFamily="18" charset="0"/>
              <a:cs typeface="Aptos" panose="020B0004020202020204" pitchFamily="34" charset="0"/>
            </a:endParaRPr>
          </a:p>
          <a:p>
            <a:pPr marL="0" marR="0"/>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Few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can</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accept</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happiness</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if</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it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means</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change</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b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b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We</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want</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life</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we</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have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now</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only</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800" dirty="0" err="1">
                <a:solidFill>
                  <a:srgbClr val="000000"/>
                </a:solidFill>
                <a:effectLst/>
                <a:latin typeface="Aptos" panose="020B0004020202020204" pitchFamily="34" charset="0"/>
                <a:ea typeface="Times New Roman" panose="02020603050405020304" pitchFamily="18" charset="0"/>
                <a:cs typeface="Aptos" panose="020B0004020202020204" pitchFamily="34" charset="0"/>
              </a:rPr>
              <a:t>happier</a:t>
            </a: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a:t>
            </a:r>
            <a:b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br>
            <a:b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br>
            <a:r>
              <a:rPr lang="nb-NO" sz="2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r>
              <a:rPr lang="nb-NO" sz="20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Robert Brault</a:t>
            </a:r>
            <a:endParaRPr lang="nb-NO" sz="2000" dirty="0">
              <a:effectLst/>
              <a:latin typeface="Aptos" panose="020B0004020202020204" pitchFamily="34" charset="0"/>
              <a:ea typeface="Aptos" panose="020B0004020202020204" pitchFamily="34" charset="0"/>
              <a:cs typeface="Aptos" panose="020B0004020202020204" pitchFamily="34" charset="0"/>
            </a:endParaRPr>
          </a:p>
          <a:p>
            <a:pPr marL="0" marR="0"/>
            <a:r>
              <a:rPr lang="nb-NO" sz="1800" dirty="0">
                <a:solidFill>
                  <a:srgbClr val="000000"/>
                </a:solidFill>
                <a:effectLst/>
                <a:latin typeface="Aptos" panose="020B0004020202020204" pitchFamily="34" charset="0"/>
                <a:ea typeface="Times New Roman" panose="02020603050405020304" pitchFamily="18" charset="0"/>
                <a:cs typeface="Aptos" panose="020B0004020202020204" pitchFamily="34" charset="0"/>
              </a:rPr>
              <a:t> </a:t>
            </a:r>
            <a:endParaRPr lang="nb-NO"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3" name="Picture 5" descr="Illustrasjon av to menn og to kvinner som står mot hverandre med hendene samlet i midten. Over dem er en gul lyspære. ">
            <a:extLst>
              <a:ext uri="{FF2B5EF4-FFF2-40B4-BE49-F238E27FC236}">
                <a16:creationId xmlns:a16="http://schemas.microsoft.com/office/drawing/2014/main" id="{87C15DA5-71B3-2578-7FA9-D7194AD1EC12}"/>
              </a:ext>
            </a:extLst>
          </p:cNvPr>
          <p:cNvPicPr>
            <a:picLocks noChangeAspect="1"/>
          </p:cNvPicPr>
          <p:nvPr/>
        </p:nvPicPr>
        <p:blipFill rotWithShape="1">
          <a:blip r:embed="rId3"/>
          <a:srcRect l="12516" t="2209" r="19567" b="19382"/>
          <a:stretch/>
        </p:blipFill>
        <p:spPr>
          <a:xfrm>
            <a:off x="9245772" y="1759767"/>
            <a:ext cx="1822105" cy="2103573"/>
          </a:xfrm>
          <a:prstGeom prst="rect">
            <a:avLst/>
          </a:prstGeom>
        </p:spPr>
      </p:pic>
    </p:spTree>
    <p:extLst>
      <p:ext uri="{BB962C8B-B14F-4D97-AF65-F5344CB8AC3E}">
        <p14:creationId xmlns:p14="http://schemas.microsoft.com/office/powerpoint/2010/main" val="1243101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normAutofit fontScale="90000"/>
          </a:bodyPr>
          <a:lstStyle/>
          <a:p>
            <a:r>
              <a:rPr lang="nb-NO" dirty="0"/>
              <a:t>Refleksjonsøvelse</a:t>
            </a:r>
            <a:br>
              <a:rPr lang="nb-NO" dirty="0"/>
            </a:br>
            <a:r>
              <a:rPr lang="nb-NO" dirty="0"/>
              <a:t> </a:t>
            </a:r>
            <a:br>
              <a:rPr lang="nb-NO" dirty="0"/>
            </a:b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3312414" y="1629000"/>
            <a:ext cx="5567170" cy="3600000"/>
          </a:xfrm>
          <a:prstGeom prst="rect">
            <a:avLst/>
          </a:prstGeom>
        </p:spPr>
      </p:pic>
      <p:pic>
        <p:nvPicPr>
          <p:cNvPr id="11" name="Bilde 5">
            <a:extLst>
              <a:ext uri="{FF2B5EF4-FFF2-40B4-BE49-F238E27FC236}">
                <a16:creationId xmlns:a16="http://schemas.microsoft.com/office/drawing/2014/main" id="{289AC20B-A72D-F44E-E2EE-77B775292628}"/>
              </a:ext>
            </a:extLst>
          </p:cNvPr>
          <p:cNvPicPr>
            <a:picLocks noChangeAspect="1"/>
          </p:cNvPicPr>
          <p:nvPr/>
        </p:nvPicPr>
        <p:blipFill>
          <a:blip r:embed="rId4"/>
          <a:srcRect l="71113" t="15534" r="1072" b="14332"/>
          <a:stretch/>
        </p:blipFill>
        <p:spPr>
          <a:xfrm>
            <a:off x="10596859" y="200523"/>
            <a:ext cx="899813" cy="900000"/>
          </a:xfrm>
          <a:prstGeom prst="rect">
            <a:avLst/>
          </a:prstGeom>
        </p:spPr>
      </p:pic>
    </p:spTree>
    <p:extLst>
      <p:ext uri="{BB962C8B-B14F-4D97-AF65-F5344CB8AC3E}">
        <p14:creationId xmlns:p14="http://schemas.microsoft.com/office/powerpoint/2010/main" val="2061548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8D9FB29-416F-E6D9-9843-2B1C6C338A6E}"/>
              </a:ext>
            </a:extLst>
          </p:cNvPr>
          <p:cNvSpPr>
            <a:spLocks noGrp="1"/>
          </p:cNvSpPr>
          <p:nvPr>
            <p:ph type="title"/>
          </p:nvPr>
        </p:nvSpPr>
        <p:spPr/>
        <p:txBody>
          <a:bodyPr/>
          <a:lstStyle/>
          <a:p>
            <a:r>
              <a:rPr lang="nb-NO" dirty="0"/>
              <a:t>Refleksjonsøvelse</a:t>
            </a:r>
          </a:p>
        </p:txBody>
      </p:sp>
      <p:sp>
        <p:nvSpPr>
          <p:cNvPr id="3" name="Plassholder for innhold 2">
            <a:extLst>
              <a:ext uri="{FF2B5EF4-FFF2-40B4-BE49-F238E27FC236}">
                <a16:creationId xmlns:a16="http://schemas.microsoft.com/office/drawing/2014/main" id="{9E08232F-8FC8-AF94-049A-23487F969214}"/>
              </a:ext>
            </a:extLst>
          </p:cNvPr>
          <p:cNvSpPr>
            <a:spLocks noGrp="1"/>
          </p:cNvSpPr>
          <p:nvPr>
            <p:ph idx="1"/>
          </p:nvPr>
        </p:nvSpPr>
        <p:spPr/>
        <p:txBody>
          <a:bodyPr/>
          <a:lstStyle/>
          <a:p>
            <a:pPr marL="575945" lvl="2" indent="-179705">
              <a:buClr>
                <a:srgbClr val="FF8274"/>
              </a:buClr>
              <a:buFont typeface="Wingdings"/>
              <a:buChar char="§"/>
            </a:pPr>
            <a:endParaRPr lang="nb-NO" sz="1100" dirty="0">
              <a:latin typeface="Calibri"/>
              <a:cs typeface="Calibri"/>
            </a:endParaRPr>
          </a:p>
          <a:p>
            <a:pPr marL="0" indent="0">
              <a:buNone/>
            </a:pPr>
            <a:endParaRPr lang="nb-NO" dirty="0"/>
          </a:p>
        </p:txBody>
      </p:sp>
      <p:sp>
        <p:nvSpPr>
          <p:cNvPr id="4" name="Plassholder for dato 3">
            <a:extLst>
              <a:ext uri="{FF2B5EF4-FFF2-40B4-BE49-F238E27FC236}">
                <a16:creationId xmlns:a16="http://schemas.microsoft.com/office/drawing/2014/main" id="{2832E301-0DEF-F307-46D9-6206FF91470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B1C294F3-B7A6-1E60-3BAC-4D540B54CB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Bilde 6" descr="Illustrasjon av to kvinner som snakker sammen. Hver kvinne har en snakkeboble foran ansiktet. ">
            <a:extLst>
              <a:ext uri="{FF2B5EF4-FFF2-40B4-BE49-F238E27FC236}">
                <a16:creationId xmlns:a16="http://schemas.microsoft.com/office/drawing/2014/main" id="{D13D8FB3-A4DF-0594-79AD-F1D1E91335A1}"/>
              </a:ext>
            </a:extLst>
          </p:cNvPr>
          <p:cNvPicPr>
            <a:picLocks noChangeAspect="1"/>
          </p:cNvPicPr>
          <p:nvPr/>
        </p:nvPicPr>
        <p:blipFill>
          <a:blip r:embed="rId3"/>
          <a:stretch>
            <a:fillRect/>
          </a:stretch>
        </p:blipFill>
        <p:spPr>
          <a:xfrm>
            <a:off x="5941188" y="1466356"/>
            <a:ext cx="5567170" cy="3600000"/>
          </a:xfrm>
          <a:prstGeom prst="rect">
            <a:avLst/>
          </a:prstGeom>
        </p:spPr>
      </p:pic>
      <p:pic>
        <p:nvPicPr>
          <p:cNvPr id="11" name="Bilde 5">
            <a:extLst>
              <a:ext uri="{FF2B5EF4-FFF2-40B4-BE49-F238E27FC236}">
                <a16:creationId xmlns:a16="http://schemas.microsoft.com/office/drawing/2014/main" id="{C6F76573-B707-548E-E67C-9D0DFB9E1704}"/>
              </a:ext>
            </a:extLst>
          </p:cNvPr>
          <p:cNvPicPr>
            <a:picLocks noChangeAspect="1"/>
          </p:cNvPicPr>
          <p:nvPr/>
        </p:nvPicPr>
        <p:blipFill>
          <a:blip r:embed="rId4"/>
          <a:srcRect l="71113" t="15534" r="1072" b="14332"/>
          <a:stretch/>
        </p:blipFill>
        <p:spPr>
          <a:xfrm>
            <a:off x="10596859" y="200523"/>
            <a:ext cx="899813" cy="900000"/>
          </a:xfrm>
          <a:prstGeom prst="rect">
            <a:avLst/>
          </a:prstGeom>
        </p:spPr>
      </p:pic>
      <p:sp>
        <p:nvSpPr>
          <p:cNvPr id="8" name="TextBox 7">
            <a:extLst>
              <a:ext uri="{FF2B5EF4-FFF2-40B4-BE49-F238E27FC236}">
                <a16:creationId xmlns:a16="http://schemas.microsoft.com/office/drawing/2014/main" id="{4EAF6D91-F865-4F1F-0D65-49538665598F}"/>
              </a:ext>
            </a:extLst>
          </p:cNvPr>
          <p:cNvSpPr txBox="1"/>
          <p:nvPr/>
        </p:nvSpPr>
        <p:spPr>
          <a:xfrm>
            <a:off x="695326" y="2123421"/>
            <a:ext cx="5522708" cy="2677656"/>
          </a:xfrm>
          <a:prstGeom prst="rect">
            <a:avLst/>
          </a:prstGeom>
          <a:noFill/>
        </p:spPr>
        <p:txBody>
          <a:bodyPr wrap="square">
            <a:spAutoFit/>
          </a:bodyPr>
          <a:lstStyle/>
          <a:p>
            <a:pPr marL="216000" lvl="1" indent="-216000">
              <a:spcBef>
                <a:spcPts val="1800"/>
              </a:spcBef>
              <a:buSzPct val="100000"/>
              <a:buBlip>
                <a:blip r:embed="rId5"/>
              </a:buBlip>
            </a:pPr>
            <a:r>
              <a:rPr lang="nb-NO" sz="2800" dirty="0"/>
              <a:t>Hva er det første </a:t>
            </a:r>
            <a:r>
              <a:rPr lang="nb-NO" sz="2800" u="sng" dirty="0"/>
              <a:t>du</a:t>
            </a:r>
            <a:r>
              <a:rPr lang="nb-NO" sz="2800" dirty="0"/>
              <a:t> kan gjøre når du kommer på jobb i morgen for å forebygge utbrenthet eller sekundært stress hos deg selv eller kollegaer?</a:t>
            </a:r>
          </a:p>
        </p:txBody>
      </p:sp>
    </p:spTree>
    <p:extLst>
      <p:ext uri="{BB962C8B-B14F-4D97-AF65-F5344CB8AC3E}">
        <p14:creationId xmlns:p14="http://schemas.microsoft.com/office/powerpoint/2010/main" val="2700948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9CEB-558B-255E-9089-FE964667FB1A}"/>
              </a:ext>
            </a:extLst>
          </p:cNvPr>
          <p:cNvSpPr>
            <a:spLocks noGrp="1"/>
          </p:cNvSpPr>
          <p:nvPr>
            <p:ph type="title"/>
          </p:nvPr>
        </p:nvSpPr>
        <p:spPr>
          <a:xfrm>
            <a:off x="710400" y="-1"/>
            <a:ext cx="9149563" cy="2032001"/>
          </a:xfrm>
        </p:spPr>
        <p:txBody>
          <a:bodyPr/>
          <a:lstStyle/>
          <a:p>
            <a:r>
              <a:rPr lang="en-NO"/>
              <a:t>Jeg har et bevisst forhold til…</a:t>
            </a:r>
          </a:p>
        </p:txBody>
      </p:sp>
      <p:sp>
        <p:nvSpPr>
          <p:cNvPr id="3" name="Text Placeholder 2">
            <a:extLst>
              <a:ext uri="{FF2B5EF4-FFF2-40B4-BE49-F238E27FC236}">
                <a16:creationId xmlns:a16="http://schemas.microsoft.com/office/drawing/2014/main" id="{BF3046EF-574D-F131-D3CB-C2E26503E619}"/>
              </a:ext>
            </a:extLst>
          </p:cNvPr>
          <p:cNvSpPr>
            <a:spLocks noGrp="1"/>
          </p:cNvSpPr>
          <p:nvPr>
            <p:ph type="body" idx="1"/>
          </p:nvPr>
        </p:nvSpPr>
        <p:spPr>
          <a:xfrm>
            <a:off x="695325" y="2545575"/>
            <a:ext cx="7966075" cy="3040025"/>
          </a:xfrm>
        </p:spPr>
        <p:txBody>
          <a:bodyPr/>
          <a:lstStyle/>
          <a:p>
            <a:r>
              <a:rPr lang="nb-NO" dirty="0"/>
              <a:t>…at hvordan jeg har det alltid vil være en del av mine møter med andre </a:t>
            </a:r>
          </a:p>
          <a:p>
            <a:r>
              <a:rPr lang="nb-NO" dirty="0"/>
              <a:t>...at jeg blir påvirket av de jeg møter</a:t>
            </a:r>
          </a:p>
          <a:p>
            <a:r>
              <a:rPr lang="nb-NO" dirty="0"/>
              <a:t>...at hva vi har med oss i livet påvirker situasjonen her og nå</a:t>
            </a:r>
          </a:p>
          <a:p>
            <a:r>
              <a:rPr lang="nb-NO" dirty="0"/>
              <a:t>...at jeg kan bidra til at andre føler seg trygge, sett og hørt</a:t>
            </a:r>
          </a:p>
          <a:p>
            <a:r>
              <a:rPr lang="nb-NO" dirty="0"/>
              <a:t>…at folk jeg møter har med seg opplevelser jeg ikke vet om</a:t>
            </a:r>
          </a:p>
          <a:p>
            <a:pPr marL="0" indent="0">
              <a:buNone/>
            </a:pPr>
            <a:endParaRPr lang="nb-NO" dirty="0"/>
          </a:p>
          <a:p>
            <a:endParaRPr lang="nb-NO" dirty="0"/>
          </a:p>
        </p:txBody>
      </p:sp>
      <p:sp>
        <p:nvSpPr>
          <p:cNvPr id="4" name="Date Placeholder 3">
            <a:extLst>
              <a:ext uri="{FF2B5EF4-FFF2-40B4-BE49-F238E27FC236}">
                <a16:creationId xmlns:a16="http://schemas.microsoft.com/office/drawing/2014/main" id="{36AA3673-5698-3179-17A2-F0DD56AFE44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147008AC-B4F4-5467-1577-423C476227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mann og en kvinne som gir hverandre et håndtrykk.">
            <a:extLst>
              <a:ext uri="{FF2B5EF4-FFF2-40B4-BE49-F238E27FC236}">
                <a16:creationId xmlns:a16="http://schemas.microsoft.com/office/drawing/2014/main" id="{079CA7C1-E6E0-A907-AE1D-12AB84C08AD9}"/>
              </a:ext>
            </a:extLst>
          </p:cNvPr>
          <p:cNvPicPr>
            <a:picLocks noChangeAspect="1"/>
          </p:cNvPicPr>
          <p:nvPr/>
        </p:nvPicPr>
        <p:blipFill>
          <a:blip r:embed="rId3"/>
          <a:stretch>
            <a:fillRect/>
          </a:stretch>
        </p:blipFill>
        <p:spPr>
          <a:xfrm>
            <a:off x="7529511" y="1585412"/>
            <a:ext cx="4186239" cy="4186239"/>
          </a:xfrm>
          <a:prstGeom prst="rect">
            <a:avLst/>
          </a:prstGeom>
        </p:spPr>
      </p:pic>
    </p:spTree>
    <p:extLst>
      <p:ext uri="{BB962C8B-B14F-4D97-AF65-F5344CB8AC3E}">
        <p14:creationId xmlns:p14="http://schemas.microsoft.com/office/powerpoint/2010/main" val="3367203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9854-DC88-4384-ACEE-23D1F8883B7A}"/>
              </a:ext>
            </a:extLst>
          </p:cNvPr>
          <p:cNvSpPr>
            <a:spLocks noGrp="1"/>
          </p:cNvSpPr>
          <p:nvPr>
            <p:ph type="title"/>
          </p:nvPr>
        </p:nvSpPr>
        <p:spPr/>
        <p:txBody>
          <a:bodyPr/>
          <a:lstStyle/>
          <a:p>
            <a:r>
              <a:rPr lang="en-NO">
                <a:solidFill>
                  <a:schemeClr val="tx1"/>
                </a:solidFill>
              </a:rPr>
              <a:t>Robust arbeidsmiljø</a:t>
            </a:r>
          </a:p>
        </p:txBody>
      </p:sp>
      <p:sp>
        <p:nvSpPr>
          <p:cNvPr id="3" name="Text Placeholder 2">
            <a:extLst>
              <a:ext uri="{FF2B5EF4-FFF2-40B4-BE49-F238E27FC236}">
                <a16:creationId xmlns:a16="http://schemas.microsoft.com/office/drawing/2014/main" id="{6D628C67-9F5F-AF6C-C03B-7213854A0359}"/>
              </a:ext>
            </a:extLst>
          </p:cNvPr>
          <p:cNvSpPr>
            <a:spLocks noGrp="1"/>
          </p:cNvSpPr>
          <p:nvPr>
            <p:ph type="body" idx="1"/>
          </p:nvPr>
        </p:nvSpPr>
        <p:spPr/>
        <p:txBody>
          <a:bodyPr/>
          <a:lstStyle/>
          <a:p>
            <a:pPr marL="285750" indent="-285750">
              <a:buFont typeface="Arial" panose="020B0604020202020204" pitchFamily="34" charset="0"/>
              <a:buChar char="•"/>
            </a:pPr>
            <a:r>
              <a:rPr lang="nb-NO" dirty="0">
                <a:solidFill>
                  <a:schemeClr val="tx1"/>
                </a:solidFill>
              </a:rPr>
              <a:t>Trygge i oss selv</a:t>
            </a:r>
          </a:p>
          <a:p>
            <a:pPr marL="285750" indent="-285750">
              <a:buFont typeface="Arial" panose="020B0604020202020204" pitchFamily="34" charset="0"/>
              <a:buChar char="•"/>
            </a:pPr>
            <a:r>
              <a:rPr lang="nb-NO" dirty="0">
                <a:solidFill>
                  <a:schemeClr val="tx1"/>
                </a:solidFill>
              </a:rPr>
              <a:t>Trygge på hverandre</a:t>
            </a:r>
          </a:p>
          <a:p>
            <a:pPr marL="285750" indent="-285750">
              <a:buFont typeface="Arial" panose="020B0604020202020204" pitchFamily="34" charset="0"/>
              <a:buChar char="•"/>
            </a:pPr>
            <a:r>
              <a:rPr lang="nb-NO" dirty="0">
                <a:solidFill>
                  <a:schemeClr val="tx1"/>
                </a:solidFill>
              </a:rPr>
              <a:t>Trygge omgivelser</a:t>
            </a:r>
          </a:p>
          <a:p>
            <a:endParaRPr lang="nb-NO" dirty="0">
              <a:solidFill>
                <a:schemeClr val="tx1"/>
              </a:solidFill>
            </a:endParaRPr>
          </a:p>
          <a:p>
            <a:pPr marL="285750" indent="-285750">
              <a:buFont typeface="Arial" panose="020B0604020202020204" pitchFamily="34" charset="0"/>
              <a:buChar char="•"/>
            </a:pPr>
            <a:endParaRPr lang="nb-NO" dirty="0">
              <a:solidFill>
                <a:schemeClr val="tx1"/>
              </a:solidFill>
            </a:endParaRPr>
          </a:p>
        </p:txBody>
      </p:sp>
      <p:sp>
        <p:nvSpPr>
          <p:cNvPr id="4" name="Date Placeholder 3">
            <a:extLst>
              <a:ext uri="{FF2B5EF4-FFF2-40B4-BE49-F238E27FC236}">
                <a16:creationId xmlns:a16="http://schemas.microsoft.com/office/drawing/2014/main" id="{9C374F04-C810-87DD-A6B3-C26EB738744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7D2464-A518-1A48-B5E7-CA9150B3889F}"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sp>
        <p:nvSpPr>
          <p:cNvPr id="5" name="Slide Number Placeholder 4">
            <a:extLst>
              <a:ext uri="{FF2B5EF4-FFF2-40B4-BE49-F238E27FC236}">
                <a16:creationId xmlns:a16="http://schemas.microsoft.com/office/drawing/2014/main" id="{70FEA5CB-6762-1451-B50A-289E497ABEB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nb-NO" sz="900" b="0" i="0" u="none" strike="noStrike" kern="1200" cap="none" spc="0" normalizeH="0" baseline="0" noProof="0" dirty="0">
              <a:ln>
                <a:noFill/>
              </a:ln>
              <a:solidFill>
                <a:srgbClr val="000000"/>
              </a:solidFill>
              <a:effectLst/>
              <a:uLnTx/>
              <a:uFillTx/>
              <a:latin typeface="Oslo Sans" panose="02000000000000000000" pitchFamily="2" charset="77"/>
              <a:ea typeface="+mn-ea"/>
              <a:cs typeface="+mn-cs"/>
            </a:endParaRPr>
          </a:p>
        </p:txBody>
      </p:sp>
      <p:pic>
        <p:nvPicPr>
          <p:cNvPr id="11" name="Picture 10" descr="Illustrasjon av to menn og to kvinner som står vendt mot hverandre med hendene samlet i midten. Over dem er en gul lyspære. ">
            <a:extLst>
              <a:ext uri="{FF2B5EF4-FFF2-40B4-BE49-F238E27FC236}">
                <a16:creationId xmlns:a16="http://schemas.microsoft.com/office/drawing/2014/main" id="{A78CDE09-A20D-7455-095B-AAE5005BA1A4}"/>
              </a:ext>
            </a:extLst>
          </p:cNvPr>
          <p:cNvPicPr>
            <a:picLocks noChangeAspect="1"/>
          </p:cNvPicPr>
          <p:nvPr/>
        </p:nvPicPr>
        <p:blipFill rotWithShape="1">
          <a:blip r:embed="rId3"/>
          <a:srcRect l="16353" t="17894" r="15981" b="17551"/>
          <a:stretch/>
        </p:blipFill>
        <p:spPr>
          <a:xfrm>
            <a:off x="7983668" y="2383859"/>
            <a:ext cx="2944346" cy="2808941"/>
          </a:xfrm>
          <a:prstGeom prst="rect">
            <a:avLst/>
          </a:prstGeom>
        </p:spPr>
      </p:pic>
      <p:pic>
        <p:nvPicPr>
          <p:cNvPr id="6" name="Picture 5" descr="Illustrasjon av to menn og to kvinner som står mot hverandre med hendene samlet i midten. Over dem er en gul lyspære. ">
            <a:extLst>
              <a:ext uri="{FF2B5EF4-FFF2-40B4-BE49-F238E27FC236}">
                <a16:creationId xmlns:a16="http://schemas.microsoft.com/office/drawing/2014/main" id="{D0DAA650-964E-C86A-22D4-B77D5B280B8A}"/>
              </a:ext>
            </a:extLst>
          </p:cNvPr>
          <p:cNvPicPr>
            <a:picLocks noChangeAspect="1"/>
          </p:cNvPicPr>
          <p:nvPr/>
        </p:nvPicPr>
        <p:blipFill rotWithShape="1">
          <a:blip r:embed="rId4"/>
          <a:srcRect l="12516" t="2209" r="19567" b="19382"/>
          <a:stretch/>
        </p:blipFill>
        <p:spPr>
          <a:xfrm>
            <a:off x="9099380" y="913433"/>
            <a:ext cx="1212159" cy="1399406"/>
          </a:xfrm>
          <a:prstGeom prst="rect">
            <a:avLst/>
          </a:prstGeom>
        </p:spPr>
      </p:pic>
    </p:spTree>
    <p:extLst>
      <p:ext uri="{BB962C8B-B14F-4D97-AF65-F5344CB8AC3E}">
        <p14:creationId xmlns:p14="http://schemas.microsoft.com/office/powerpoint/2010/main" val="48292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A1D76C-3FCA-69AD-54D3-42A55E55166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617A1-83E2-5344-8976-17361E42FD8B}"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4" name="Slide Number Placeholder 3">
            <a:extLst>
              <a:ext uri="{FF2B5EF4-FFF2-40B4-BE49-F238E27FC236}">
                <a16:creationId xmlns:a16="http://schemas.microsoft.com/office/drawing/2014/main" id="{89764269-6E51-ACB5-240C-3A9136AA1E4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Text Placeholder 4">
            <a:extLst>
              <a:ext uri="{FF2B5EF4-FFF2-40B4-BE49-F238E27FC236}">
                <a16:creationId xmlns:a16="http://schemas.microsoft.com/office/drawing/2014/main" id="{5A5E49B2-AD39-49A7-FA76-05480E214F3A}"/>
              </a:ext>
            </a:extLst>
          </p:cNvPr>
          <p:cNvSpPr>
            <a:spLocks noGrp="1"/>
          </p:cNvSpPr>
          <p:nvPr>
            <p:ph type="body" sz="quarter" idx="21"/>
          </p:nvPr>
        </p:nvSpPr>
        <p:spPr/>
        <p:txBody>
          <a:bodyPr/>
          <a:lstStyle/>
          <a:p>
            <a:endParaRPr lang="en-NO"/>
          </a:p>
        </p:txBody>
      </p:sp>
      <p:pic>
        <p:nvPicPr>
          <p:cNvPr id="7" name="Picture Placeholder 6" descr="Illustrasjon av tre beige sirkler ved siden av hverandre. I sirkelen til venstre står en mann med en liten ryggsekk. I sirkelen i midten står den samme mannen overfor en kvinne som bærer en stor tursekk. Hun står fremoverbøyd. I sirkelen til høyre blåser mannen en rød ballong ut av munnen og holder et kart i hånden. Ut av kvinnens tursekk står fire ballonger i ulike farger og hun står med rett rygg.  ">
            <a:extLst>
              <a:ext uri="{FF2B5EF4-FFF2-40B4-BE49-F238E27FC236}">
                <a16:creationId xmlns:a16="http://schemas.microsoft.com/office/drawing/2014/main" id="{5186F9AF-097C-7C05-A6BB-7844FD6C5D61}"/>
              </a:ext>
            </a:extLst>
          </p:cNvPr>
          <p:cNvPicPr>
            <a:picLocks noGrp="1" noChangeAspect="1"/>
          </p:cNvPicPr>
          <p:nvPr>
            <p:ph type="pic" sz="quarter" idx="17"/>
          </p:nvPr>
        </p:nvPicPr>
        <p:blipFill>
          <a:blip r:embed="rId3"/>
          <a:srcRect l="2317" r="2317"/>
          <a:stretch>
            <a:fillRect/>
          </a:stretch>
        </p:blipFill>
        <p:spPr>
          <a:xfrm>
            <a:off x="419709" y="244736"/>
            <a:ext cx="11076964" cy="6230178"/>
          </a:xfrm>
          <a:prstGeom prst="rect">
            <a:avLst/>
          </a:prstGeom>
        </p:spPr>
      </p:pic>
      <p:sp>
        <p:nvSpPr>
          <p:cNvPr id="2" name="Tittel 1">
            <a:extLst>
              <a:ext uri="{FF2B5EF4-FFF2-40B4-BE49-F238E27FC236}">
                <a16:creationId xmlns:a16="http://schemas.microsoft.com/office/drawing/2014/main" id="{DDA048FB-19BA-E82E-8E80-ED935A208198}"/>
              </a:ext>
            </a:extLst>
          </p:cNvPr>
          <p:cNvSpPr txBox="1">
            <a:spLocks/>
          </p:cNvSpPr>
          <p:nvPr/>
        </p:nvSpPr>
        <p:spPr>
          <a:xfrm>
            <a:off x="3561348" y="383086"/>
            <a:ext cx="4764506" cy="1648914"/>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Oslo Sans Office Normal"/>
                <a:ea typeface="+mj-ea"/>
                <a:cs typeface="+mj-cs"/>
              </a:rPr>
              <a:t>Livet skjer med oss alle</a:t>
            </a:r>
          </a:p>
        </p:txBody>
      </p:sp>
    </p:spTree>
    <p:extLst>
      <p:ext uri="{BB962C8B-B14F-4D97-AF65-F5344CB8AC3E}">
        <p14:creationId xmlns:p14="http://schemas.microsoft.com/office/powerpoint/2010/main" val="15899368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317DC-5657-600C-0C79-906645D532C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43BEB29-C553-5D13-3473-195ADB1E26ED}"/>
              </a:ext>
            </a:extLst>
          </p:cNvPr>
          <p:cNvSpPr>
            <a:spLocks noGrp="1"/>
          </p:cNvSpPr>
          <p:nvPr>
            <p:ph type="title"/>
          </p:nvPr>
        </p:nvSpPr>
        <p:spPr>
          <a:xfrm>
            <a:off x="695326" y="720002"/>
            <a:ext cx="9469438" cy="555906"/>
          </a:xfrm>
        </p:spPr>
        <p:txBody>
          <a:bodyPr/>
          <a:lstStyle/>
          <a:p>
            <a:r>
              <a:rPr lang="nb-NO" dirty="0"/>
              <a:t>Hvor nyttig var denne opplæringen?</a:t>
            </a:r>
          </a:p>
        </p:txBody>
      </p:sp>
      <p:sp>
        <p:nvSpPr>
          <p:cNvPr id="5" name="Plassholder for dato 4">
            <a:extLst>
              <a:ext uri="{FF2B5EF4-FFF2-40B4-BE49-F238E27FC236}">
                <a16:creationId xmlns:a16="http://schemas.microsoft.com/office/drawing/2014/main" id="{F665FFB4-FDE5-FA59-5BF0-6AB60D9D4633}"/>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31E7B-50BA-9449-91F9-9A9201D90364}"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6" name="Plassholder for lysbildenummer 5">
            <a:extLst>
              <a:ext uri="{FF2B5EF4-FFF2-40B4-BE49-F238E27FC236}">
                <a16:creationId xmlns:a16="http://schemas.microsoft.com/office/drawing/2014/main" id="{E626428E-1BD3-0959-DC9A-32595BC3C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7" name="Picture 6" descr="Illustrasjon av en mann som holder hånden til haken. Ved siden av hodet hans er en snakkeboble med et spørsmålstegn.">
            <a:extLst>
              <a:ext uri="{FF2B5EF4-FFF2-40B4-BE49-F238E27FC236}">
                <a16:creationId xmlns:a16="http://schemas.microsoft.com/office/drawing/2014/main" id="{F284F981-0A16-94D0-501C-B109C8A17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4619225"/>
            <a:ext cx="3346253" cy="3346253"/>
          </a:xfrm>
          <a:prstGeom prst="rect">
            <a:avLst/>
          </a:prstGeom>
        </p:spPr>
      </p:pic>
      <p:sp>
        <p:nvSpPr>
          <p:cNvPr id="14" name="Plassholder for innhold 13">
            <a:extLst>
              <a:ext uri="{FF2B5EF4-FFF2-40B4-BE49-F238E27FC236}">
                <a16:creationId xmlns:a16="http://schemas.microsoft.com/office/drawing/2014/main" id="{D7872CE0-9478-8267-3EA5-431C5C80F452}"/>
              </a:ext>
            </a:extLst>
          </p:cNvPr>
          <p:cNvSpPr>
            <a:spLocks noGrp="1"/>
          </p:cNvSpPr>
          <p:nvPr>
            <p:ph idx="1"/>
          </p:nvPr>
        </p:nvSpPr>
        <p:spPr>
          <a:xfrm>
            <a:off x="695326" y="2032001"/>
            <a:ext cx="6436994" cy="4060824"/>
          </a:xfrm>
        </p:spPr>
        <p:txBody>
          <a:bodyPr/>
          <a:lstStyle/>
          <a:p>
            <a:r>
              <a:rPr lang="nb-NO" dirty="0"/>
              <a:t>Hjelp oss slik at opplæringen blir mest mulig nyttig!</a:t>
            </a:r>
          </a:p>
          <a:p>
            <a:r>
              <a:rPr lang="nb-NO" dirty="0"/>
              <a:t>Hvor nyttig var denne opplæringen for din arbeidshverdag?</a:t>
            </a:r>
          </a:p>
          <a:p>
            <a:r>
              <a:rPr lang="nb-NO" dirty="0"/>
              <a:t>Har du innspill eller kommentarer som kunne gjort den enda mer nyttig for deg?</a:t>
            </a:r>
          </a:p>
          <a:p>
            <a:endParaRPr lang="nb-NO" dirty="0"/>
          </a:p>
        </p:txBody>
      </p:sp>
      <p:pic>
        <p:nvPicPr>
          <p:cNvPr id="16" name="Bilde 15" descr="Et bilde som inneholder mønster, kvadrat, Symmetri, kunst&#10;&#10;KI-generert innhold kan være feil.">
            <a:extLst>
              <a:ext uri="{FF2B5EF4-FFF2-40B4-BE49-F238E27FC236}">
                <a16:creationId xmlns:a16="http://schemas.microsoft.com/office/drawing/2014/main" id="{5C00B5F9-EFBC-EF14-D7F8-46D8606B6F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750" y="1409160"/>
            <a:ext cx="2921000" cy="3079750"/>
          </a:xfrm>
          <a:prstGeom prst="rect">
            <a:avLst/>
          </a:prstGeom>
        </p:spPr>
      </p:pic>
    </p:spTree>
    <p:extLst>
      <p:ext uri="{BB962C8B-B14F-4D97-AF65-F5344CB8AC3E}">
        <p14:creationId xmlns:p14="http://schemas.microsoft.com/office/powerpoint/2010/main" val="2408159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C34F83-7009-00B4-2061-BBA51A295C63}"/>
              </a:ext>
            </a:extLst>
          </p:cNvPr>
          <p:cNvSpPr>
            <a:spLocks noGrp="1"/>
          </p:cNvSpPr>
          <p:nvPr>
            <p:ph type="title"/>
          </p:nvPr>
        </p:nvSpPr>
        <p:spPr>
          <a:xfrm>
            <a:off x="1015200" y="-1"/>
            <a:ext cx="9149563" cy="1958341"/>
          </a:xfrm>
        </p:spPr>
        <p:txBody>
          <a:bodyPr/>
          <a:lstStyle/>
          <a:p>
            <a:r>
              <a:rPr lang="nb-NO" dirty="0"/>
              <a:t>Hva skjer nå?</a:t>
            </a:r>
          </a:p>
        </p:txBody>
      </p:sp>
      <p:sp>
        <p:nvSpPr>
          <p:cNvPr id="3" name="Plassholder for tekst 2">
            <a:extLst>
              <a:ext uri="{FF2B5EF4-FFF2-40B4-BE49-F238E27FC236}">
                <a16:creationId xmlns:a16="http://schemas.microsoft.com/office/drawing/2014/main" id="{64CD9297-9D4A-9407-547C-536AEF78E63B}"/>
              </a:ext>
            </a:extLst>
          </p:cNvPr>
          <p:cNvSpPr>
            <a:spLocks noGrp="1"/>
          </p:cNvSpPr>
          <p:nvPr>
            <p:ph type="body" idx="1"/>
          </p:nvPr>
        </p:nvSpPr>
        <p:spPr>
          <a:xfrm>
            <a:off x="1015200" y="2156459"/>
            <a:ext cx="9149563" cy="3413739"/>
          </a:xfrm>
        </p:spPr>
        <p:txBody>
          <a:bodyPr/>
          <a:lstStyle/>
          <a:p>
            <a:r>
              <a:rPr lang="nb-NO" sz="1600" dirty="0"/>
              <a:t>Vi har nå gjennomført opplæring kjernekompetanse 4. For å lykkes med det videre arbeidet er det viktig at dette blir en del av arbeidshverdagen vår. Neste opplæring er kjernekompetanse 5:</a:t>
            </a:r>
          </a:p>
          <a:p>
            <a:endParaRPr lang="nb-NO" sz="1600" dirty="0"/>
          </a:p>
          <a:p>
            <a:pPr marL="285750" indent="-285750">
              <a:buFont typeface="Arial" panose="020B0604020202020204" pitchFamily="34" charset="0"/>
              <a:buChar char="•"/>
            </a:pPr>
            <a:r>
              <a:rPr lang="nb-NO" sz="1600" dirty="0"/>
              <a:t>Kjernekompetanse 1: Hva er traumer og livsbelastninger?</a:t>
            </a:r>
          </a:p>
          <a:p>
            <a:pPr marL="285750" indent="-285750">
              <a:buFont typeface="Arial" panose="020B0604020202020204" pitchFamily="34" charset="0"/>
              <a:buChar char="•"/>
            </a:pPr>
            <a:r>
              <a:rPr lang="nb-NO" sz="1600" dirty="0"/>
              <a:t>Kjernekompetanse 2: Hva er traumebevisst praksis?</a:t>
            </a:r>
          </a:p>
          <a:p>
            <a:pPr marL="285750" indent="-285750">
              <a:buFont typeface="Arial" panose="020B0604020202020204" pitchFamily="34" charset="0"/>
              <a:buChar char="•"/>
            </a:pPr>
            <a:r>
              <a:rPr lang="nb-NO" sz="1600" dirty="0"/>
              <a:t>Kjernekompetanse 3: Hjerne, gener og motstandskraft</a:t>
            </a:r>
          </a:p>
          <a:p>
            <a:pPr marL="285750" indent="-285750">
              <a:buFont typeface="Arial" panose="020B0604020202020204" pitchFamily="34" charset="0"/>
              <a:buChar char="•"/>
            </a:pPr>
            <a:r>
              <a:rPr lang="nb-NO" sz="1600" dirty="0"/>
              <a:t>Kjernekompetanse 4: Robust arbeidsmiljø</a:t>
            </a:r>
          </a:p>
          <a:p>
            <a:pPr marL="285750" indent="-285750">
              <a:buFont typeface="Arial" panose="020B0604020202020204" pitchFamily="34" charset="0"/>
              <a:buChar char="•"/>
            </a:pPr>
            <a:r>
              <a:rPr lang="nb-NO" sz="1600" b="1" dirty="0"/>
              <a:t>Kjernekompetanse 5: Bruk av traumebevisst praksis</a:t>
            </a:r>
          </a:p>
          <a:p>
            <a:endParaRPr lang="nb-NO" sz="1600" dirty="0"/>
          </a:p>
          <a:p>
            <a:endParaRPr lang="nb-NO" sz="1600" dirty="0"/>
          </a:p>
          <a:p>
            <a:endParaRPr lang="nb-NO" dirty="0"/>
          </a:p>
          <a:p>
            <a:endParaRPr lang="nb-NO" dirty="0"/>
          </a:p>
        </p:txBody>
      </p:sp>
      <p:sp>
        <p:nvSpPr>
          <p:cNvPr id="4" name="Plassholder for dato 3">
            <a:extLst>
              <a:ext uri="{FF2B5EF4-FFF2-40B4-BE49-F238E27FC236}">
                <a16:creationId xmlns:a16="http://schemas.microsoft.com/office/drawing/2014/main" id="{03DCB87C-84BC-A063-CB96-E9EA2C2F8D11}"/>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9390-45D3-3F49-83A6-08ED4C2BD589}" type="datetime1">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sp>
        <p:nvSpPr>
          <p:cNvPr id="5" name="Plassholder for lysbildenummer 4">
            <a:extLst>
              <a:ext uri="{FF2B5EF4-FFF2-40B4-BE49-F238E27FC236}">
                <a16:creationId xmlns:a16="http://schemas.microsoft.com/office/drawing/2014/main" id="{9AEE7633-8644-24E9-3B3D-85EA4CB5270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panose="02000000000000000000"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nb-NO" sz="900" b="0" i="0" u="none" strike="noStrike" kern="1200" cap="none" spc="0" normalizeH="0" baseline="0" noProof="0">
              <a:ln>
                <a:noFill/>
              </a:ln>
              <a:solidFill>
                <a:srgbClr val="000000"/>
              </a:solidFill>
              <a:effectLst/>
              <a:uLnTx/>
              <a:uFillTx/>
              <a:latin typeface="Oslo Sans" panose="02000000000000000000" pitchFamily="2" charset="77"/>
              <a:ea typeface="+mn-ea"/>
              <a:cs typeface="+mn-cs"/>
            </a:endParaRPr>
          </a:p>
        </p:txBody>
      </p:sp>
      <p:pic>
        <p:nvPicPr>
          <p:cNvPr id="9" name="Picture 8" descr="Illustrasjon av en gul lyspære med beige sokkel. Tre lysstråler kommer ut av lyspæren. ">
            <a:extLst>
              <a:ext uri="{FF2B5EF4-FFF2-40B4-BE49-F238E27FC236}">
                <a16:creationId xmlns:a16="http://schemas.microsoft.com/office/drawing/2014/main" id="{A264F658-C6E7-5C14-BEC1-CC63AE3D6E16}"/>
              </a:ext>
            </a:extLst>
          </p:cNvPr>
          <p:cNvPicPr>
            <a:picLocks noChangeAspect="1"/>
          </p:cNvPicPr>
          <p:nvPr/>
        </p:nvPicPr>
        <p:blipFill rotWithShape="1">
          <a:blip r:embed="rId3"/>
          <a:srcRect l="12516" t="2209" r="19567" b="19382"/>
          <a:stretch/>
        </p:blipFill>
        <p:spPr>
          <a:xfrm>
            <a:off x="8182312" y="3231275"/>
            <a:ext cx="1559152" cy="1800000"/>
          </a:xfrm>
          <a:prstGeom prst="rect">
            <a:avLst/>
          </a:prstGeom>
        </p:spPr>
      </p:pic>
    </p:spTree>
    <p:extLst>
      <p:ext uri="{BB962C8B-B14F-4D97-AF65-F5344CB8AC3E}">
        <p14:creationId xmlns:p14="http://schemas.microsoft.com/office/powerpoint/2010/main" val="3896513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77551FB-C606-41AD-8A08-6BD913FD837C}"/>
              </a:ext>
            </a:extLst>
          </p:cNvPr>
          <p:cNvSpPr>
            <a:spLocks noGrp="1"/>
          </p:cNvSpPr>
          <p:nvPr>
            <p:ph type="title"/>
          </p:nvPr>
        </p:nvSpPr>
        <p:spPr>
          <a:xfrm>
            <a:off x="1015200" y="1269999"/>
            <a:ext cx="9149563" cy="1198628"/>
          </a:xfrm>
        </p:spPr>
        <p:txBody>
          <a:bodyPr/>
          <a:lstStyle/>
          <a:p>
            <a:r>
              <a:rPr lang="nb-NO"/>
              <a:t>Dette materialet er laget av Oslo kommune</a:t>
            </a:r>
          </a:p>
        </p:txBody>
      </p:sp>
      <p:sp>
        <p:nvSpPr>
          <p:cNvPr id="7" name="Plassholder for tekst 6">
            <a:extLst>
              <a:ext uri="{FF2B5EF4-FFF2-40B4-BE49-F238E27FC236}">
                <a16:creationId xmlns:a16="http://schemas.microsoft.com/office/drawing/2014/main" id="{FAE6D0D7-2691-43AF-8BA1-1425848C3521}"/>
              </a:ext>
            </a:extLst>
          </p:cNvPr>
          <p:cNvSpPr>
            <a:spLocks noGrp="1"/>
          </p:cNvSpPr>
          <p:nvPr>
            <p:ph type="body" idx="1"/>
          </p:nvPr>
        </p:nvSpPr>
        <p:spPr>
          <a:xfrm>
            <a:off x="1015200" y="2583712"/>
            <a:ext cx="9149563" cy="3509112"/>
          </a:xfrm>
        </p:spPr>
        <p:txBody>
          <a:bodyPr/>
          <a:lstStyle/>
          <a:p>
            <a:r>
              <a:rPr lang="nb-NO"/>
              <a:t>Dette materialet er utarbeidet i forbindelse med prosjektet </a:t>
            </a:r>
          </a:p>
          <a:p>
            <a:r>
              <a:rPr lang="nb-NO"/>
              <a:t>«Livet skjer med oss alle – veien mot en </a:t>
            </a:r>
            <a:r>
              <a:rPr lang="nb-NO" err="1"/>
              <a:t>traumeinformert</a:t>
            </a:r>
            <a:r>
              <a:rPr lang="nb-NO"/>
              <a:t> by». </a:t>
            </a:r>
          </a:p>
          <a:p>
            <a:endParaRPr lang="nb-NO"/>
          </a:p>
          <a:p>
            <a:r>
              <a:rPr lang="nb-NO"/>
              <a:t>Vi håper mange kan ha nytte av det!</a:t>
            </a:r>
          </a:p>
          <a:p>
            <a:endParaRPr lang="nb-NO"/>
          </a:p>
          <a:p>
            <a:r>
              <a:rPr lang="nb-NO" sz="1400" b="1"/>
              <a:t>Har du innspill eller ønsker å drøfte arbeidet med traumebevisst praksis? </a:t>
            </a:r>
          </a:p>
          <a:p>
            <a:r>
              <a:rPr lang="nb-NO" sz="1400" b="1"/>
              <a:t>Ta kontakt!</a:t>
            </a:r>
          </a:p>
          <a:p>
            <a:endParaRPr lang="nb-NO" sz="1400"/>
          </a:p>
          <a:p>
            <a:r>
              <a:rPr lang="nb-NO" sz="1200"/>
              <a:t>Lotta Sjåfjell,</a:t>
            </a:r>
          </a:p>
          <a:p>
            <a:r>
              <a:rPr lang="nb-NO" sz="1200"/>
              <a:t>Prosjektleder og psykologspesialist, </a:t>
            </a:r>
          </a:p>
          <a:p>
            <a:r>
              <a:rPr lang="nb-NO" sz="1200"/>
              <a:t>Helseetaten</a:t>
            </a:r>
          </a:p>
          <a:p>
            <a:r>
              <a:rPr lang="nb-NO" sz="1200"/>
              <a:t>Oslo kommune</a:t>
            </a:r>
          </a:p>
          <a:p>
            <a:r>
              <a:rPr lang="nb-NO" sz="1200"/>
              <a:t>Telefon: 47331458</a:t>
            </a:r>
          </a:p>
          <a:p>
            <a:r>
              <a:rPr lang="nb-NO" sz="1200"/>
              <a:t>E-post: </a:t>
            </a:r>
            <a:r>
              <a:rPr lang="nb-NO" sz="1200">
                <a:hlinkClick r:id="rId3"/>
              </a:rPr>
              <a:t>lotta.sjafjell@hel.oslo.kommune.no</a:t>
            </a:r>
            <a:endParaRPr lang="nb-NO" sz="1200"/>
          </a:p>
          <a:p>
            <a:endParaRPr lang="nb-NO"/>
          </a:p>
        </p:txBody>
      </p:sp>
      <p:sp>
        <p:nvSpPr>
          <p:cNvPr id="4" name="Plassholder for dato 3">
            <a:extLst>
              <a:ext uri="{FF2B5EF4-FFF2-40B4-BE49-F238E27FC236}">
                <a16:creationId xmlns:a16="http://schemas.microsoft.com/office/drawing/2014/main" id="{68D695D5-702C-4274-B49A-699A794C8512}"/>
              </a:ext>
            </a:extLst>
          </p:cNvPr>
          <p:cNvSpPr>
            <a:spLocks noGrp="1"/>
          </p:cNvSpPr>
          <p:nvPr>
            <p:ph type="dt" sz="half" idx="10"/>
          </p:nvPr>
        </p:nvSpPr>
        <p:spPr/>
        <p:txBody>
          <a:bodyPr/>
          <a:lstStyle/>
          <a:p>
            <a:fld id="{C20DE0DF-BE6B-D248-92A9-54242D212695}" type="datetime1">
              <a:rPr lang="nb-NO" smtClean="0"/>
              <a:t>12.03.2025</a:t>
            </a:fld>
            <a:endParaRPr lang="nb-NO"/>
          </a:p>
        </p:txBody>
      </p:sp>
      <p:sp>
        <p:nvSpPr>
          <p:cNvPr id="5" name="Plassholder for lysbildenummer 4">
            <a:extLst>
              <a:ext uri="{FF2B5EF4-FFF2-40B4-BE49-F238E27FC236}">
                <a16:creationId xmlns:a16="http://schemas.microsoft.com/office/drawing/2014/main" id="{A20B9342-F8BE-4837-A3A8-B72BD364AB08}"/>
              </a:ext>
            </a:extLst>
          </p:cNvPr>
          <p:cNvSpPr>
            <a:spLocks noGrp="1"/>
          </p:cNvSpPr>
          <p:nvPr>
            <p:ph type="sldNum" sz="quarter" idx="12"/>
          </p:nvPr>
        </p:nvSpPr>
        <p:spPr/>
        <p:txBody>
          <a:bodyPr/>
          <a:lstStyle/>
          <a:p>
            <a:fld id="{8ACEFDFC-287E-0A4D-81A7-6CC8C070690D}" type="slidenum">
              <a:rPr lang="nb-NO" smtClean="0"/>
              <a:t>58</a:t>
            </a:fld>
            <a:endParaRPr lang="nb-NO"/>
          </a:p>
        </p:txBody>
      </p:sp>
    </p:spTree>
    <p:extLst>
      <p:ext uri="{BB962C8B-B14F-4D97-AF65-F5344CB8AC3E}">
        <p14:creationId xmlns:p14="http://schemas.microsoft.com/office/powerpoint/2010/main" val="881521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34C6C61B-4A8B-2CC2-66AF-CDBCCE9F05BB}"/>
              </a:ext>
            </a:extLst>
          </p:cNvPr>
          <p:cNvSpPr/>
          <p:nvPr/>
        </p:nvSpPr>
        <p:spPr>
          <a:xfrm>
            <a:off x="-46575" y="0"/>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2" y="-1"/>
            <a:ext cx="3067681" cy="1577009"/>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726873" y="1577009"/>
            <a:ext cx="3048800" cy="4715344"/>
          </a:xfrm>
        </p:spPr>
        <p:txBody>
          <a:bodyPr/>
          <a:lstStyle/>
          <a:p>
            <a:r>
              <a:rPr lang="nb-NO" sz="1800" dirty="0">
                <a:solidFill>
                  <a:schemeClr val="tx1"/>
                </a:solidFill>
              </a:rPr>
              <a:t>Gjennom materialet vil dere møte tre symboler som forteller noe om hvilket type innhold akkurat den siden har. Disse er kunnskap, praksis og erfaring. Hver side er merket med ett av disse symbolene.</a:t>
            </a:r>
          </a:p>
          <a:p>
            <a:endParaRPr lang="nb-NO" dirty="0">
              <a:solidFill>
                <a:schemeClr val="tx1"/>
              </a:solidFill>
            </a:endParaRPr>
          </a:p>
          <a:p>
            <a:r>
              <a:rPr lang="nb-NO" sz="1800" dirty="0">
                <a:solidFill>
                  <a:schemeClr val="tx1"/>
                </a:solidFill>
              </a:rPr>
              <a:t>Du som skal holde presentasjonen, bes vurdere om du inkluderer alle sidene, eller utelater noen. Se notatene for veiledning.</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29351"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4274" y="2040788"/>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1515927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6A2E6-CB3F-C974-4017-2F7E5E2F3394}"/>
              </a:ext>
            </a:extLst>
          </p:cNvPr>
          <p:cNvSpPr>
            <a:spLocks noGrp="1"/>
          </p:cNvSpPr>
          <p:nvPr>
            <p:ph type="title"/>
          </p:nvPr>
        </p:nvSpPr>
        <p:spPr>
          <a:xfrm>
            <a:off x="695325" y="1253447"/>
            <a:ext cx="7432675" cy="791110"/>
          </a:xfrm>
        </p:spPr>
        <p:txBody>
          <a:bodyPr/>
          <a:lstStyle/>
          <a:p>
            <a:r>
              <a:rPr lang="en-NO" dirty="0"/>
              <a:t>Livet skjer med oss alle</a:t>
            </a:r>
          </a:p>
        </p:txBody>
      </p:sp>
      <p:sp>
        <p:nvSpPr>
          <p:cNvPr id="4" name="Date Placeholder 3">
            <a:extLst>
              <a:ext uri="{FF2B5EF4-FFF2-40B4-BE49-F238E27FC236}">
                <a16:creationId xmlns:a16="http://schemas.microsoft.com/office/drawing/2014/main" id="{648FFEF8-4783-035E-C427-AAAB0B9E0B30}"/>
              </a:ext>
            </a:extLst>
          </p:cNvPr>
          <p:cNvSpPr>
            <a:spLocks noGrp="1"/>
          </p:cNvSpPr>
          <p:nvPr>
            <p:ph type="dt" sz="half" idx="10"/>
          </p:nvPr>
        </p:nvSpPr>
        <p:spPr/>
        <p:txBody>
          <a:bodyPr/>
          <a:lstStyle/>
          <a:p>
            <a:fld id="{4E9B9390-45D3-3F49-83A6-08ED4C2BD589}" type="datetime1">
              <a:rPr lang="nb-NO" smtClean="0"/>
              <a:t>12.03.2025</a:t>
            </a:fld>
            <a:endParaRPr lang="nb-NO"/>
          </a:p>
        </p:txBody>
      </p:sp>
      <p:sp>
        <p:nvSpPr>
          <p:cNvPr id="5" name="Slide Number Placeholder 4">
            <a:extLst>
              <a:ext uri="{FF2B5EF4-FFF2-40B4-BE49-F238E27FC236}">
                <a16:creationId xmlns:a16="http://schemas.microsoft.com/office/drawing/2014/main" id="{2EFE0235-101E-F008-383F-4211F202116C}"/>
              </a:ext>
            </a:extLst>
          </p:cNvPr>
          <p:cNvSpPr>
            <a:spLocks noGrp="1"/>
          </p:cNvSpPr>
          <p:nvPr>
            <p:ph type="sldNum" sz="quarter" idx="12"/>
          </p:nvPr>
        </p:nvSpPr>
        <p:spPr/>
        <p:txBody>
          <a:bodyPr/>
          <a:lstStyle/>
          <a:p>
            <a:pPr algn="l"/>
            <a:fld id="{8ACEFDFC-287E-0A4D-81A7-6CC8C070690D}" type="slidenum">
              <a:rPr lang="nb-NO" smtClean="0"/>
              <a:pPr algn="l"/>
              <a:t>7</a:t>
            </a:fld>
            <a:endParaRPr lang="nb-NO"/>
          </a:p>
        </p:txBody>
      </p:sp>
      <p:sp>
        <p:nvSpPr>
          <p:cNvPr id="11" name="Text Placeholder 2">
            <a:extLst>
              <a:ext uri="{FF2B5EF4-FFF2-40B4-BE49-F238E27FC236}">
                <a16:creationId xmlns:a16="http://schemas.microsoft.com/office/drawing/2014/main" id="{D5C7C623-C133-CD20-E653-7AA51941C806}"/>
              </a:ext>
            </a:extLst>
          </p:cNvPr>
          <p:cNvSpPr>
            <a:spLocks noGrp="1"/>
          </p:cNvSpPr>
          <p:nvPr>
            <p:ph type="body" idx="1"/>
          </p:nvPr>
        </p:nvSpPr>
        <p:spPr>
          <a:xfrm>
            <a:off x="695324" y="2301411"/>
            <a:ext cx="7432675" cy="1729781"/>
          </a:xfrm>
        </p:spPr>
        <p:txBody>
          <a:bodyPr/>
          <a:lstStyle/>
          <a:p>
            <a:r>
              <a:rPr lang="en-NO" dirty="0"/>
              <a:t>Veien mot </a:t>
            </a:r>
            <a:r>
              <a:rPr lang="nb-NO" dirty="0"/>
              <a:t>traumebevisst praksis</a:t>
            </a:r>
          </a:p>
          <a:p>
            <a:endParaRPr lang="nb-NO" dirty="0"/>
          </a:p>
          <a:p>
            <a:r>
              <a:rPr lang="nb-NO" sz="2400" dirty="0"/>
              <a:t>Kjernekompetanse 4: Robust arbeidsmiljø</a:t>
            </a:r>
          </a:p>
        </p:txBody>
      </p:sp>
      <p:pic>
        <p:nvPicPr>
          <p:cNvPr id="3" name="Picture 2" descr="En illustrasjon av 20 mennesker, som skal representere innbyggermangfold. Det er eldre, voksne og barn, kvinner og menn, med ulik etnisitet. En kvinne sitter i rullestol.  ">
            <a:extLst>
              <a:ext uri="{FF2B5EF4-FFF2-40B4-BE49-F238E27FC236}">
                <a16:creationId xmlns:a16="http://schemas.microsoft.com/office/drawing/2014/main" id="{88B480F8-23B8-46FA-8801-AF26999BE910}"/>
              </a:ext>
            </a:extLst>
          </p:cNvPr>
          <p:cNvPicPr>
            <a:picLocks noChangeAspect="1"/>
          </p:cNvPicPr>
          <p:nvPr/>
        </p:nvPicPr>
        <p:blipFill>
          <a:blip r:embed="rId3"/>
          <a:stretch>
            <a:fillRect/>
          </a:stretch>
        </p:blipFill>
        <p:spPr>
          <a:xfrm>
            <a:off x="556177" y="4445091"/>
            <a:ext cx="10801350" cy="1886274"/>
          </a:xfrm>
          <a:prstGeom prst="rect">
            <a:avLst/>
          </a:prstGeom>
        </p:spPr>
      </p:pic>
    </p:spTree>
    <p:extLst>
      <p:ext uri="{BB962C8B-B14F-4D97-AF65-F5344CB8AC3E}">
        <p14:creationId xmlns:p14="http://schemas.microsoft.com/office/powerpoint/2010/main" val="18715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9ABC32AF-7641-C00B-CD68-BCEF6AFAA250}"/>
              </a:ext>
            </a:extLst>
          </p:cNvPr>
          <p:cNvSpPr>
            <a:spLocks noGrp="1"/>
          </p:cNvSpPr>
          <p:nvPr>
            <p:ph type="title"/>
          </p:nvPr>
        </p:nvSpPr>
        <p:spPr>
          <a:xfrm>
            <a:off x="1015199" y="150493"/>
            <a:ext cx="9149563" cy="1028602"/>
          </a:xfrm>
        </p:spPr>
        <p:txBody>
          <a:bodyPr>
            <a:normAutofit/>
          </a:bodyPr>
          <a:lstStyle/>
          <a:p>
            <a:r>
              <a:rPr lang="nb-NO" sz="3200" dirty="0"/>
              <a:t>Hva skal dere lære i denne presentasjonen?</a:t>
            </a:r>
          </a:p>
        </p:txBody>
      </p:sp>
      <p:sp>
        <p:nvSpPr>
          <p:cNvPr id="6" name="Plassholder for tekst 5">
            <a:extLst>
              <a:ext uri="{FF2B5EF4-FFF2-40B4-BE49-F238E27FC236}">
                <a16:creationId xmlns:a16="http://schemas.microsoft.com/office/drawing/2014/main" id="{774ED176-E55B-2FE3-C0B6-C4C43E7BF668}"/>
              </a:ext>
            </a:extLst>
          </p:cNvPr>
          <p:cNvSpPr>
            <a:spLocks noGrp="1"/>
          </p:cNvSpPr>
          <p:nvPr>
            <p:ph type="body" idx="1"/>
          </p:nvPr>
        </p:nvSpPr>
        <p:spPr>
          <a:xfrm>
            <a:off x="1015200" y="1479885"/>
            <a:ext cx="9149563" cy="4612940"/>
          </a:xfrm>
        </p:spPr>
        <p:txBody>
          <a:bodyPr/>
          <a:lstStyle/>
          <a:p>
            <a:pPr marL="285750" indent="-285750">
              <a:buFont typeface="Arial" panose="020B0604020202020204" pitchFamily="34" charset="0"/>
              <a:buChar char="•"/>
            </a:pPr>
            <a:r>
              <a:rPr lang="nb-NO" dirty="0"/>
              <a:t>Ulike typer stress og konsekvenser på arbeidsplassen</a:t>
            </a:r>
          </a:p>
          <a:p>
            <a:pPr marL="285750" indent="-285750">
              <a:buFont typeface="Arial" panose="020B0604020202020204" pitchFamily="34" charset="0"/>
              <a:buChar char="•"/>
            </a:pPr>
            <a:r>
              <a:rPr lang="nb-NO" dirty="0"/>
              <a:t>Sekundærtraumatisering, sekundært stress og utbrenthet</a:t>
            </a:r>
          </a:p>
          <a:p>
            <a:pPr marL="285750" indent="-285750">
              <a:buFont typeface="Arial" panose="020B0604020202020204" pitchFamily="34" charset="0"/>
              <a:buChar char="•"/>
            </a:pPr>
            <a:r>
              <a:rPr lang="nb-NO" dirty="0"/>
              <a:t>Selvivaretakelse og omsorgsglede</a:t>
            </a:r>
          </a:p>
          <a:p>
            <a:pPr marL="285750" indent="-285750">
              <a:buFont typeface="Arial" panose="020B0604020202020204" pitchFamily="34" charset="0"/>
              <a:buChar char="•"/>
            </a:pPr>
            <a:r>
              <a:rPr lang="nb-NO" dirty="0"/>
              <a:t>Inkludering</a:t>
            </a:r>
          </a:p>
          <a:p>
            <a:pPr marL="285750" indent="-285750">
              <a:buFont typeface="Arial" panose="020B0604020202020204" pitchFamily="34" charset="0"/>
              <a:buChar char="•"/>
            </a:pPr>
            <a:endParaRPr lang="nb-NO" dirty="0"/>
          </a:p>
          <a:p>
            <a:r>
              <a:rPr lang="nb-NO" dirty="0">
                <a:effectLst/>
              </a:rPr>
              <a:t>Læringsmål:</a:t>
            </a:r>
          </a:p>
          <a:p>
            <a:pPr marL="342900" indent="-342900">
              <a:buFont typeface="+mj-lt"/>
              <a:buAutoNum type="arabicPeriod"/>
            </a:pPr>
            <a:r>
              <a:rPr lang="nb-NO" dirty="0"/>
              <a:t>Forstå hva som kan være triggende/aktiverende situasjoner på jobb</a:t>
            </a:r>
          </a:p>
          <a:p>
            <a:pPr marL="342900" indent="-342900">
              <a:buFont typeface="+mj-lt"/>
              <a:buAutoNum type="arabicPeriod"/>
            </a:pPr>
            <a:r>
              <a:rPr lang="nb-NO" dirty="0"/>
              <a:t>Forstå forskjellen på sekundærtraumatisering, sekundært stress og utbrenthet.</a:t>
            </a:r>
          </a:p>
          <a:p>
            <a:pPr marL="342900" indent="-342900">
              <a:buFont typeface="+mj-lt"/>
              <a:buAutoNum type="arabicPeriod"/>
            </a:pPr>
            <a:r>
              <a:rPr lang="nb-NO" dirty="0"/>
              <a:t>Lære å identifisere vikarierende </a:t>
            </a:r>
            <a:r>
              <a:rPr lang="nb-NO" dirty="0" err="1"/>
              <a:t>resiliens</a:t>
            </a:r>
            <a:r>
              <a:rPr lang="nb-NO" dirty="0"/>
              <a:t> og omsorgsglede i eget arbeid.</a:t>
            </a:r>
          </a:p>
          <a:p>
            <a:pPr marL="342900" indent="-342900">
              <a:buFont typeface="+mj-lt"/>
              <a:buAutoNum type="arabicPeriod"/>
            </a:pPr>
            <a:r>
              <a:rPr lang="nb-NO" dirty="0"/>
              <a:t>Identifisere tiltak som kan bidra til selvivaretakelse på jobb.</a:t>
            </a:r>
          </a:p>
          <a:p>
            <a:endParaRPr lang="nb-NO" dirty="0"/>
          </a:p>
          <a:p>
            <a:r>
              <a:rPr lang="nb-NO" dirty="0"/>
              <a:t>Ferdighet: Begynne å forstå hvilke situasjoner som trigger deg på jobb og hva du kan gjøre med det.</a:t>
            </a:r>
          </a:p>
        </p:txBody>
      </p:sp>
      <p:pic>
        <p:nvPicPr>
          <p:cNvPr id="3" name="Bilde 2" descr="Illustrasjon av en kvinne som sitter i skredderstilling. Hun holder en bok som hun leser i og en kopp kaffe.">
            <a:extLst>
              <a:ext uri="{FF2B5EF4-FFF2-40B4-BE49-F238E27FC236}">
                <a16:creationId xmlns:a16="http://schemas.microsoft.com/office/drawing/2014/main" id="{20D87FBD-1978-6BA3-C185-582F9CC75123}"/>
              </a:ext>
            </a:extLst>
          </p:cNvPr>
          <p:cNvPicPr>
            <a:picLocks noChangeAspect="1"/>
          </p:cNvPicPr>
          <p:nvPr/>
        </p:nvPicPr>
        <p:blipFill>
          <a:blip r:embed="rId3"/>
          <a:stretch>
            <a:fillRect/>
          </a:stretch>
        </p:blipFill>
        <p:spPr>
          <a:xfrm>
            <a:off x="9469245" y="4011051"/>
            <a:ext cx="2519363" cy="2519363"/>
          </a:xfrm>
          <a:prstGeom prst="rect">
            <a:avLst/>
          </a:prstGeom>
        </p:spPr>
      </p:pic>
    </p:spTree>
    <p:extLst>
      <p:ext uri="{BB962C8B-B14F-4D97-AF65-F5344CB8AC3E}">
        <p14:creationId xmlns:p14="http://schemas.microsoft.com/office/powerpoint/2010/main" val="371674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ktangel 16" descr="Illustrasjon av tre symboler, i form av en hjerne, et par hender og et hjerte. Symbolene representerer ulike typer tilnærminger til kunnskap i denne presentasjonen.">
            <a:extLst>
              <a:ext uri="{FF2B5EF4-FFF2-40B4-BE49-F238E27FC236}">
                <a16:creationId xmlns:a16="http://schemas.microsoft.com/office/drawing/2014/main" id="{34C6C61B-4A8B-2CC2-66AF-CDBCCE9F05BB}"/>
              </a:ext>
            </a:extLst>
          </p:cNvPr>
          <p:cNvSpPr/>
          <p:nvPr/>
        </p:nvSpPr>
        <p:spPr>
          <a:xfrm>
            <a:off x="7144" y="-56022"/>
            <a:ext cx="447180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7F099064-FD05-85C9-8009-CDC9B82780B8}"/>
              </a:ext>
            </a:extLst>
          </p:cNvPr>
          <p:cNvSpPr>
            <a:spLocks noGrp="1"/>
          </p:cNvSpPr>
          <p:nvPr>
            <p:ph type="title"/>
          </p:nvPr>
        </p:nvSpPr>
        <p:spPr>
          <a:xfrm>
            <a:off x="707993" y="0"/>
            <a:ext cx="3508674" cy="3049200"/>
          </a:xfrm>
        </p:spPr>
        <p:txBody>
          <a:bodyPr>
            <a:normAutofit/>
          </a:bodyPr>
          <a:lstStyle/>
          <a:p>
            <a:r>
              <a:rPr lang="nb-NO" sz="2400" b="1" dirty="0">
                <a:solidFill>
                  <a:schemeClr val="tx1"/>
                </a:solidFill>
              </a:rPr>
              <a:t>Hvordan er materialet bygget opp?</a:t>
            </a:r>
          </a:p>
        </p:txBody>
      </p:sp>
      <p:sp>
        <p:nvSpPr>
          <p:cNvPr id="3" name="Plassholder for tekst 2">
            <a:extLst>
              <a:ext uri="{FF2B5EF4-FFF2-40B4-BE49-F238E27FC236}">
                <a16:creationId xmlns:a16="http://schemas.microsoft.com/office/drawing/2014/main" id="{F845B68A-ED1E-CF7C-8639-D553923DE917}"/>
              </a:ext>
            </a:extLst>
          </p:cNvPr>
          <p:cNvSpPr>
            <a:spLocks noGrp="1"/>
          </p:cNvSpPr>
          <p:nvPr>
            <p:ph type="body" idx="1"/>
          </p:nvPr>
        </p:nvSpPr>
        <p:spPr>
          <a:xfrm>
            <a:off x="695325" y="3219022"/>
            <a:ext cx="3048800" cy="3040025"/>
          </a:xfrm>
        </p:spPr>
        <p:txBody>
          <a:bodyPr/>
          <a:lstStyle/>
          <a:p>
            <a:r>
              <a:rPr lang="nb-NO" sz="1800" dirty="0">
                <a:solidFill>
                  <a:schemeClr val="tx1"/>
                </a:solidFill>
              </a:rPr>
              <a:t>Gjennom materialet vil dere møte tre symboler som forteller noe om hvilket type innhold akkurat den siden har. Disse er kunnskap, praksis og erfaring. </a:t>
            </a:r>
          </a:p>
          <a:p>
            <a:endParaRPr lang="nb-NO" dirty="0"/>
          </a:p>
        </p:txBody>
      </p:sp>
      <p:sp>
        <p:nvSpPr>
          <p:cNvPr id="4" name="Plassholder for dato 3">
            <a:extLst>
              <a:ext uri="{FF2B5EF4-FFF2-40B4-BE49-F238E27FC236}">
                <a16:creationId xmlns:a16="http://schemas.microsoft.com/office/drawing/2014/main" id="{BCD33D7D-085D-03D5-F292-A99BCED4D8A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71AEC-201A-8A4F-97DA-3ABA5F34A6DD}" type="datetime1">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12.03.2025</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DB3C4AEE-71F3-33CC-4130-C24501352EA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9C020DA-48BB-BA49-A10E-0DA718F220D6}" type="slidenum">
              <a:rPr kumimoji="0" lang="nb-NO" sz="900" b="0" i="0" u="none" strike="noStrike" kern="1200" cap="none" spc="0" normalizeH="0" baseline="0" noProof="0" smtClean="0">
                <a:ln>
                  <a:noFill/>
                </a:ln>
                <a:solidFill>
                  <a:srgbClr val="FFFFFF"/>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nb-NO" sz="9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6" name="Rektangel 5">
            <a:extLst>
              <a:ext uri="{FF2B5EF4-FFF2-40B4-BE49-F238E27FC236}">
                <a16:creationId xmlns:a16="http://schemas.microsoft.com/office/drawing/2014/main" id="{C7D8CA84-33D0-4606-CA17-CDB50ED51D02}"/>
              </a:ext>
            </a:extLst>
          </p:cNvPr>
          <p:cNvSpPr/>
          <p:nvPr/>
        </p:nvSpPr>
        <p:spPr>
          <a:xfrm>
            <a:off x="4417579" y="0"/>
            <a:ext cx="2586176" cy="6858000"/>
          </a:xfrm>
          <a:prstGeom prst="rect">
            <a:avLst/>
          </a:prstGeom>
          <a:solidFill>
            <a:schemeClr val="accent1">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7" name="Rektangel 6">
            <a:extLst>
              <a:ext uri="{FF2B5EF4-FFF2-40B4-BE49-F238E27FC236}">
                <a16:creationId xmlns:a16="http://schemas.microsoft.com/office/drawing/2014/main" id="{0347231B-0A7A-35D0-C082-5294596CE751}"/>
              </a:ext>
            </a:extLst>
          </p:cNvPr>
          <p:cNvSpPr/>
          <p:nvPr/>
        </p:nvSpPr>
        <p:spPr>
          <a:xfrm>
            <a:off x="7019647" y="0"/>
            <a:ext cx="2586176" cy="685800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8" name="Rektangel 7">
            <a:extLst>
              <a:ext uri="{FF2B5EF4-FFF2-40B4-BE49-F238E27FC236}">
                <a16:creationId xmlns:a16="http://schemas.microsoft.com/office/drawing/2014/main" id="{5D7AC9D0-65DE-CD4B-92C5-D6041AADA148}"/>
              </a:ext>
            </a:extLst>
          </p:cNvPr>
          <p:cNvSpPr/>
          <p:nvPr/>
        </p:nvSpPr>
        <p:spPr>
          <a:xfrm>
            <a:off x="9605824" y="-1"/>
            <a:ext cx="2586176" cy="68580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pic>
        <p:nvPicPr>
          <p:cNvPr id="9" name="Picture 7">
            <a:extLst>
              <a:ext uri="{FF2B5EF4-FFF2-40B4-BE49-F238E27FC236}">
                <a16:creationId xmlns:a16="http://schemas.microsoft.com/office/drawing/2014/main" id="{95A45A5F-E256-7C2D-3843-AD35218925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931" t="34137" r="42589" b="47150"/>
          <a:stretch/>
        </p:blipFill>
        <p:spPr>
          <a:xfrm>
            <a:off x="10352760" y="1943071"/>
            <a:ext cx="1092303" cy="1106128"/>
          </a:xfrm>
          <a:prstGeom prst="rect">
            <a:avLst/>
          </a:prstGeom>
        </p:spPr>
      </p:pic>
      <p:grpSp>
        <p:nvGrpSpPr>
          <p:cNvPr id="10" name="Group 9">
            <a:extLst>
              <a:ext uri="{FF2B5EF4-FFF2-40B4-BE49-F238E27FC236}">
                <a16:creationId xmlns:a16="http://schemas.microsoft.com/office/drawing/2014/main" id="{6A9D4C82-C861-3067-444D-F7202699319B}"/>
              </a:ext>
            </a:extLst>
          </p:cNvPr>
          <p:cNvGrpSpPr/>
          <p:nvPr/>
        </p:nvGrpSpPr>
        <p:grpSpPr>
          <a:xfrm>
            <a:off x="7445016" y="2040788"/>
            <a:ext cx="1735438" cy="916700"/>
            <a:chOff x="4138484" y="5446439"/>
            <a:chExt cx="2431467" cy="1284360"/>
          </a:xfrm>
        </p:grpSpPr>
        <p:pic>
          <p:nvPicPr>
            <p:cNvPr id="11" name="Picture 8">
              <a:extLst>
                <a:ext uri="{FF2B5EF4-FFF2-40B4-BE49-F238E27FC236}">
                  <a16:creationId xmlns:a16="http://schemas.microsoft.com/office/drawing/2014/main" id="{61A041C1-34D5-1F29-7C6F-2BAE67E818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a:off x="5309951" y="5446439"/>
              <a:ext cx="1260000" cy="1275949"/>
            </a:xfrm>
            <a:prstGeom prst="rect">
              <a:avLst/>
            </a:prstGeom>
          </p:spPr>
        </p:pic>
        <p:pic>
          <p:nvPicPr>
            <p:cNvPr id="12" name="Picture 5">
              <a:extLst>
                <a:ext uri="{FF2B5EF4-FFF2-40B4-BE49-F238E27FC236}">
                  <a16:creationId xmlns:a16="http://schemas.microsoft.com/office/drawing/2014/main" id="{EAA9A19D-5EDF-571A-0A7E-B65460DD5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989" t="34137" r="15531" b="47150"/>
            <a:stretch/>
          </p:blipFill>
          <p:spPr>
            <a:xfrm flipH="1">
              <a:off x="4138484" y="5454850"/>
              <a:ext cx="1260000" cy="1275949"/>
            </a:xfrm>
            <a:prstGeom prst="rect">
              <a:avLst/>
            </a:prstGeom>
          </p:spPr>
        </p:pic>
      </p:grpSp>
      <p:pic>
        <p:nvPicPr>
          <p:cNvPr id="13" name="Picture 11" descr="Illustrasjon av tre symboler - en beige hjerne, et par gule hender og et rødt hjerte. ">
            <a:extLst>
              <a:ext uri="{FF2B5EF4-FFF2-40B4-BE49-F238E27FC236}">
                <a16:creationId xmlns:a16="http://schemas.microsoft.com/office/drawing/2014/main" id="{36047DC7-BD79-7484-075C-D84E9ADA9A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t="34949" r="69192" b="47677"/>
          <a:stretch/>
        </p:blipFill>
        <p:spPr>
          <a:xfrm>
            <a:off x="5179799" y="2051365"/>
            <a:ext cx="1092303" cy="912020"/>
          </a:xfrm>
          <a:prstGeom prst="rect">
            <a:avLst/>
          </a:prstGeom>
        </p:spPr>
      </p:pic>
      <p:sp>
        <p:nvSpPr>
          <p:cNvPr id="14" name="TekstSylinder 13">
            <a:extLst>
              <a:ext uri="{FF2B5EF4-FFF2-40B4-BE49-F238E27FC236}">
                <a16:creationId xmlns:a16="http://schemas.microsoft.com/office/drawing/2014/main" id="{14AFA108-EFE1-45BF-8411-69FA6B3EE4C0}"/>
              </a:ext>
            </a:extLst>
          </p:cNvPr>
          <p:cNvSpPr txBox="1"/>
          <p:nvPr/>
        </p:nvSpPr>
        <p:spPr>
          <a:xfrm>
            <a:off x="4702043" y="3415596"/>
            <a:ext cx="20367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Kunnskap</a:t>
            </a:r>
            <a:endParaRPr kumimoji="0" lang="nb-NO" sz="1600" b="1" i="0" u="none" strike="noStrike" kern="1200" cap="none" spc="0" normalizeH="0" baseline="0" noProof="0" dirty="0">
              <a:ln>
                <a:noFill/>
              </a:ln>
              <a:solidFill>
                <a:srgbClr val="000000"/>
              </a:solidFill>
              <a:effectLst/>
              <a:uLnTx/>
              <a:uFillTx/>
              <a:latin typeface="Oslo Sans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forskning, tall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og fakta.</a:t>
            </a:r>
          </a:p>
        </p:txBody>
      </p:sp>
      <p:sp>
        <p:nvSpPr>
          <p:cNvPr id="15" name="TekstSylinder 14">
            <a:extLst>
              <a:ext uri="{FF2B5EF4-FFF2-40B4-BE49-F238E27FC236}">
                <a16:creationId xmlns:a16="http://schemas.microsoft.com/office/drawing/2014/main" id="{AA3A82D2-C88B-6AD3-D7C7-43F16C776A63}"/>
              </a:ext>
            </a:extLst>
          </p:cNvPr>
          <p:cNvSpPr txBox="1"/>
          <p:nvPr/>
        </p:nvSpPr>
        <p:spPr>
          <a:xfrm>
            <a:off x="7325530" y="3415596"/>
            <a:ext cx="203760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Praksis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praktisk kunnskap og visuelle fremstillinger </a:t>
            </a:r>
          </a:p>
        </p:txBody>
      </p:sp>
      <p:sp>
        <p:nvSpPr>
          <p:cNvPr id="16" name="TekstSylinder 15">
            <a:extLst>
              <a:ext uri="{FF2B5EF4-FFF2-40B4-BE49-F238E27FC236}">
                <a16:creationId xmlns:a16="http://schemas.microsoft.com/office/drawing/2014/main" id="{C80A619D-BA41-73A9-D2EC-F40203DCFAF4}"/>
              </a:ext>
            </a:extLst>
          </p:cNvPr>
          <p:cNvSpPr txBox="1"/>
          <p:nvPr/>
        </p:nvSpPr>
        <p:spPr>
          <a:xfrm>
            <a:off x="9806736" y="3415596"/>
            <a:ext cx="229074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O" sz="1600" b="1" i="0" u="none" strike="noStrike" kern="1200" cap="none" spc="0" normalizeH="0" baseline="0" noProof="0" dirty="0">
                <a:ln>
                  <a:noFill/>
                </a:ln>
                <a:solidFill>
                  <a:srgbClr val="000000"/>
                </a:solidFill>
                <a:effectLst/>
                <a:uLnTx/>
                <a:uFillTx/>
                <a:latin typeface="Oslo Sans Office"/>
                <a:ea typeface="+mn-ea"/>
                <a:cs typeface="+mn-cs"/>
              </a:rPr>
              <a:t>Erfaring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Her vil du finne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Oslo Sans Office"/>
                <a:ea typeface="+mn-ea"/>
                <a:cs typeface="+mn-cs"/>
              </a:rPr>
              <a:t>historier, refleksjons-oppgaver, videoer eller eksempler</a:t>
            </a:r>
          </a:p>
        </p:txBody>
      </p:sp>
    </p:spTree>
    <p:extLst>
      <p:ext uri="{BB962C8B-B14F-4D97-AF65-F5344CB8AC3E}">
        <p14:creationId xmlns:p14="http://schemas.microsoft.com/office/powerpoint/2010/main" val="2935572793"/>
      </p:ext>
    </p:extLst>
  </p:cSld>
  <p:clrMapOvr>
    <a:masterClrMapping/>
  </p:clrMapOvr>
</p:sld>
</file>

<file path=ppt/theme/theme1.xml><?xml version="1.0" encoding="utf-8"?>
<a:theme xmlns:a="http://schemas.openxmlformats.org/drawingml/2006/main" name="1_Oslo NY farge og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6A3A0DF-7437-2446-86DD-98771F8BD5F4}"/>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Test">
      <a:majorFont>
        <a:latin typeface="Oslo Sans Office Normal"/>
        <a:ea typeface=""/>
        <a:cs typeface=""/>
      </a:majorFont>
      <a:minorFont>
        <a:latin typeface="Oslo Sans Office 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_2019_basic.potx" id="{6638DBF3-01EF-9D48-9287-8DEF6339D1DD}" vid="{0A37711F-0EDD-C449-98AC-C8327000A621}"/>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7a91156-0405-4a1a-a986-8ce48e4ad65d" xsi:nil="true"/>
    <lcf76f155ced4ddcb4097134ff3c332f xmlns="5578d842-2ed8-4ac2-a87c-7f3364de70e7">
      <Terms xmlns="http://schemas.microsoft.com/office/infopath/2007/PartnerControls"/>
    </lcf76f155ced4ddcb4097134ff3c332f>
    <SharedWithUsers xmlns="b7a91156-0405-4a1a-a986-8ce48e4ad65d">
      <UserInfo>
        <DisplayName>Eli Østberg</DisplayName>
        <AccountId>72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3EF400F1ACE66488B34A24C75A32BE7" ma:contentTypeVersion="14" ma:contentTypeDescription="Opprett et nytt dokument." ma:contentTypeScope="" ma:versionID="4c30aabd7927afc05f7d37e270cea024">
  <xsd:schema xmlns:xsd="http://www.w3.org/2001/XMLSchema" xmlns:xs="http://www.w3.org/2001/XMLSchema" xmlns:p="http://schemas.microsoft.com/office/2006/metadata/properties" xmlns:ns2="5578d842-2ed8-4ac2-a87c-7f3364de70e7" xmlns:ns3="b7a91156-0405-4a1a-a986-8ce48e4ad65d" targetNamespace="http://schemas.microsoft.com/office/2006/metadata/properties" ma:root="true" ma:fieldsID="ab0d6b6acdf91283aef3f740828bf347" ns2:_="" ns3:_="">
    <xsd:import namespace="5578d842-2ed8-4ac2-a87c-7f3364de70e7"/>
    <xsd:import namespace="b7a91156-0405-4a1a-a986-8ce48e4ad65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8d842-2ed8-4ac2-a87c-7f3364de70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ildemerkelapper"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a91156-0405-4a1a-a986-8ce48e4ad65d"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15" nillable="true" ma:displayName="Taxonomy Catch All Column" ma:hidden="true" ma:list="{9a96d900-23dc-449e-8f5b-49084b44bf59}" ma:internalName="TaxCatchAll" ma:showField="CatchAllData" ma:web="b7a91156-0405-4a1a-a986-8ce48e4ad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96012-470D-45CB-92CD-4D7B8EA37AD6}">
  <ds:schemaRefs>
    <ds:schemaRef ds:uri="http://schemas.microsoft.com/sharepoint/v3/contenttype/forms"/>
  </ds:schemaRefs>
</ds:datastoreItem>
</file>

<file path=customXml/itemProps2.xml><?xml version="1.0" encoding="utf-8"?>
<ds:datastoreItem xmlns:ds="http://schemas.openxmlformats.org/officeDocument/2006/customXml" ds:itemID="{292C495E-9852-4D5C-824A-1FE2907F0149}">
  <ds:schemaRefs>
    <ds:schemaRef ds:uri="5578d842-2ed8-4ac2-a87c-7f3364de70e7"/>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http://schemas.microsoft.com/office/2006/metadata/properties"/>
    <ds:schemaRef ds:uri="http://purl.org/dc/terms/"/>
    <ds:schemaRef ds:uri="b7a91156-0405-4a1a-a986-8ce48e4ad65d"/>
    <ds:schemaRef ds:uri="http://schemas.microsoft.com/office/infopath/2007/PartnerControls"/>
  </ds:schemaRefs>
</ds:datastoreItem>
</file>

<file path=customXml/itemProps3.xml><?xml version="1.0" encoding="utf-8"?>
<ds:datastoreItem xmlns:ds="http://schemas.openxmlformats.org/officeDocument/2006/customXml" ds:itemID="{365D5750-A918-4BE6-ABFA-96642EFD6B6B}">
  <ds:schemaRefs>
    <ds:schemaRef ds:uri="5578d842-2ed8-4ac2-a87c-7f3364de70e7"/>
    <ds:schemaRef ds:uri="b7a91156-0405-4a1a-a986-8ce48e4ad6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oslopresentasjon 2023</Template>
  <TotalTime>134995</TotalTime>
  <Words>11694</Words>
  <Application>Microsoft Office PowerPoint</Application>
  <PresentationFormat>Widescreen</PresentationFormat>
  <Paragraphs>1097</Paragraphs>
  <Slides>58</Slides>
  <Notes>58</Notes>
  <HiddenSlides>0</HiddenSlides>
  <MMClips>0</MMClips>
  <ScaleCrop>false</ScaleCrop>
  <HeadingPairs>
    <vt:vector size="6" baseType="variant">
      <vt:variant>
        <vt:lpstr>Brukte skrifter</vt:lpstr>
      </vt:variant>
      <vt:variant>
        <vt:i4>14</vt:i4>
      </vt:variant>
      <vt:variant>
        <vt:lpstr>Tema</vt:lpstr>
      </vt:variant>
      <vt:variant>
        <vt:i4>4</vt:i4>
      </vt:variant>
      <vt:variant>
        <vt:lpstr>Lysbildetitler</vt:lpstr>
      </vt:variant>
      <vt:variant>
        <vt:i4>58</vt:i4>
      </vt:variant>
    </vt:vector>
  </HeadingPairs>
  <TitlesOfParts>
    <vt:vector size="76" baseType="lpstr">
      <vt:lpstr>Apercu Pro</vt:lpstr>
      <vt:lpstr>NRK Sans Variable</vt:lpstr>
      <vt:lpstr>Oslo Sans Light</vt:lpstr>
      <vt:lpstr>MS Shell Dlg 2</vt:lpstr>
      <vt:lpstr>Aptos</vt:lpstr>
      <vt:lpstr>Arial,Sans-Serif</vt:lpstr>
      <vt:lpstr>Oslo Sans Office</vt:lpstr>
      <vt:lpstr>Wingdings</vt:lpstr>
      <vt:lpstr>Noe Text</vt:lpstr>
      <vt:lpstr>Oslo Sans</vt:lpstr>
      <vt:lpstr>Calibri</vt:lpstr>
      <vt:lpstr>Arial</vt:lpstr>
      <vt:lpstr>Times New Roman</vt:lpstr>
      <vt:lpstr>Oslo Sans Office Normal</vt:lpstr>
      <vt:lpstr>1_Oslo NY farge og bilde</vt:lpstr>
      <vt:lpstr>2_Oslo NY bilde</vt:lpstr>
      <vt:lpstr>Originaloppsett</vt:lpstr>
      <vt:lpstr>Oslo 2019 / positiv</vt:lpstr>
      <vt:lpstr>Til deg som skal holde denne presentasjonen</vt:lpstr>
      <vt:lpstr>PowerPoint-presentasjon</vt:lpstr>
      <vt:lpstr>PowerPoint-presentasjon</vt:lpstr>
      <vt:lpstr>PowerPoint-presentasjon</vt:lpstr>
      <vt:lpstr>PowerPoint-presentasjon</vt:lpstr>
      <vt:lpstr>Hvordan er materialet bygget opp?</vt:lpstr>
      <vt:lpstr>Livet skjer med oss alle</vt:lpstr>
      <vt:lpstr>Hva skal dere lære i denne presentasjonen?</vt:lpstr>
      <vt:lpstr>Hvordan er materialet bygget opp?</vt:lpstr>
      <vt:lpstr>Lurt å tenke på når du ser på denne presentasjonen</vt:lpstr>
      <vt:lpstr>Hvorfor er traumebevisst praksis viktig?</vt:lpstr>
      <vt:lpstr>Trygge rammer</vt:lpstr>
      <vt:lpstr>    Ulike typer stress    </vt:lpstr>
      <vt:lpstr>Ulike typer stress</vt:lpstr>
      <vt:lpstr>Stress på arbeidsplassen</vt:lpstr>
      <vt:lpstr>Konsekvenser av stress på arbeidsplassen</vt:lpstr>
      <vt:lpstr>Når livet skjer</vt:lpstr>
      <vt:lpstr>Refleksjonsøvelse</vt:lpstr>
      <vt:lpstr>Øvelse:</vt:lpstr>
      <vt:lpstr> </vt:lpstr>
      <vt:lpstr>Sekundærtraumatisering, sekundært stress og utbrenthet </vt:lpstr>
      <vt:lpstr>Sekundært stress og sekundærtraumatisering </vt:lpstr>
      <vt:lpstr>Sekundærtraumatisering </vt:lpstr>
      <vt:lpstr>Utbrenthet</vt:lpstr>
      <vt:lpstr>Hvordan jeg har det vil alltid være en del av mine møter med andre</vt:lpstr>
      <vt:lpstr>Film</vt:lpstr>
      <vt:lpstr>Case: Problemløsning</vt:lpstr>
      <vt:lpstr>Problemløsning</vt:lpstr>
      <vt:lpstr>  Vi tar en pause      </vt:lpstr>
      <vt:lpstr> Selvivaretakelse og omsorgsglede</vt:lpstr>
      <vt:lpstr>Omsorgsglede</vt:lpstr>
      <vt:lpstr>Vikarierende resiliens</vt:lpstr>
      <vt:lpstr>Takknemlighet</vt:lpstr>
      <vt:lpstr>Selvivaretakelse </vt:lpstr>
      <vt:lpstr>Øvelse </vt:lpstr>
      <vt:lpstr>Øvelse </vt:lpstr>
      <vt:lpstr>Noe kan vi gjøre selv – noe må gjøres for å ta bort årsaken til stress på jobb</vt:lpstr>
      <vt:lpstr> Inkludering</vt:lpstr>
      <vt:lpstr> Inkludering</vt:lpstr>
      <vt:lpstr>Inkludering</vt:lpstr>
      <vt:lpstr>Film</vt:lpstr>
      <vt:lpstr>Refleksjonsøvelse:   Hvor inkluderende er vår arbeidsplass?</vt:lpstr>
      <vt:lpstr>Øvelse</vt:lpstr>
      <vt:lpstr>PowerPoint-presentasjon</vt:lpstr>
      <vt:lpstr> Et robust arbeidsmiljø </vt:lpstr>
      <vt:lpstr>En traumebevisst organisasjon</vt:lpstr>
      <vt:lpstr>Robust arbeidsmiljø</vt:lpstr>
      <vt:lpstr>Fra teori til praksis</vt:lpstr>
      <vt:lpstr>Hvordan omsette dette i praksis? Eksempel fra barnehagene i Bydel Nordre Aker</vt:lpstr>
      <vt:lpstr>Endring er vanskelig – også for oss</vt:lpstr>
      <vt:lpstr>Refleksjonsøvelse   </vt:lpstr>
      <vt:lpstr>Refleksjonsøvelse</vt:lpstr>
      <vt:lpstr>Jeg har et bevisst forhold til…</vt:lpstr>
      <vt:lpstr>Robust arbeidsmiljø</vt:lpstr>
      <vt:lpstr>PowerPoint-presentasjon</vt:lpstr>
      <vt:lpstr>Hvor nyttig var denne opplæringen?</vt:lpstr>
      <vt:lpstr>Hva skjer nå?</vt:lpstr>
      <vt:lpstr>Dette materialet er laget av Oslo kommune</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Lotta Sjåfjell</dc:creator>
  <cp:lastModifiedBy>Lotta Sjåfjell</cp:lastModifiedBy>
  <cp:revision>25</cp:revision>
  <cp:lastPrinted>2019-03-22T09:42:42Z</cp:lastPrinted>
  <dcterms:created xsi:type="dcterms:W3CDTF">2024-06-21T10:45:31Z</dcterms:created>
  <dcterms:modified xsi:type="dcterms:W3CDTF">2025-03-12T13:43:55Z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2023-04-28T09:38:17Z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33bf27c2-e4ef-4762-b24b-677dfde79e6e</vt:lpwstr>
  </property>
  <property fmtid="{D5CDD505-2E9C-101B-9397-08002B2CF9AE}" pid="8" name="MSIP_Label_7a2396b7-5846-48ff-8468-5f49f8ad722a_ContentBits">
    <vt:lpwstr>0</vt:lpwstr>
  </property>
  <property fmtid="{D5CDD505-2E9C-101B-9397-08002B2CF9AE}" pid="9" name="ContentTypeId">
    <vt:lpwstr>0x010100A3EF400F1ACE66488B34A24C75A32BE7</vt:lpwstr>
  </property>
  <property fmtid="{D5CDD505-2E9C-101B-9397-08002B2CF9AE}" pid="10" name="MediaServiceImageTags">
    <vt:lpwstr/>
  </property>
</Properties>
</file>