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81" r:id="rId7"/>
  </p:sldMasterIdLst>
  <p:notesMasterIdLst>
    <p:notesMasterId r:id="rId60"/>
  </p:notesMasterIdLst>
  <p:sldIdLst>
    <p:sldId id="575" r:id="rId8"/>
    <p:sldId id="657" r:id="rId9"/>
    <p:sldId id="651" r:id="rId10"/>
    <p:sldId id="652" r:id="rId11"/>
    <p:sldId id="600" r:id="rId12"/>
    <p:sldId id="599" r:id="rId13"/>
    <p:sldId id="536" r:id="rId14"/>
    <p:sldId id="423" r:id="rId15"/>
    <p:sldId id="622" r:id="rId16"/>
    <p:sldId id="554" r:id="rId17"/>
    <p:sldId id="610" r:id="rId18"/>
    <p:sldId id="624" r:id="rId19"/>
    <p:sldId id="613" r:id="rId20"/>
    <p:sldId id="641" r:id="rId21"/>
    <p:sldId id="629" r:id="rId22"/>
    <p:sldId id="630" r:id="rId23"/>
    <p:sldId id="631" r:id="rId24"/>
    <p:sldId id="649" r:id="rId25"/>
    <p:sldId id="650" r:id="rId26"/>
    <p:sldId id="643" r:id="rId27"/>
    <p:sldId id="623" r:id="rId28"/>
    <p:sldId id="552" r:id="rId29"/>
    <p:sldId id="642" r:id="rId30"/>
    <p:sldId id="619" r:id="rId31"/>
    <p:sldId id="589" r:id="rId32"/>
    <p:sldId id="621" r:id="rId33"/>
    <p:sldId id="395" r:id="rId34"/>
    <p:sldId id="636" r:id="rId35"/>
    <p:sldId id="408" r:id="rId36"/>
    <p:sldId id="521" r:id="rId37"/>
    <p:sldId id="562" r:id="rId38"/>
    <p:sldId id="611" r:id="rId39"/>
    <p:sldId id="601" r:id="rId40"/>
    <p:sldId id="607" r:id="rId41"/>
    <p:sldId id="401" r:id="rId42"/>
    <p:sldId id="655" r:id="rId43"/>
    <p:sldId id="656" r:id="rId44"/>
    <p:sldId id="625" r:id="rId45"/>
    <p:sldId id="626" r:id="rId46"/>
    <p:sldId id="608" r:id="rId47"/>
    <p:sldId id="612" r:id="rId48"/>
    <p:sldId id="618" r:id="rId49"/>
    <p:sldId id="602" r:id="rId50"/>
    <p:sldId id="515" r:id="rId51"/>
    <p:sldId id="576" r:id="rId52"/>
    <p:sldId id="614" r:id="rId53"/>
    <p:sldId id="615" r:id="rId54"/>
    <p:sldId id="644" r:id="rId55"/>
    <p:sldId id="404" r:id="rId56"/>
    <p:sldId id="653" r:id="rId57"/>
    <p:sldId id="654" r:id="rId58"/>
    <p:sldId id="406" r:id="rId59"/>
  </p:sldIdLst>
  <p:sldSz cx="12192000" cy="6858000"/>
  <p:notesSz cx="6858000" cy="9144000"/>
  <p:embeddedFontLst>
    <p:embeddedFont>
      <p:font typeface="Aptos Narrow" panose="020B0004020202020204" pitchFamily="34" charset="0"/>
      <p:regular r:id="rId61"/>
      <p:bold r:id="rId62"/>
      <p:italic r:id="rId63"/>
      <p:boldItalic r:id="rId64"/>
    </p:embeddedFont>
    <p:embeddedFont>
      <p:font typeface="fira sans" panose="020B0503050000020004" pitchFamily="34" charset="0"/>
      <p:regular r:id="rId65"/>
      <p:bold r:id="rId66"/>
      <p:italic r:id="rId67"/>
      <p:boldItalic r:id="rId68"/>
    </p:embeddedFont>
    <p:embeddedFont>
      <p:font typeface="MS Shell Dlg 2" panose="020B0604030504040204" pitchFamily="34" charset="0"/>
      <p:regular r:id="rId69"/>
      <p:bold r:id="rId70"/>
    </p:embeddedFont>
    <p:embeddedFont>
      <p:font typeface="Oslo Sans" panose="020B0604020202020204" charset="0"/>
      <p:regular r:id="rId71"/>
      <p:bold r:id="rId72"/>
      <p:italic r:id="rId73"/>
      <p:boldItalic r:id="rId74"/>
    </p:embeddedFont>
    <p:embeddedFont>
      <p:font typeface="Oslo Sans Light" panose="020B0604020202020204" charset="0"/>
      <p:regular r:id="rId75"/>
      <p:italic r:id="rId76"/>
    </p:embeddedFont>
    <p:embeddedFont>
      <p:font typeface="Oslo Sans Office" panose="02000000000000000000" pitchFamily="2" charset="0"/>
      <p:regular r:id="rId77"/>
      <p:bold r:id="rId78"/>
      <p:italic r:id="rId79"/>
      <p:boldItalic r:id="rId80"/>
    </p:embeddedFont>
    <p:embeddedFont>
      <p:font typeface="Oslo Sans Office Normal" panose="020B0604020202020204" charset="0"/>
      <p:regular r:id="rId81"/>
      <p:bold r:id="rId82"/>
      <p:italic r:id="rId83"/>
      <p:boldItalic r:id="rId84"/>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75"/>
            <p14:sldId id="657"/>
            <p14:sldId id="651"/>
            <p14:sldId id="652"/>
            <p14:sldId id="600"/>
            <p14:sldId id="599"/>
            <p14:sldId id="536"/>
            <p14:sldId id="423"/>
            <p14:sldId id="622"/>
            <p14:sldId id="554"/>
            <p14:sldId id="610"/>
            <p14:sldId id="624"/>
            <p14:sldId id="613"/>
            <p14:sldId id="641"/>
            <p14:sldId id="629"/>
            <p14:sldId id="630"/>
            <p14:sldId id="631"/>
            <p14:sldId id="649"/>
            <p14:sldId id="650"/>
            <p14:sldId id="643"/>
            <p14:sldId id="623"/>
            <p14:sldId id="552"/>
            <p14:sldId id="642"/>
            <p14:sldId id="619"/>
            <p14:sldId id="589"/>
            <p14:sldId id="621"/>
            <p14:sldId id="395"/>
            <p14:sldId id="636"/>
            <p14:sldId id="408"/>
            <p14:sldId id="521"/>
            <p14:sldId id="562"/>
            <p14:sldId id="611"/>
            <p14:sldId id="601"/>
            <p14:sldId id="607"/>
            <p14:sldId id="401"/>
            <p14:sldId id="655"/>
            <p14:sldId id="656"/>
            <p14:sldId id="625"/>
            <p14:sldId id="626"/>
            <p14:sldId id="608"/>
            <p14:sldId id="612"/>
            <p14:sldId id="618"/>
            <p14:sldId id="602"/>
            <p14:sldId id="515"/>
            <p14:sldId id="576"/>
            <p14:sldId id="614"/>
            <p14:sldId id="615"/>
            <p14:sldId id="644"/>
            <p14:sldId id="404"/>
            <p14:sldId id="653"/>
            <p14:sldId id="654"/>
            <p14:sldId id="406"/>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FAE"/>
    <a:srgbClr val="6FE9FF"/>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4FC35-937C-4625-983E-1066453CA5F7}" v="292" dt="2025-03-06T17:14:54.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52521" autoAdjust="0"/>
  </p:normalViewPr>
  <p:slideViewPr>
    <p:cSldViewPr snapToGrid="0">
      <p:cViewPr varScale="1">
        <p:scale>
          <a:sx n="33" d="100"/>
          <a:sy n="33" d="100"/>
        </p:scale>
        <p:origin x="1824" y="72"/>
      </p:cViewPr>
      <p:guideLst>
        <p:guide orient="horz" pos="2160"/>
        <p:guide pos="386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microsoft.com/office/2016/11/relationships/changesInfo" Target="changesInfos/changesInfo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6.fntdata"/><Relationship Id="rId87" Type="http://schemas.openxmlformats.org/officeDocument/2006/relationships/theme" Target="theme/theme1.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Sjåfjell" userId="e95c9377-ca8d-4f66-a22c-96879a011655" providerId="ADAL" clId="{8608E928-8152-4B93-9F7B-4CCF93AA0C1F}"/>
    <pc:docChg chg="addSld delSld modSld modSection">
      <pc:chgData name="Lotta Sjåfjell" userId="e95c9377-ca8d-4f66-a22c-96879a011655" providerId="ADAL" clId="{8608E928-8152-4B93-9F7B-4CCF93AA0C1F}" dt="2025-02-27T10:29:24.644" v="3" actId="47"/>
      <pc:docMkLst>
        <pc:docMk/>
      </pc:docMkLst>
      <pc:sldChg chg="del">
        <pc:chgData name="Lotta Sjåfjell" userId="e95c9377-ca8d-4f66-a22c-96879a011655" providerId="ADAL" clId="{8608E928-8152-4B93-9F7B-4CCF93AA0C1F}" dt="2025-02-27T10:29:24.644" v="3" actId="47"/>
        <pc:sldMkLst>
          <pc:docMk/>
          <pc:sldMk cId="1880988339" sldId="579"/>
        </pc:sldMkLst>
      </pc:sldChg>
      <pc:sldChg chg="add del setBg">
        <pc:chgData name="Lotta Sjåfjell" userId="e95c9377-ca8d-4f66-a22c-96879a011655" providerId="ADAL" clId="{8608E928-8152-4B93-9F7B-4CCF93AA0C1F}" dt="2025-02-27T10:29:21.208" v="1"/>
        <pc:sldMkLst>
          <pc:docMk/>
          <pc:sldMk cId="603582825" sldId="657"/>
        </pc:sldMkLst>
      </pc:sldChg>
      <pc:sldChg chg="add">
        <pc:chgData name="Lotta Sjåfjell" userId="e95c9377-ca8d-4f66-a22c-96879a011655" providerId="ADAL" clId="{8608E928-8152-4B93-9F7B-4CCF93AA0C1F}" dt="2025-02-27T10:29:21.339" v="2"/>
        <pc:sldMkLst>
          <pc:docMk/>
          <pc:sldMk cId="4069807573" sldId="657"/>
        </pc:sldMkLst>
      </pc:sldChg>
    </pc:docChg>
  </pc:docChgLst>
  <pc:docChgLst>
    <pc:chgData name="Audun Brunes" userId="988c7570-61ba-4b4d-9941-b8422b08f833" providerId="ADAL" clId="{97D4FC35-937C-4625-983E-1066453CA5F7}"/>
    <pc:docChg chg="undo custSel modSld">
      <pc:chgData name="Audun Brunes" userId="988c7570-61ba-4b4d-9941-b8422b08f833" providerId="ADAL" clId="{97D4FC35-937C-4625-983E-1066453CA5F7}" dt="2025-03-06T17:15:08.828" v="271" actId="15"/>
      <pc:docMkLst>
        <pc:docMk/>
      </pc:docMkLst>
      <pc:sldChg chg="modNotesTx">
        <pc:chgData name="Audun Brunes" userId="988c7570-61ba-4b4d-9941-b8422b08f833" providerId="ADAL" clId="{97D4FC35-937C-4625-983E-1066453CA5F7}" dt="2025-03-06T16:59:43.786" v="87" actId="15"/>
        <pc:sldMkLst>
          <pc:docMk/>
          <pc:sldMk cId="3825213134" sldId="395"/>
        </pc:sldMkLst>
      </pc:sldChg>
      <pc:sldChg chg="modNotesTx">
        <pc:chgData name="Audun Brunes" userId="988c7570-61ba-4b4d-9941-b8422b08f833" providerId="ADAL" clId="{97D4FC35-937C-4625-983E-1066453CA5F7}" dt="2025-03-06T17:08:37.279" v="166" actId="15"/>
        <pc:sldMkLst>
          <pc:docMk/>
          <pc:sldMk cId="2085806540" sldId="408"/>
        </pc:sldMkLst>
      </pc:sldChg>
      <pc:sldChg chg="modNotesTx">
        <pc:chgData name="Audun Brunes" userId="988c7570-61ba-4b4d-9941-b8422b08f833" providerId="ADAL" clId="{97D4FC35-937C-4625-983E-1066453CA5F7}" dt="2025-03-06T17:03:00.869" v="93" actId="15"/>
        <pc:sldMkLst>
          <pc:docMk/>
          <pc:sldMk cId="4244983926" sldId="552"/>
        </pc:sldMkLst>
      </pc:sldChg>
      <pc:sldChg chg="modNotesTx">
        <pc:chgData name="Audun Brunes" userId="988c7570-61ba-4b4d-9941-b8422b08f833" providerId="ADAL" clId="{97D4FC35-937C-4625-983E-1066453CA5F7}" dt="2025-03-06T17:03:26.335" v="100" actId="15"/>
        <pc:sldMkLst>
          <pc:docMk/>
          <pc:sldMk cId="1757054711" sldId="589"/>
        </pc:sldMkLst>
      </pc:sldChg>
      <pc:sldChg chg="modNotesTx">
        <pc:chgData name="Audun Brunes" userId="988c7570-61ba-4b4d-9941-b8422b08f833" providerId="ADAL" clId="{97D4FC35-937C-4625-983E-1066453CA5F7}" dt="2025-03-06T17:15:08.828" v="271" actId="15"/>
        <pc:sldMkLst>
          <pc:docMk/>
          <pc:sldMk cId="122451909" sldId="602"/>
        </pc:sldMkLst>
      </pc:sldChg>
      <pc:sldChg chg="modNotesTx">
        <pc:chgData name="Audun Brunes" userId="988c7570-61ba-4b4d-9941-b8422b08f833" providerId="ADAL" clId="{97D4FC35-937C-4625-983E-1066453CA5F7}" dt="2025-03-06T17:13:54.470" v="249" actId="15"/>
        <pc:sldMkLst>
          <pc:docMk/>
          <pc:sldMk cId="2631753355" sldId="607"/>
        </pc:sldMkLst>
      </pc:sldChg>
      <pc:sldChg chg="modNotesTx">
        <pc:chgData name="Audun Brunes" userId="988c7570-61ba-4b4d-9941-b8422b08f833" providerId="ADAL" clId="{97D4FC35-937C-4625-983E-1066453CA5F7}" dt="2025-03-06T09:54:58.361" v="8" actId="15"/>
        <pc:sldMkLst>
          <pc:docMk/>
          <pc:sldMk cId="4214611270" sldId="610"/>
        </pc:sldMkLst>
      </pc:sldChg>
      <pc:sldChg chg="modNotesTx">
        <pc:chgData name="Audun Brunes" userId="988c7570-61ba-4b4d-9941-b8422b08f833" providerId="ADAL" clId="{97D4FC35-937C-4625-983E-1066453CA5F7}" dt="2025-03-06T10:02:52.826" v="41" actId="114"/>
        <pc:sldMkLst>
          <pc:docMk/>
          <pc:sldMk cId="3325788779" sldId="619"/>
        </pc:sldMkLst>
      </pc:sldChg>
      <pc:sldChg chg="modNotesTx">
        <pc:chgData name="Audun Brunes" userId="988c7570-61ba-4b4d-9941-b8422b08f833" providerId="ADAL" clId="{97D4FC35-937C-4625-983E-1066453CA5F7}" dt="2025-03-06T16:58:43.109" v="65" actId="15"/>
        <pc:sldMkLst>
          <pc:docMk/>
          <pc:sldMk cId="2453481505" sldId="621"/>
        </pc:sldMkLst>
      </pc:sldChg>
      <pc:sldChg chg="modNotesTx">
        <pc:chgData name="Audun Brunes" userId="988c7570-61ba-4b4d-9941-b8422b08f833" providerId="ADAL" clId="{97D4FC35-937C-4625-983E-1066453CA5F7}" dt="2025-03-06T09:57:43.137" v="10" actId="20577"/>
        <pc:sldMkLst>
          <pc:docMk/>
          <pc:sldMk cId="1132528875" sldId="629"/>
        </pc:sldMkLst>
      </pc:sldChg>
      <pc:sldChg chg="modNotesTx">
        <pc:chgData name="Audun Brunes" userId="988c7570-61ba-4b4d-9941-b8422b08f833" providerId="ADAL" clId="{97D4FC35-937C-4625-983E-1066453CA5F7}" dt="2025-03-06T17:05:19.254" v="140" actId="20577"/>
        <pc:sldMkLst>
          <pc:docMk/>
          <pc:sldMk cId="4181389676" sldId="636"/>
        </pc:sldMkLst>
      </pc:sldChg>
      <pc:sldChg chg="modNotesTx">
        <pc:chgData name="Audun Brunes" userId="988c7570-61ba-4b4d-9941-b8422b08f833" providerId="ADAL" clId="{97D4FC35-937C-4625-983E-1066453CA5F7}" dt="2025-03-06T17:02:34.221" v="90" actId="20577"/>
        <pc:sldMkLst>
          <pc:docMk/>
          <pc:sldMk cId="383642" sldId="641"/>
        </pc:sldMkLst>
      </pc:sldChg>
      <pc:sldChg chg="modNotesTx">
        <pc:chgData name="Audun Brunes" userId="988c7570-61ba-4b4d-9941-b8422b08f833" providerId="ADAL" clId="{97D4FC35-937C-4625-983E-1066453CA5F7}" dt="2025-03-06T17:03:11.286" v="97" actId="15"/>
        <pc:sldMkLst>
          <pc:docMk/>
          <pc:sldMk cId="1437421295" sldId="6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06.03.2025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BJfmfkDQb1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a:t>
            </a:fld>
            <a:endParaRPr lang="nb-NO"/>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 </a:t>
            </a:r>
          </a:p>
          <a:p>
            <a:pPr marL="0" indent="0">
              <a:buFont typeface="Arial" panose="020B0604020202020204" pitchFamily="34" charset="0"/>
              <a:buNone/>
            </a:pPr>
            <a:r>
              <a:rPr lang="nb-NO" i="1" dirty="0"/>
              <a:t>Gjennomgå siden.</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5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Les opp det som står på siden.</a:t>
            </a:r>
          </a:p>
          <a:p>
            <a:endParaRPr lang="nb-NO" dirty="0"/>
          </a:p>
          <a:p>
            <a:r>
              <a:rPr lang="nb-NO" b="1" dirty="0"/>
              <a:t>Kilder:</a:t>
            </a:r>
          </a:p>
          <a:p>
            <a:pPr algn="l" rtl="0" fontAlgn="base"/>
            <a:r>
              <a:rPr lang="en-US" b="0" i="0" u="none" strike="noStrike" dirty="0">
                <a:solidFill>
                  <a:srgbClr val="000000"/>
                </a:solidFill>
                <a:effectLst/>
                <a:latin typeface="Oslo Sans Office" panose="02000000000000000000" pitchFamily="2" charset="0"/>
              </a:rPr>
              <a:t>Mark A. Bellis, M. A., Wood, S., Hughes, K., Quigg, Z., &amp; Butler, N. (2023). </a:t>
            </a:r>
            <a:r>
              <a:rPr lang="en-US" b="0" i="1" u="none" strike="noStrike" dirty="0">
                <a:solidFill>
                  <a:srgbClr val="000000"/>
                </a:solidFill>
                <a:effectLst/>
                <a:latin typeface="Oslo Sans Office" panose="02000000000000000000" pitchFamily="2" charset="0"/>
              </a:rPr>
              <a:t>Tackling adverse childhood experiences (ACEs): State of the art and options for action</a:t>
            </a:r>
            <a:r>
              <a:rPr lang="en-US" b="0" i="0" u="none" strike="noStrike" dirty="0">
                <a:solidFill>
                  <a:srgbClr val="000000"/>
                </a:solidFill>
                <a:effectLst/>
                <a:latin typeface="Oslo Sans Office" panose="02000000000000000000" pitchFamily="2" charset="0"/>
              </a:rPr>
              <a:t>. Public Health Wales NHS Trust.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https://www.ljmu.ac.uk/-</a:t>
            </a:r>
          </a:p>
          <a:p>
            <a:pPr lvl="1" algn="l" rtl="0" fontAlgn="base"/>
            <a:r>
              <a:rPr lang="en-US" b="0" i="0" u="none" strike="noStrike" dirty="0">
                <a:solidFill>
                  <a:srgbClr val="000000"/>
                </a:solidFill>
                <a:effectLst/>
                <a:latin typeface="Oslo Sans Office" panose="02000000000000000000" pitchFamily="2" charset="0"/>
              </a:rPr>
              <a:t>/media/phi-reports/pdf/2023-01-state-of-the-art-report-eng.pdf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MS Shell Dlg 2"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a:t>
            </a:r>
          </a:p>
          <a:p>
            <a:pPr lvl="1" algn="l" rtl="0" fontAlgn="base"/>
            <a:r>
              <a:rPr lang="en-US" b="0" i="0" u="none" strike="noStrike" dirty="0">
                <a:solidFill>
                  <a:srgbClr val="000000"/>
                </a:solidFill>
                <a:effectLst/>
                <a:latin typeface="MS Shell Dlg 2" panose="020B0604030504040204" pitchFamily="34" charset="0"/>
              </a:rPr>
              <a:t>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Oslo Sans Office" panose="02000000000000000000" pitchFamily="2" charset="0"/>
              </a:rPr>
              <a:t>Scottish Government. (2023). </a:t>
            </a:r>
            <a:r>
              <a:rPr lang="en-US" b="0" i="1" u="none" strike="noStrike" dirty="0">
                <a:solidFill>
                  <a:srgbClr val="000000"/>
                </a:solidFill>
                <a:effectLst/>
                <a:latin typeface="Oslo Sans Office" panose="02000000000000000000" pitchFamily="2" charset="0"/>
              </a:rPr>
              <a:t>Evidence review: Enablers and barriers to trauma-informed systems, </a:t>
            </a:r>
            <a:r>
              <a:rPr lang="en-US" b="0" i="1" u="none" strike="noStrike" dirty="0" err="1">
                <a:solidFill>
                  <a:srgbClr val="000000"/>
                </a:solidFill>
                <a:effectLst/>
                <a:latin typeface="Oslo Sans Office" panose="02000000000000000000" pitchFamily="2" charset="0"/>
              </a:rPr>
              <a:t>organisations</a:t>
            </a:r>
            <a:r>
              <a:rPr lang="en-US" b="0" i="1" u="none" strike="noStrike" dirty="0">
                <a:solidFill>
                  <a:srgbClr val="000000"/>
                </a:solidFill>
                <a:effectLst/>
                <a:latin typeface="Oslo Sans Office" panose="02000000000000000000" pitchFamily="2" charset="0"/>
              </a:rPr>
              <a:t> and workforces</a:t>
            </a:r>
            <a:r>
              <a:rPr lang="en-US" b="0" i="0" u="none" strike="noStrike" dirty="0">
                <a:solidFill>
                  <a:srgbClr val="000000"/>
                </a:solidFill>
                <a:effectLst/>
                <a:latin typeface="Oslo Sans Office" panose="02000000000000000000" pitchFamily="2" charset="0"/>
              </a:rPr>
              <a:t>. APS Group Scotland.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https://www.gov.scot/publications/evidence-review-enablers-barriers-</a:t>
            </a:r>
          </a:p>
          <a:p>
            <a:pPr lvl="1" algn="l" rtl="0" fontAlgn="base"/>
            <a:r>
              <a:rPr lang="en-US" b="0" i="0" u="none" strike="noStrike" dirty="0">
                <a:solidFill>
                  <a:srgbClr val="000000"/>
                </a:solidFill>
                <a:effectLst/>
                <a:latin typeface="Oslo Sans Office" panose="02000000000000000000" pitchFamily="2" charset="0"/>
              </a:rPr>
              <a:t>trauma-informed-systems-</a:t>
            </a:r>
            <a:r>
              <a:rPr lang="en-US" b="0" i="0" u="none" strike="noStrike" dirty="0" err="1">
                <a:solidFill>
                  <a:srgbClr val="000000"/>
                </a:solidFill>
                <a:effectLst/>
                <a:latin typeface="Oslo Sans Office" panose="02000000000000000000" pitchFamily="2" charset="0"/>
              </a:rPr>
              <a:t>organisations</a:t>
            </a:r>
            <a:r>
              <a:rPr lang="en-US" b="0" i="0" u="none" strike="noStrike" dirty="0">
                <a:solidFill>
                  <a:srgbClr val="000000"/>
                </a:solidFill>
                <a:effectLst/>
                <a:latin typeface="Oslo Sans Office" panose="02000000000000000000" pitchFamily="2" charset="0"/>
              </a:rPr>
              <a:t>-workforces/</a:t>
            </a:r>
            <a:endParaRPr lang="en-US" b="0" i="0" dirty="0">
              <a:solidFill>
                <a:srgbClr val="444444"/>
              </a:solidFill>
              <a:effectLst/>
              <a:latin typeface="Calibri" panose="020F0502020204030204" pitchFamily="34" charset="0"/>
            </a:endParaRP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F7F3-16F1-6C51-7A9E-7CCB4867FD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1D89D40-9707-20FD-4966-D107287CD71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9F630-87C2-D01D-E193-E1B063DF93AF}"/>
              </a:ext>
            </a:extLst>
          </p:cNvPr>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Les opp det som står på siden.</a:t>
            </a:r>
          </a:p>
          <a:p>
            <a:endParaRPr lang="nb-NO" dirty="0"/>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2A9FFA45-9090-1184-7FEF-A6ADD78FE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5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lære mer om hva endring innebærer, både i organisasjonen og i oss selv.</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13</a:t>
            </a:fld>
            <a:endParaRPr lang="nb-NO"/>
          </a:p>
        </p:txBody>
      </p:sp>
    </p:spTree>
    <p:extLst>
      <p:ext uri="{BB962C8B-B14F-4D97-AF65-F5344CB8AC3E}">
        <p14:creationId xmlns:p14="http://schemas.microsoft.com/office/powerpoint/2010/main" val="262688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87FFC-ADEE-1203-4C59-EDA8FB5D8F2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F57789B-9E1A-9DDB-BB13-B81ECB88FE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3D3A716-B05D-1CCF-9674-129A86F846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Å implementere traumebevisst praksis på vår arbeidsplass krever at vi endrer oss på flere nivåer.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må gjennomføres endringer på organisasjonsnivå, samtidig som hver enkelt av oss må endre 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Endring er krevende, og prosessen må ta høyde for dette.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krever god planlegging, god ledelse, og bred involvering og samarbeid.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Et anerkjent rammeverk for endringsledelse, ADKAR-rammeverket, viser hvilke elementer som kan være avgjørende for å lykkes med endring i en organisasjon.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628650" lvl="1" indent="-171450">
              <a:buFont typeface="Courier New" panose="02070309020205020404" pitchFamily="49" charset="0"/>
              <a:buChar char="o"/>
            </a:pPr>
            <a:r>
              <a:rPr lang="nb-NO" b="1" i="0" dirty="0" err="1"/>
              <a:t>Awareness</a:t>
            </a:r>
            <a:r>
              <a:rPr lang="nb-NO" b="1" i="0" dirty="0"/>
              <a:t>: </a:t>
            </a:r>
            <a:r>
              <a:rPr lang="nb-NO" dirty="0"/>
              <a:t>Alle i organisasjonen må få kjennskap til endringen og hvilket behov den skal dekke.</a:t>
            </a:r>
          </a:p>
          <a:p>
            <a:pPr marL="628650" lvl="1" indent="-171450">
              <a:buFont typeface="Courier New" panose="02070309020205020404" pitchFamily="49" charset="0"/>
              <a:buChar char="o"/>
            </a:pPr>
            <a:r>
              <a:rPr lang="nb-NO" b="1" i="0" dirty="0" err="1"/>
              <a:t>Desire</a:t>
            </a:r>
            <a:r>
              <a:rPr lang="nb-NO" b="1" i="0" dirty="0"/>
              <a:t>: </a:t>
            </a:r>
            <a:r>
              <a:rPr lang="nb-NO" dirty="0"/>
              <a:t>Vi må få lyst til å delta i endringsprosessen, for eksempel gjennom å forstå hvilken verdi den kan ha for hver enkelt av oss.</a:t>
            </a:r>
            <a:endParaRPr lang="nb-NO" b="0" i="0" dirty="0"/>
          </a:p>
          <a:p>
            <a:pPr marL="628650" lvl="1" indent="-171450">
              <a:buFont typeface="Courier New" panose="02070309020205020404" pitchFamily="49" charset="0"/>
              <a:buChar char="o"/>
            </a:pPr>
            <a:r>
              <a:rPr lang="nb-NO" b="1" i="0" dirty="0"/>
              <a:t>Knowledge:</a:t>
            </a:r>
            <a:r>
              <a:rPr lang="nb-NO" i="0" dirty="0"/>
              <a:t> </a:t>
            </a:r>
            <a:r>
              <a:rPr lang="nb-NO" dirty="0"/>
              <a:t>Vi må få kunnskap om hva endringen faktisk betyr, hvorfor og hvordan den skal gjennomføres, og hvordan det påvirker hvordan organisasjonen og hver enkelt av oss skal jobbe i fremtiden.</a:t>
            </a:r>
          </a:p>
          <a:p>
            <a:pPr marL="628650" lvl="1" indent="-171450">
              <a:buFont typeface="Courier New" panose="02070309020205020404" pitchFamily="49" charset="0"/>
              <a:buChar char="o"/>
            </a:pPr>
            <a:r>
              <a:rPr lang="nb-NO" b="1" i="0" dirty="0"/>
              <a:t>Ability:</a:t>
            </a:r>
            <a:r>
              <a:rPr lang="nb-NO" b="0" i="0" dirty="0"/>
              <a:t> Vi</a:t>
            </a:r>
            <a:r>
              <a:rPr lang="nb-NO" b="0" dirty="0"/>
              <a:t> </a:t>
            </a:r>
            <a:r>
              <a:rPr lang="nb-NO" dirty="0"/>
              <a:t>må få evnene og rammene til å være med på endringen og fungere i den nye konteksten. Dette kan være veiledning, kurs og ferdighetstrening. </a:t>
            </a:r>
            <a:endParaRPr lang="nb-NO" b="0" i="0" dirty="0"/>
          </a:p>
          <a:p>
            <a:pPr marL="628650" lvl="1" indent="-171450">
              <a:buFont typeface="Courier New" panose="02070309020205020404" pitchFamily="49" charset="0"/>
              <a:buChar char="o"/>
            </a:pPr>
            <a:r>
              <a:rPr lang="nb-NO" b="1" i="0" dirty="0" err="1"/>
              <a:t>Reinforcement</a:t>
            </a:r>
            <a:r>
              <a:rPr lang="nb-NO" b="1" i="0" dirty="0"/>
              <a:t>:</a:t>
            </a:r>
            <a:r>
              <a:rPr lang="nb-NO" i="0" dirty="0"/>
              <a:t> </a:t>
            </a:r>
            <a:r>
              <a:rPr lang="nb-NO" dirty="0"/>
              <a:t>Vi må kontinuerlig styrke og vedlikeholde endringen, slik at den blir en naturlig del av organisasjon og oss selv, og slik at vi ikke faller tilbake i gamle vaner.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r>
              <a:rPr lang="nb-NO" b="1" dirty="0"/>
              <a:t>Kilder:</a:t>
            </a:r>
          </a:p>
          <a:p>
            <a:r>
              <a:rPr lang="nb-NO" b="0" i="0" u="none" baseline="0" dirty="0" err="1"/>
              <a:t>Prosci</a:t>
            </a:r>
            <a:r>
              <a:rPr lang="nb-NO" b="0" i="0" u="none" baseline="0" dirty="0"/>
              <a:t>. (</a:t>
            </a:r>
            <a:r>
              <a:rPr lang="nb-NO" b="0" i="0" u="none" baseline="0" dirty="0" err="1"/>
              <a:t>i.d</a:t>
            </a:r>
            <a:r>
              <a:rPr lang="nb-NO" b="0" i="0" u="none" baseline="0" dirty="0"/>
              <a:t>.). </a:t>
            </a:r>
            <a:r>
              <a:rPr lang="en-US" b="0" i="1" u="none" baseline="0" dirty="0"/>
              <a:t>The </a:t>
            </a:r>
            <a:r>
              <a:rPr lang="en-US" b="0" i="1" u="none" baseline="0" dirty="0" err="1"/>
              <a:t>Prosci</a:t>
            </a:r>
            <a:r>
              <a:rPr lang="en-US" b="0" i="1" u="none" baseline="0" dirty="0"/>
              <a:t> ADKAR Model: A powerful yet simple model for facilitating individual change.</a:t>
            </a:r>
            <a:r>
              <a:rPr lang="en-US" b="0" i="0" u="none" baseline="0" dirty="0"/>
              <a:t> https://www.prosci.com/methodology/adkar</a:t>
            </a:r>
          </a:p>
          <a:p>
            <a:endParaRPr lang="nb-NO" b="0" i="1" u="none" baseline="0" dirty="0"/>
          </a:p>
        </p:txBody>
      </p:sp>
      <p:sp>
        <p:nvSpPr>
          <p:cNvPr id="4" name="Plassholder for lysbildenummer 3">
            <a:extLst>
              <a:ext uri="{FF2B5EF4-FFF2-40B4-BE49-F238E27FC236}">
                <a16:creationId xmlns:a16="http://schemas.microsoft.com/office/drawing/2014/main" id="{A9D1E0A1-9D05-F869-72E3-C238E523FE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81105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23B6-C06E-477F-DAD5-D0658370B6B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5BCCA88-6D23-64FA-D87B-C9369F31EF2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A79AD36-C299-7199-BA0F-4E837A2639AA}"/>
              </a:ext>
            </a:extLst>
          </p:cNvPr>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Psykolog og forsker Daniel </a:t>
            </a:r>
            <a:r>
              <a:rPr lang="nb-NO" b="0" dirty="0" err="1"/>
              <a:t>Kahneman</a:t>
            </a:r>
            <a:r>
              <a:rPr lang="nb-NO" b="0" dirty="0"/>
              <a:t> er blant annet kjent for å presentere en modell for hvordan hjernen vår forholder seg til læring og endring. </a:t>
            </a:r>
          </a:p>
          <a:p>
            <a:pPr marL="171450" indent="-171450">
              <a:buFont typeface="Arial" panose="020B0604020202020204" pitchFamily="34" charset="0"/>
              <a:buChar char="•"/>
            </a:pPr>
            <a:r>
              <a:rPr lang="nb-NO" b="0" dirty="0"/>
              <a:t>Han la frem en modell om at hjernen vår har to prosesser for tenkning, en automatisk respons og en for innlæring:</a:t>
            </a:r>
          </a:p>
          <a:p>
            <a:pPr marL="628650" lvl="1" indent="-171450">
              <a:buFont typeface="Arial" panose="020B0604020202020204" pitchFamily="34" charset="0"/>
              <a:buChar char="•"/>
            </a:pPr>
            <a:r>
              <a:rPr lang="nb-NO" b="0" dirty="0" err="1"/>
              <a:t>Hjernesystem</a:t>
            </a:r>
            <a:r>
              <a:rPr lang="nb-NO" b="0" dirty="0"/>
              <a:t> 1 er raskt, automatisk og intuitivt. Det tar raske beslutninger uten at vi tar bevisste valg. </a:t>
            </a:r>
          </a:p>
          <a:p>
            <a:pPr marL="628650" lvl="1" indent="-171450">
              <a:buFont typeface="Arial" panose="020B0604020202020204" pitchFamily="34" charset="0"/>
              <a:buChar char="•"/>
            </a:pPr>
            <a:r>
              <a:rPr lang="nb-NO" b="0" dirty="0" err="1"/>
              <a:t>Hjernesystem</a:t>
            </a:r>
            <a:r>
              <a:rPr lang="nb-NO" b="0" dirty="0"/>
              <a:t> 2 er langsomt, bevisst og analytisk. Det krever mer kognitiv innsats og brukes til kompleks problemløsning og beslutningstaking.</a:t>
            </a:r>
          </a:p>
          <a:p>
            <a:pPr marL="628650" lvl="1" indent="-171450">
              <a:buFont typeface="Arial" panose="020B0604020202020204" pitchFamily="34" charset="0"/>
              <a:buChar char="•"/>
            </a:pPr>
            <a:r>
              <a:rPr lang="nb-NO" b="0" dirty="0"/>
              <a:t>Et eksempel på dette er hvis du skal lære deg å kjøre bil. I starten er alt nytt for deg og hjernen bruker mye kapasitet på å huske rekkefølgen på det du skal gjøre, hvor er gassen og hvordan henger den sammen med clutchen og giring. Enhver som har øvelseskjørt vet at man kan bli ganske sliten av det.</a:t>
            </a:r>
          </a:p>
          <a:p>
            <a:pPr marL="628650" lvl="1" indent="-171450">
              <a:buFont typeface="Arial" panose="020B0604020202020204" pitchFamily="34" charset="0"/>
              <a:buChar char="•"/>
            </a:pPr>
            <a:r>
              <a:rPr lang="nb-NO" b="0" dirty="0"/>
              <a:t>Etter hvert blir disse prosessene derimot automatiske for oss, gjennom at vi gjentar de mange ganger og at rekkefølgen på det vi gjør blir mer forutsigbar fordi det samme skjer igjen og igjen. </a:t>
            </a:r>
          </a:p>
          <a:p>
            <a:pPr marL="628650" lvl="1" indent="-171450">
              <a:buFont typeface="Arial" panose="020B0604020202020204" pitchFamily="34" charset="0"/>
              <a:buChar char="•"/>
            </a:pPr>
            <a:r>
              <a:rPr lang="nb-NO" b="0" dirty="0"/>
              <a:t>Når dette skjer slipper hjernen å bruke like mye energi på å huske rekkefølgen og kan «spille av» vanen som heter «å kjøre bil», som ett enkeltstående konsept, fremfor 20 ulike prosesser som ikke enda henger sammen. </a:t>
            </a:r>
          </a:p>
          <a:p>
            <a:pPr marL="628650" lvl="1" indent="-171450">
              <a:buFont typeface="Arial" panose="020B0604020202020204" pitchFamily="34" charset="0"/>
              <a:buChar char="•"/>
            </a:pPr>
            <a:endParaRPr lang="nb-NO" b="0" dirty="0"/>
          </a:p>
          <a:p>
            <a:pPr marL="171450" indent="-171450">
              <a:buFont typeface="Arial" panose="020B0604020202020204" pitchFamily="34" charset="0"/>
              <a:buChar char="•"/>
            </a:pPr>
            <a:endParaRPr lang="nb-NO" b="0" dirty="0"/>
          </a:p>
          <a:p>
            <a:pPr marL="171450" indent="-171450">
              <a:buFont typeface="Arial" panose="020B0604020202020204" pitchFamily="34" charset="0"/>
              <a:buChar char="•"/>
            </a:pPr>
            <a:r>
              <a:rPr lang="nb-NO" b="0" dirty="0"/>
              <a:t>Denne teorien kan hjelpe oss å forstå hvorfor endring er så vanskelig å få til.</a:t>
            </a:r>
          </a:p>
          <a:p>
            <a:pPr marL="628650" lvl="1" indent="-171450">
              <a:buFont typeface="Arial" panose="020B0604020202020204" pitchFamily="34" charset="0"/>
              <a:buChar char="•"/>
            </a:pPr>
            <a:r>
              <a:rPr lang="nb-NO" b="0" i="1" dirty="0"/>
              <a:t>Motstand mot endring: </a:t>
            </a:r>
          </a:p>
          <a:p>
            <a:pPr marL="1085850" lvl="2" indent="-171450">
              <a:buFont typeface="Arial" panose="020B0604020202020204" pitchFamily="34" charset="0"/>
              <a:buChar char="•"/>
            </a:pPr>
            <a:r>
              <a:rPr lang="nb-NO" b="0" dirty="0"/>
              <a:t>System 1 har en tendens til å favorisere det kjente og det vi pleier å gjøre, fordi det er avhengig av kjente mønstre og rutiner. </a:t>
            </a:r>
          </a:p>
          <a:p>
            <a:pPr marL="1085850" lvl="2" indent="-171450">
              <a:buFont typeface="Arial" panose="020B0604020202020204" pitchFamily="34" charset="0"/>
              <a:buChar char="•"/>
            </a:pPr>
            <a:r>
              <a:rPr lang="nb-NO" b="0" dirty="0"/>
              <a:t>Dette motsetter seg derfor endring, fordi nye atferder krever mer innsats og kognitive ressurser fra system 2.</a:t>
            </a:r>
          </a:p>
          <a:p>
            <a:pPr marL="628650" lvl="1" indent="-171450">
              <a:buFont typeface="Arial" panose="020B0604020202020204" pitchFamily="34" charset="0"/>
              <a:buChar char="•"/>
            </a:pPr>
            <a:r>
              <a:rPr lang="nb-NO" b="0" i="1" dirty="0"/>
              <a:t>Kognitiv belastning: </a:t>
            </a:r>
          </a:p>
          <a:p>
            <a:pPr marL="1085850" lvl="2" indent="-171450">
              <a:buFont typeface="Arial" panose="020B0604020202020204" pitchFamily="34" charset="0"/>
              <a:buChar char="•"/>
            </a:pPr>
            <a:r>
              <a:rPr lang="nb-NO" b="0" dirty="0"/>
              <a:t>Å engasjere system 2 for endring er mentalt krevende. </a:t>
            </a:r>
          </a:p>
          <a:p>
            <a:pPr marL="1085850" lvl="2" indent="-171450">
              <a:buFont typeface="Arial" panose="020B0604020202020204" pitchFamily="34" charset="0"/>
              <a:buChar char="•"/>
            </a:pPr>
            <a:r>
              <a:rPr lang="nb-NO" b="0" dirty="0"/>
              <a:t>Siden system 2 krever mer innsats, vender folk ofte tilbake til system 1, spesielt når vi er slitne eller stresset. Da faller vi altså tilbake i gamle vaner.</a:t>
            </a:r>
          </a:p>
          <a:p>
            <a:pPr marL="171450" indent="-171450">
              <a:buFont typeface="Arial" panose="020B0604020202020204" pitchFamily="34" charset="0"/>
              <a:buChar char="•"/>
            </a:pPr>
            <a:r>
              <a:rPr lang="nb-NO" b="0" dirty="0"/>
              <a:t>Å få til en solid og varig endring krever at vi legger ned en ordentlig innsats og øver, trener og repeterer.</a:t>
            </a:r>
          </a:p>
          <a:p>
            <a:pPr marL="171450" indent="-171450">
              <a:buFont typeface="Arial" panose="020B0604020202020204" pitchFamily="34" charset="0"/>
              <a:buChar char="•"/>
            </a:pPr>
            <a:r>
              <a:rPr lang="nb-NO" b="0" dirty="0"/>
              <a:t>Da kan vi få til at endringen blir en del av det kjente og av rutinen vår. Den blir etter hvert automatisert. Og da er det ikke lenger så lett å falle tilbake til det gamle.</a:t>
            </a:r>
          </a:p>
          <a:p>
            <a:pPr marL="0" indent="0">
              <a:buFont typeface="Arial" panose="020B0604020202020204" pitchFamily="34" charset="0"/>
              <a:buNone/>
            </a:pPr>
            <a:endParaRPr lang="nb-NO" b="0" dirty="0"/>
          </a:p>
          <a:p>
            <a:pPr marL="0" indent="0">
              <a:buFont typeface="Arial" panose="020B0604020202020204" pitchFamily="34" charset="0"/>
              <a:buNone/>
            </a:pPr>
            <a:r>
              <a:rPr lang="nb-NO" b="1" dirty="0"/>
              <a:t>Kilder:</a:t>
            </a:r>
          </a:p>
          <a:p>
            <a:pPr marL="0" indent="0">
              <a:buFont typeface="Arial" panose="020B0604020202020204" pitchFamily="34" charset="0"/>
              <a:buNone/>
            </a:pPr>
            <a:r>
              <a:rPr lang="en-US" b="0" i="0" u="none" baseline="0" dirty="0"/>
              <a:t>Kahneman, D. (2011). Fast and slow thinking. </a:t>
            </a:r>
            <a:r>
              <a:rPr lang="en-US" b="0" i="1" u="none" baseline="0" dirty="0"/>
              <a:t>Allen Lane and Penguin Books, New York</a:t>
            </a:r>
            <a:r>
              <a:rPr lang="en-US" b="0" i="0" u="none" baseline="0" dirty="0"/>
              <a:t>. </a:t>
            </a:r>
          </a:p>
          <a:p>
            <a:pPr marL="0" indent="0">
              <a:buFont typeface="Arial" panose="020B0604020202020204" pitchFamily="34" charset="0"/>
              <a:buNone/>
            </a:pPr>
            <a:endParaRPr lang="nb-NO" b="0" i="1" u="none" baseline="0" dirty="0"/>
          </a:p>
        </p:txBody>
      </p:sp>
      <p:sp>
        <p:nvSpPr>
          <p:cNvPr id="4" name="Plassholder for lysbildenummer 3">
            <a:extLst>
              <a:ext uri="{FF2B5EF4-FFF2-40B4-BE49-F238E27FC236}">
                <a16:creationId xmlns:a16="http://schemas.microsoft.com/office/drawing/2014/main" id="{6899CF06-1E5E-60E1-43B4-9505867773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804377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C9457-4A57-1470-0F3B-7AFF53D59AF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33E14AE-21B4-422A-EF1F-7D9FEBB4CB0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88D8D5E-9178-8AC8-1F57-BCCD9EFAC7F6}"/>
              </a:ext>
            </a:extLst>
          </p:cNvPr>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2" indent="0">
              <a:buFont typeface="Arial" panose="020B0604020202020204" pitchFamily="34" charset="0"/>
              <a:buNone/>
            </a:pPr>
            <a:r>
              <a:rPr lang="nb-NO" dirty="0">
                <a:cs typeface="Calibri"/>
              </a:rPr>
              <a:t>Øvelse:</a:t>
            </a:r>
          </a:p>
          <a:p>
            <a:pPr marL="0" lvl="2" indent="0">
              <a:buFont typeface="Arial" panose="020B0604020202020204" pitchFamily="34" charset="0"/>
              <a:buNone/>
            </a:pPr>
            <a:r>
              <a:rPr lang="nb-NO" dirty="0">
                <a:cs typeface="Calibri"/>
              </a:rPr>
              <a:t>Tenk på en gang du selv har forsøkt å få til en endring i ditt eget liv. Det kan for eksempel være å komme i gang med trening, slutte å røyke/snuse, bruke tanntråd hver dag eller noe helt annet. </a:t>
            </a:r>
          </a:p>
          <a:p>
            <a:pPr marL="0" lvl="2" indent="0">
              <a:buFont typeface="Arial" panose="020B0604020202020204" pitchFamily="34" charset="0"/>
              <a:buNone/>
            </a:pPr>
            <a:endParaRPr lang="nb-NO" dirty="0">
              <a:cs typeface="Calibri"/>
            </a:endParaRPr>
          </a:p>
          <a:p>
            <a:pPr marL="0" lvl="2" indent="0">
              <a:buFont typeface="Arial" panose="020B0604020202020204" pitchFamily="34" charset="0"/>
              <a:buNone/>
            </a:pPr>
            <a:r>
              <a:rPr lang="nb-NO" dirty="0">
                <a:cs typeface="Calibri"/>
              </a:rPr>
              <a:t>Refleksjonsspørsmål:</a:t>
            </a:r>
          </a:p>
          <a:p>
            <a:pPr marL="171450" lvl="2" indent="-171450">
              <a:buFont typeface="Arial" panose="020B0604020202020204" pitchFamily="34" charset="0"/>
              <a:buChar char="•"/>
            </a:pPr>
            <a:r>
              <a:rPr lang="nb-NO" dirty="0">
                <a:cs typeface="Calibri"/>
              </a:rPr>
              <a:t>Hva var det første du følte da du skulle komme i gang med denne endringen? </a:t>
            </a:r>
          </a:p>
          <a:p>
            <a:pPr marL="171450" lvl="2" indent="-171450">
              <a:buFont typeface="Arial" panose="020B0604020202020204" pitchFamily="34" charset="0"/>
              <a:buChar char="•"/>
            </a:pPr>
            <a:r>
              <a:rPr lang="nb-NO" dirty="0">
                <a:cs typeface="Calibri"/>
              </a:rPr>
              <a:t>Hvor mye plass tok endringen i livet ditt?</a:t>
            </a:r>
          </a:p>
          <a:p>
            <a:pPr marL="171450" lvl="2" indent="-171450">
              <a:buFont typeface="Arial" panose="020B0604020202020204" pitchFamily="34" charset="0"/>
              <a:buChar char="•"/>
            </a:pPr>
            <a:r>
              <a:rPr lang="nb-NO" dirty="0">
                <a:cs typeface="Calibri"/>
              </a:rPr>
              <a:t>Har du lykkes? Hvorfor har det gått bra? Og hvis ikke, hva har hindret deg?</a:t>
            </a: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a:extLst>
              <a:ext uri="{FF2B5EF4-FFF2-40B4-BE49-F238E27FC236}">
                <a16:creationId xmlns:a16="http://schemas.microsoft.com/office/drawing/2014/main" id="{70F38962-157F-7336-28F8-2790924DF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3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9B271-4A37-AA37-D16F-995172B8C74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712E38B-0D33-471F-77D8-D1CAB4F4D3D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84ED579-95B2-B0C5-F869-4EC21079AC46}"/>
              </a:ext>
            </a:extLst>
          </p:cNvPr>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Det å endre vaner krever mye av oss.</a:t>
            </a:r>
          </a:p>
          <a:p>
            <a:pPr marL="171450" indent="-171450">
              <a:buFont typeface="Arial" panose="020B0604020202020204" pitchFamily="34" charset="0"/>
              <a:buChar char="•"/>
            </a:pPr>
            <a:r>
              <a:rPr lang="nb-NO" dirty="0"/>
              <a:t>Vi må ofte bruke mer kapasitet og koble på system 2 for å få til denne type endringer.</a:t>
            </a:r>
          </a:p>
          <a:p>
            <a:pPr marL="171450" indent="-171450">
              <a:buFont typeface="Arial" panose="020B0604020202020204" pitchFamily="34" charset="0"/>
              <a:buChar char="•"/>
            </a:pPr>
            <a:r>
              <a:rPr lang="nb-NO" dirty="0"/>
              <a:t>For å lykkes kreves det at vi blir bevisst på at det er et problem, vi må ha lyst til å endre oss og se verdien det har for oss selv.</a:t>
            </a:r>
          </a:p>
          <a:p>
            <a:pPr marL="171450" indent="-171450">
              <a:buFont typeface="Arial" panose="020B0604020202020204" pitchFamily="34" charset="0"/>
              <a:buChar char="•"/>
            </a:pPr>
            <a:r>
              <a:rPr lang="nb-NO" dirty="0"/>
              <a:t>Vi må ha kunnskap om hvordan vi skal få til endringen og vite hva det betyr i praksis, for eksempel vite hvilket treningsprogram som passer for oss og hvordan man fysisk gjør de ulike øvelsene.</a:t>
            </a:r>
          </a:p>
          <a:p>
            <a:pPr marL="171450" indent="-171450">
              <a:buFont typeface="Arial" panose="020B0604020202020204" pitchFamily="34" charset="0"/>
              <a:buChar char="•"/>
            </a:pPr>
            <a:r>
              <a:rPr lang="nb-NO" dirty="0"/>
              <a:t>Vi må også bruke ekstra kapasitet for å unngå at vi havner tilbake i gamle vaner for å sørge for at endringen opprettholdes over tid. </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a:extLst>
              <a:ext uri="{FF2B5EF4-FFF2-40B4-BE49-F238E27FC236}">
                <a16:creationId xmlns:a16="http://schemas.microsoft.com/office/drawing/2014/main" id="{A3CC6827-ED87-54A4-7AF0-69405F74ED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273955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E41B-59F5-4151-5E4F-A92C1B4B92E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D18D55E-FBCE-EB6A-1001-CDA2E701C8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1BA5F69-16FD-19EE-17C4-69C4FD861BC2}"/>
              </a:ext>
            </a:extLst>
          </p:cNvPr>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2" indent="0">
              <a:buFont typeface="Arial" panose="020B0604020202020204" pitchFamily="34" charset="0"/>
              <a:buNone/>
            </a:pPr>
            <a:r>
              <a:rPr lang="nb-NO" dirty="0">
                <a:cs typeface="Calibri"/>
              </a:rPr>
              <a:t>Øvelse:</a:t>
            </a:r>
          </a:p>
          <a:p>
            <a:pPr marL="0" lvl="2" indent="0">
              <a:buFont typeface="Arial" panose="020B0604020202020204" pitchFamily="34" charset="0"/>
              <a:buNone/>
            </a:pPr>
            <a:r>
              <a:rPr lang="nb-NO" dirty="0">
                <a:cs typeface="Calibri"/>
              </a:rPr>
              <a:t>Tenk på en gang du selv har forsøkt å få noen andre til å endre seg. Kanskje du har hatt noen i livet ditt som har hatt en uvane og du har forsøkt å få personen til å endre seg? Kanskje bor du sammen med noen som ikke setter ting inn i oppvaskmaskinen, lar sokkene sine ligge overalt i huset, eller har en kollega som alltid kommer for sent til møter?</a:t>
            </a:r>
          </a:p>
          <a:p>
            <a:pPr marL="0" lvl="2" indent="0">
              <a:buFont typeface="Arial" panose="020B0604020202020204" pitchFamily="34" charset="0"/>
              <a:buNone/>
            </a:pPr>
            <a:endParaRPr lang="nb-NO" dirty="0">
              <a:cs typeface="Calibri"/>
            </a:endParaRPr>
          </a:p>
          <a:p>
            <a:pPr marL="0" lvl="2" indent="0">
              <a:buFont typeface="Arial" panose="020B0604020202020204" pitchFamily="34" charset="0"/>
              <a:buNone/>
            </a:pPr>
            <a:r>
              <a:rPr lang="nb-NO" dirty="0">
                <a:cs typeface="Calibri"/>
              </a:rPr>
              <a:t>Refleksjonsspørsmål: </a:t>
            </a:r>
          </a:p>
          <a:p>
            <a:pPr marL="171450" lvl="2" indent="-171450">
              <a:buFont typeface="Arial" panose="020B0604020202020204" pitchFamily="34" charset="0"/>
              <a:buChar char="•"/>
            </a:pPr>
            <a:r>
              <a:rPr lang="nb-NO" dirty="0">
                <a:cs typeface="Calibri"/>
              </a:rPr>
              <a:t>Hvordan gikk du frem for å få personen til å bli motivert for denne endringen?</a:t>
            </a:r>
          </a:p>
          <a:p>
            <a:pPr marL="171450" lvl="2" indent="-171450">
              <a:buFont typeface="Arial" panose="020B0604020202020204" pitchFamily="34" charset="0"/>
              <a:buChar char="•"/>
            </a:pPr>
            <a:r>
              <a:rPr lang="nb-NO" dirty="0">
                <a:cs typeface="Calibri"/>
              </a:rPr>
              <a:t>Hvordan ble du møtt?</a:t>
            </a:r>
          </a:p>
          <a:p>
            <a:pPr marL="171450" lvl="2" indent="-171450">
              <a:buFont typeface="Arial" panose="020B0604020202020204" pitchFamily="34" charset="0"/>
              <a:buChar char="•"/>
            </a:pPr>
            <a:r>
              <a:rPr lang="nb-NO" dirty="0">
                <a:cs typeface="Calibri"/>
              </a:rPr>
              <a:t>Har du lykkes? Hvorfor har det gått bra? Og hvis ikke, hva har hindret deg?</a:t>
            </a:r>
          </a:p>
          <a:p>
            <a:pPr marL="171450" lvl="2" indent="-171450">
              <a:buFont typeface="Arial" panose="020B0604020202020204" pitchFamily="34" charset="0"/>
              <a:buChar char="•"/>
            </a:pPr>
            <a:r>
              <a:rPr lang="nb-NO" dirty="0">
                <a:cs typeface="Calibri"/>
              </a:rPr>
              <a:t>Har den nye vanen blitt opprettholdt, eller hender det at det sklir ut?</a:t>
            </a: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 panose="020B0604020202020204" pitchFamily="34" charset="0"/>
              <a:buNone/>
            </a:pPr>
            <a:endParaRPr lang="nb-NO" dirty="0">
              <a:cs typeface="Calibri"/>
            </a:endParaRP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a:extLst>
              <a:ext uri="{FF2B5EF4-FFF2-40B4-BE49-F238E27FC236}">
                <a16:creationId xmlns:a16="http://schemas.microsoft.com/office/drawing/2014/main" id="{0B11771D-5B8F-FE47-4A32-1E48F1B289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62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F44F-3FD0-1B0C-1BDE-2B9913FB635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C619F9C-48CD-B38F-29B7-CBE4E2B00EA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7575423-69A8-A8F9-5CBC-F1366E5C50FB}"/>
              </a:ext>
            </a:extLst>
          </p:cNvPr>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Som vi så av forrige øvelse er det krevende nok å skulle endre seg selv – for ikke å snakke om andre!</a:t>
            </a:r>
          </a:p>
          <a:p>
            <a:pPr marL="171450" indent="-171450">
              <a:buFont typeface="Arial" panose="020B0604020202020204" pitchFamily="34" charset="0"/>
              <a:buChar char="•"/>
            </a:pPr>
            <a:r>
              <a:rPr lang="nb-NO" dirty="0"/>
              <a:t>Folk vil sjelden endre seg dersom man blir det fortalt av noen andre, motivasjonen må komme fra et eget ønske eller behov for endringen. </a:t>
            </a:r>
          </a:p>
          <a:p>
            <a:pPr marL="171450" indent="-171450">
              <a:buFont typeface="Arial" panose="020B0604020202020204" pitchFamily="34" charset="0"/>
              <a:buChar char="•"/>
            </a:pPr>
            <a:r>
              <a:rPr lang="nb-NO" dirty="0"/>
              <a:t>Slik er det også i arbeidslivet, hvis vi skal lykkes med endringer, må vi få folk med og de må selv oppleve en form for eierskap og at endringen oppfyller et opplevd behov blant de ansatte.</a:t>
            </a:r>
          </a:p>
          <a:p>
            <a:pPr marL="171450" indent="-171450">
              <a:buFont typeface="Arial" panose="020B0604020202020204" pitchFamily="34" charset="0"/>
              <a:buChar char="•"/>
            </a:pPr>
            <a:endParaRPr lang="nb-NO" dirty="0"/>
          </a:p>
        </p:txBody>
      </p:sp>
      <p:sp>
        <p:nvSpPr>
          <p:cNvPr id="4" name="Plassholder for lysbildenummer 3">
            <a:extLst>
              <a:ext uri="{FF2B5EF4-FFF2-40B4-BE49-F238E27FC236}">
                <a16:creationId xmlns:a16="http://schemas.microsoft.com/office/drawing/2014/main" id="{94446CBB-AFBD-74AB-EA0D-B7906BFF2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21815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92B-B9FF-FA7E-B687-2AB24E903E1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EC3B85A-E896-32C1-2E9E-BD9C29230D3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0546D95-D841-2806-0C00-F740F234A2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Gjennomgå det som står på siden. </a:t>
            </a:r>
          </a:p>
        </p:txBody>
      </p:sp>
      <p:sp>
        <p:nvSpPr>
          <p:cNvPr id="4" name="Plassholder for lysbildenummer 3">
            <a:extLst>
              <a:ext uri="{FF2B5EF4-FFF2-40B4-BE49-F238E27FC236}">
                <a16:creationId xmlns:a16="http://schemas.microsoft.com/office/drawing/2014/main" id="{4FC77083-0069-DBDD-4B98-DE086A5AE4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69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88C17-889C-D0C7-34F8-A458007E1A1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9CF956B-C0DF-5E2B-58A6-88C73F078F6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4EFD4A5-E858-B9C0-C7EF-27B94E9093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lære mer om hvordan vi kan implementere traumebevisst praksis på vår arbeidsplass. </a:t>
            </a:r>
          </a:p>
          <a:p>
            <a:pPr marL="171450" indent="-171450">
              <a:buFont typeface="Arial" panose="020B0604020202020204" pitchFamily="34" charset="0"/>
              <a:buChar char="•"/>
            </a:pPr>
            <a:r>
              <a:rPr lang="nb-NO" dirty="0"/>
              <a:t>Vi skal gjennomgå litt teori og vise noen nyttige verktøy som hjelper oss å forstå hva dette kan bety hos oss.</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9A9C40E3-9138-F2CB-8D36-52E17228EA7B}"/>
              </a:ext>
            </a:extLst>
          </p:cNvPr>
          <p:cNvSpPr>
            <a:spLocks noGrp="1"/>
          </p:cNvSpPr>
          <p:nvPr>
            <p:ph type="sldNum" sz="quarter" idx="5"/>
          </p:nvPr>
        </p:nvSpPr>
        <p:spPr/>
        <p:txBody>
          <a:bodyPr/>
          <a:lstStyle/>
          <a:p>
            <a:fld id="{EC60A5B2-91CD-4146-9B49-EF5927961BCD}" type="slidenum">
              <a:rPr lang="nb-NO" smtClean="0"/>
              <a:t>21</a:t>
            </a:fld>
            <a:endParaRPr lang="nb-NO"/>
          </a:p>
        </p:txBody>
      </p:sp>
    </p:spTree>
    <p:extLst>
      <p:ext uri="{BB962C8B-B14F-4D97-AF65-F5344CB8AC3E}">
        <p14:creationId xmlns:p14="http://schemas.microsoft.com/office/powerpoint/2010/main" val="309893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Å innføre traumebevisst praksis i en organisasjon krever at alle ansatte, inkludert ledelse og administrasjon, erkjenner at en persons livshistorie påvirker dem.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peker tilbake på en av de fire R-ene – to </a:t>
            </a:r>
            <a:r>
              <a:rPr lang="nb-NO" b="0" dirty="0" err="1"/>
              <a:t>Recognize</a:t>
            </a:r>
            <a:r>
              <a:rPr lang="nb-NO" b="0" dirty="0"/>
              <a:t> - erkjenne: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Første steg er å erkjenne omfanget av traumer i samfunnet, og hva dette betyr på arbeidsplassen og i de tjenestene organisasjonen leverer, og slik anerkjenne behovet for traumebevisst praksis.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r>
              <a:rPr lang="nb-NO" b="1" dirty="0"/>
              <a:t>Kilder:</a:t>
            </a: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a:t>
            </a:r>
          </a:p>
          <a:p>
            <a:pPr lvl="1" algn="l" rtl="0" fontAlgn="base"/>
            <a:r>
              <a:rPr lang="en-US" b="0" i="1" u="none" strike="noStrike" dirty="0">
                <a:solidFill>
                  <a:srgbClr val="000000"/>
                </a:solidFill>
                <a:effectLst/>
                <a:latin typeface="Calibri" panose="020F0502020204030204" pitchFamily="34" charset="0"/>
              </a:rPr>
              <a:t>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22</a:t>
            </a:fld>
            <a:endParaRPr lang="nb-NO"/>
          </a:p>
        </p:txBody>
      </p:sp>
    </p:spTree>
    <p:extLst>
      <p:ext uri="{BB962C8B-B14F-4D97-AF65-F5344CB8AC3E}">
        <p14:creationId xmlns:p14="http://schemas.microsoft.com/office/powerpoint/2010/main" val="4217118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CCBA-5C7A-0159-0814-3CC9219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FD5B5-13DF-E7B6-BC26-2E3C698E8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258F0-C5A9-1DCE-2005-CF1D110199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Og så må organisasjonen </a:t>
            </a:r>
            <a:r>
              <a:rPr lang="nb-NO" b="1" dirty="0"/>
              <a:t>forplikte seg</a:t>
            </a:r>
            <a:r>
              <a:rPr lang="nb-NO" b="0" dirty="0"/>
              <a:t> til å gjennomføre traumebevisst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kan det bety at en organisasjon </a:t>
            </a:r>
            <a:r>
              <a:rPr lang="nb-NO" b="1" dirty="0"/>
              <a:t>forplikter seg? </a:t>
            </a:r>
            <a:r>
              <a:rPr lang="nb-NO" b="0" i="1" dirty="0"/>
              <a:t>(Velg 2-3 eksempler fra listen som du leser opp)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Være opptatt av ansattes velvære og trivsel, på en inkluderende måte og ved å snakke om skadelig stress og utbrenthet.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Oppdatere strategier og aktivitetsplaner slik at traumebevisst praksis blir en del av disse.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Ledelsen kan forplikte seg til mangfold, likeverd og inkludering innad i organisasjonen og utad mot innbyggerne. Forpliktelsen må gjenspeiles i budsjett ved at det er satt av midler til opplæring og tid til å koordinere eller drifte et utvalg for mangfold, likeverd og inkludering.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Ledelsen kan jobbe med samarbeidspartnere i lokalsamfunnet (for eksempel frivillige og ideelle organisasjoner, sosiale entreprenør eller private foretak) for å utvikle et traumeinformert samfunn.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Organisasjon kan kommunisere til innbyggere hva traumebevisst praksis er og hvordan vi ivaretar det hos 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Hvordan opplever dere at dette ser ut hos oss i dag? </a:t>
            </a:r>
            <a:r>
              <a:rPr lang="nb-NO" b="0" i="1" dirty="0">
                <a:solidFill>
                  <a:srgbClr val="1F1F1F"/>
                </a:solidFill>
                <a:effectLst/>
                <a:latin typeface="Google Sans"/>
              </a:rPr>
              <a:t>(Gi tid til 2-3 innspill fra deltakerne)</a:t>
            </a:r>
          </a:p>
          <a:p>
            <a:pPr marL="171450" indent="-171450">
              <a:buFont typeface="Arial" panose="020B0604020202020204" pitchFamily="34" charset="0"/>
              <a:buChar char="•"/>
            </a:pPr>
            <a:endParaRPr lang="nb-NO" dirty="0"/>
          </a:p>
          <a:p>
            <a:r>
              <a:rPr lang="nb-NO" b="1" dirty="0"/>
              <a:t>Kilder:</a:t>
            </a:r>
          </a:p>
          <a:p>
            <a:pPr marL="0" indent="0">
              <a:buFont typeface="Arial" panose="020B0604020202020204" pitchFamily="34" charset="0"/>
              <a:buNone/>
            </a:pPr>
            <a:r>
              <a:rPr lang="it-IT" b="0" i="0" u="none" baseline="0" dirty="0"/>
              <a:t>Cellarius, K., Davis, M., Tuttle, A., daRosa, C. (2023, 8. november). </a:t>
            </a:r>
            <a:r>
              <a:rPr lang="it-IT" b="0" i="1" u="none" baseline="0" dirty="0"/>
              <a:t>Trauma Informed Care Implementation Assessment Instrument, v1.2.</a:t>
            </a:r>
            <a:r>
              <a:rPr lang="en-US" b="0" i="0" u="none" baseline="0" dirty="0"/>
              <a:t> Portland State </a:t>
            </a:r>
          </a:p>
          <a:p>
            <a:pPr marL="457200" lvl="1" indent="0">
              <a:buFont typeface="Arial" panose="020B0604020202020204" pitchFamily="34" charset="0"/>
              <a:buNone/>
            </a:pPr>
            <a:r>
              <a:rPr lang="en-US" b="0" i="0" u="none" baseline="0" dirty="0"/>
              <a:t>University.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https://traumainformedoregon.org/wp-content/uploads/tool-</a:t>
            </a:r>
          </a:p>
          <a:p>
            <a:pPr marL="457200" lvl="1" indent="0">
              <a:buFont typeface="Arial" panose="020B0604020202020204" pitchFamily="34" charset="0"/>
              <a:buNone/>
            </a:pPr>
            <a:r>
              <a:rPr lang="en-US" b="0" i="0" u="none" baseline="0" dirty="0"/>
              <a:t>tio-trauma-informed-care-fidelity-assessment-instrument-2024-09-02.pdf</a:t>
            </a:r>
          </a:p>
          <a:p>
            <a:pPr marL="0" indent="0">
              <a:buFont typeface="Arial" panose="020B0604020202020204" pitchFamily="34" charset="0"/>
              <a:buNone/>
            </a:pPr>
            <a:endParaRPr lang="nb-NO" b="0" i="1" u="none" baseline="0" dirty="0"/>
          </a:p>
        </p:txBody>
      </p:sp>
      <p:sp>
        <p:nvSpPr>
          <p:cNvPr id="4" name="Slide Number Placeholder 3">
            <a:extLst>
              <a:ext uri="{FF2B5EF4-FFF2-40B4-BE49-F238E27FC236}">
                <a16:creationId xmlns:a16="http://schemas.microsoft.com/office/drawing/2014/main" id="{716D62A6-908A-5020-F475-3E3638102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06997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Fra forskning vet vi at implementering er vanskelig. Bare 5 til 30 % av forsøkene lykkes.</a:t>
            </a:r>
          </a:p>
          <a:p>
            <a:pPr marL="171450" indent="-171450">
              <a:buFont typeface="Arial" panose="020B0604020202020204" pitchFamily="34" charset="0"/>
              <a:buChar char="•"/>
            </a:pPr>
            <a:r>
              <a:rPr lang="nb-NO" b="0" dirty="0"/>
              <a:t>De gangene de ikke lykkes er det gjerne knyttet til at man hopper over eller ikke lykkes med ulike faser i implementeringen. </a:t>
            </a:r>
          </a:p>
          <a:p>
            <a:pPr marL="171450" indent="-171450">
              <a:buFont typeface="Arial" panose="020B0604020202020204" pitchFamily="34" charset="0"/>
              <a:buChar char="•"/>
            </a:pPr>
            <a:r>
              <a:rPr lang="nb-NO" b="0" dirty="0"/>
              <a:t>Vi snakker gjerne om fem faser i implementeringen. Disse er:</a:t>
            </a:r>
          </a:p>
          <a:p>
            <a:pPr marL="628650" lvl="1" indent="-171450">
              <a:buFont typeface="Arial" panose="020B0604020202020204" pitchFamily="34" charset="0"/>
              <a:buChar char="•"/>
            </a:pPr>
            <a:r>
              <a:rPr lang="nb-NO" b="1" i="0" dirty="0"/>
              <a:t>Utforsking: </a:t>
            </a:r>
            <a:r>
              <a:rPr lang="nb-NO" b="0" i="0" dirty="0"/>
              <a:t>Vi må kartlegge hvilke behov vi har for endring hos oss, hva er det </a:t>
            </a:r>
            <a:r>
              <a:rPr lang="nb-NO" b="0" i="1" dirty="0"/>
              <a:t>vi</a:t>
            </a:r>
            <a:r>
              <a:rPr lang="nb-NO" b="0" i="0" dirty="0"/>
              <a:t> trenger? </a:t>
            </a:r>
          </a:p>
          <a:p>
            <a:pPr marL="628650" lvl="1" indent="-171450">
              <a:buFont typeface="Arial" panose="020B0604020202020204" pitchFamily="34" charset="0"/>
              <a:buChar char="•"/>
            </a:pPr>
            <a:r>
              <a:rPr lang="nb-NO" b="1" i="0" dirty="0"/>
              <a:t>Installasjon: </a:t>
            </a:r>
            <a:r>
              <a:rPr lang="nb-NO" b="0" dirty="0"/>
              <a:t>Dette handler om å etablere strukturen for gjennomføring, å gjennomføre opplæring og å pilotere tiltakene.</a:t>
            </a:r>
          </a:p>
          <a:p>
            <a:pPr marL="628650" lvl="1" indent="-171450">
              <a:buFont typeface="Arial" panose="020B0604020202020204" pitchFamily="34" charset="0"/>
              <a:buChar char="•"/>
            </a:pPr>
            <a:r>
              <a:rPr lang="nb-NO" b="1" dirty="0"/>
              <a:t>Første implementeringsfase: </a:t>
            </a:r>
            <a:r>
              <a:rPr lang="nb-NO" b="0" dirty="0"/>
              <a:t>I denne fasen omsetter vi erfaringer fra piloten til noe større på tvers av avdelinger, vi fortsetter opplæring og oppdaterer retningslinjer og praksis.</a:t>
            </a:r>
          </a:p>
          <a:p>
            <a:pPr marL="628650" lvl="1" indent="-171450">
              <a:buFont typeface="Arial" panose="020B0604020202020204" pitchFamily="34" charset="0"/>
              <a:buChar char="•"/>
            </a:pPr>
            <a:r>
              <a:rPr lang="nb-NO" b="1" i="0" dirty="0"/>
              <a:t>Full implementering: </a:t>
            </a:r>
            <a:r>
              <a:rPr lang="nb-NO" b="0" dirty="0"/>
              <a:t>Her bruker vi verktøy for å måle hvordan det går med implementeringen og justerer kursen ved behov. Kanskje er det behov for større tilpasning.</a:t>
            </a:r>
          </a:p>
          <a:p>
            <a:pPr marL="628650" lvl="1" indent="-171450">
              <a:buFont typeface="Arial" panose="020B0604020202020204" pitchFamily="34" charset="0"/>
              <a:buChar char="•"/>
            </a:pPr>
            <a:r>
              <a:rPr lang="nb-NO" b="1" i="0" dirty="0"/>
              <a:t>Vedlikehold: </a:t>
            </a:r>
            <a:r>
              <a:rPr lang="nb-NO" b="0" i="0" dirty="0"/>
              <a:t>Dette handler blant annet om at alle nyansatte får opplæring tidlig, at organisasjonens deltar i erfaringsnettverk, og at det gjennomføres ferdighetstrening og egne møter om traumebevisst praksis.</a:t>
            </a:r>
            <a:endParaRPr lang="nb-NO" b="0" dirty="0"/>
          </a:p>
          <a:p>
            <a:pPr marL="171450" lvl="0" indent="-171450">
              <a:buFont typeface="Arial" panose="020B0604020202020204" pitchFamily="34" charset="0"/>
              <a:buChar char="•"/>
            </a:pPr>
            <a:r>
              <a:rPr lang="nb-NO" b="0" dirty="0"/>
              <a:t>Implementering tar tid - i snitt 3-7 år. Dette er viktig å være klar over når vi skal legge en plan for å innføre noe nytt. Vi må ta høyde for hvor lang tid det vil ta og hvor mye ressurser som kreves i de ulike fasene. </a:t>
            </a:r>
          </a:p>
          <a:p>
            <a:pPr marL="171450" lvl="0" indent="-171450">
              <a:buFont typeface="Arial" panose="020B0604020202020204" pitchFamily="34" charset="0"/>
              <a:buChar char="•"/>
            </a:pPr>
            <a:r>
              <a:rPr lang="nb-NO" b="0" dirty="0"/>
              <a:t>En måte å gjøre dette på er å sette sammen et implementeringsteam i organisasjonen som får ansvaret for å lage en plan og følge opp prosessen underveis. Dette bør gjøres i tett samarbeid med ledelsen. </a:t>
            </a:r>
          </a:p>
          <a:p>
            <a:pPr marL="171450" lvl="0" indent="-171450">
              <a:buFont typeface="Arial" panose="020B0604020202020204" pitchFamily="34" charset="0"/>
              <a:buChar char="•"/>
            </a:pPr>
            <a:r>
              <a:rPr lang="nb-NO" b="0" dirty="0"/>
              <a:t>Har dere erfaringer fra andre endringer som har vært forsøkt å innføre hos dere? Hvordan har det gått? Er det noe dere kan lære av det? </a:t>
            </a:r>
            <a:r>
              <a:rPr lang="nb-NO" b="0" i="1" dirty="0"/>
              <a:t>(Gi tid til 2-3 innspill fra deltakerne)</a:t>
            </a:r>
          </a:p>
          <a:p>
            <a:pPr marL="171450" indent="-171450">
              <a:buFont typeface="Arial" panose="020B0604020202020204" pitchFamily="34" charset="0"/>
              <a:buChar char="•"/>
            </a:pPr>
            <a:endParaRPr lang="nb-NO" b="1" dirty="0"/>
          </a:p>
          <a:p>
            <a:r>
              <a:rPr lang="nb-NO" b="1" dirty="0"/>
              <a:t>Kilder:</a:t>
            </a:r>
          </a:p>
          <a:p>
            <a:pPr marL="171450" indent="-171450">
              <a:buFont typeface="Arial" panose="020B0604020202020204" pitchFamily="34" charset="0"/>
              <a:buChar char="•"/>
            </a:pPr>
            <a:r>
              <a:rPr lang="en-US" b="0" i="0" dirty="0" err="1">
                <a:solidFill>
                  <a:srgbClr val="474747"/>
                </a:solidFill>
                <a:effectLst/>
                <a:latin typeface="Oslo Sans Light" panose="020B0604020202020204" charset="0"/>
                <a:cs typeface="Oslo Sans Light" panose="020B0604020202020204" charset="0"/>
              </a:rPr>
              <a:t>Fixsen</a:t>
            </a:r>
            <a:r>
              <a:rPr lang="en-US" b="0" i="0" dirty="0">
                <a:solidFill>
                  <a:srgbClr val="474747"/>
                </a:solidFill>
                <a:effectLst/>
                <a:latin typeface="Oslo Sans Light" panose="020B0604020202020204" charset="0"/>
                <a:cs typeface="Oslo Sans Light" panose="020B0604020202020204" charset="0"/>
              </a:rPr>
              <a:t>, D. L., </a:t>
            </a:r>
            <a:r>
              <a:rPr lang="en-US" b="0" i="0" dirty="0" err="1">
                <a:solidFill>
                  <a:srgbClr val="474747"/>
                </a:solidFill>
                <a:effectLst/>
                <a:latin typeface="Oslo Sans Light" panose="020B0604020202020204" charset="0"/>
                <a:cs typeface="Oslo Sans Light" panose="020B0604020202020204" charset="0"/>
              </a:rPr>
              <a:t>Naoom</a:t>
            </a:r>
            <a:r>
              <a:rPr lang="en-US" b="0" i="0" dirty="0">
                <a:solidFill>
                  <a:srgbClr val="474747"/>
                </a:solidFill>
                <a:effectLst/>
                <a:latin typeface="Oslo Sans Light" panose="020B0604020202020204" charset="0"/>
                <a:cs typeface="Oslo Sans Light" panose="020B0604020202020204" charset="0"/>
              </a:rPr>
              <a:t>, S. F., Blase, K. A., Friedman, R. M. &amp; Wallace, F. (2005). </a:t>
            </a:r>
            <a:r>
              <a:rPr lang="en-US" b="0" i="1" dirty="0">
                <a:solidFill>
                  <a:srgbClr val="767676"/>
                </a:solidFill>
                <a:effectLst/>
                <a:latin typeface="Oslo Sans Light" panose="020B0604020202020204" charset="0"/>
                <a:cs typeface="Oslo Sans Light" panose="020B0604020202020204" charset="0"/>
              </a:rPr>
              <a:t>Implementation Research: A Synthesis of the Literature</a:t>
            </a:r>
            <a:r>
              <a:rPr lang="en-US" b="0" i="1" dirty="0">
                <a:solidFill>
                  <a:srgbClr val="474747"/>
                </a:solidFill>
                <a:effectLst/>
                <a:latin typeface="Oslo Sans Light" panose="020B0604020202020204" charset="0"/>
                <a:cs typeface="Oslo Sans Light" panose="020B0604020202020204" charset="0"/>
              </a:rPr>
              <a:t>. </a:t>
            </a:r>
            <a:r>
              <a:rPr lang="en-US" b="0" i="0" dirty="0">
                <a:solidFill>
                  <a:srgbClr val="474747"/>
                </a:solidFill>
                <a:effectLst/>
                <a:latin typeface="Oslo Sans Light" panose="020B0604020202020204" charset="0"/>
                <a:cs typeface="Oslo Sans Light" panose="020B0604020202020204" charset="0"/>
              </a:rPr>
              <a:t>Tampa, FL: University.</a:t>
            </a:r>
            <a:endParaRPr lang="nb-NO" b="0" dirty="0">
              <a:latin typeface="Oslo Sans Light" panose="020B0604020202020204" charset="0"/>
              <a:cs typeface="Oslo Sans Light" panose="020B0604020202020204"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24</a:t>
            </a:fld>
            <a:endParaRPr lang="nb-NO"/>
          </a:p>
        </p:txBody>
      </p:sp>
    </p:spTree>
    <p:extLst>
      <p:ext uri="{BB962C8B-B14F-4D97-AF65-F5344CB8AC3E}">
        <p14:creationId xmlns:p14="http://schemas.microsoft.com/office/powerpoint/2010/main" val="186187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 amerikanske organisasjonen SAMHSA har identifisert ti områder som må endre og innrette seg på en ny måte når vi skal implementere traumebevisst praksis: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i="0" dirty="0"/>
              <a:t>Styring og ledelse: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Ledelsen må være åpne og kommunisere tydelig til ansatte om beslutninger, og om planlegging og gjennomføring av aktiviteter.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Ferdighetstrening og kompetanseheving av ansatte: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Nyansatte får opplæring som del av </a:t>
            </a:r>
            <a:r>
              <a:rPr lang="nb-NO" b="0" dirty="0" err="1"/>
              <a:t>onboardingen</a:t>
            </a:r>
            <a:r>
              <a:rPr lang="nb-NO" b="0" dirty="0"/>
              <a:t>, og organisasjonen gjennomfører ferdighetstrening og legger til rette for at ansatte kan øve sammen.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Tverrsektorielt samarbeid: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Innbyggerne som bruker våre tjenester opplever at tjenestene henger sammen med andre relevante tjenester de bruker. Vi må samarbeide på tvers av etater og sektorer.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Finansiering: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Organisasjonen må lage en langsiktig og bærekraftig finansieringsstrategi, som tar med ressurser til opplæring av ansatte, utvikling av fysisk miljø, og samarbeidsaktiviteter på tvers av etater.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Fysisk miljø:</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fysiske miljøet på arbeidsplassen og der tjenestene leveres, må oppleves fysisk og psykisk trygt. Her kan vi bruke erfaringskonsulenter for å være sikre på at vi gjør det på en god måte.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Bruk av erfaringskompetanse: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Erfaringskonsulenter kan komme med viktige innspill for at arbeidet gjennomføres på en målrettet og sensitiv måte og kan gi innspill fra et annet perspektiv enn ansatte og ledere.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Screening, vurdering og behandlingstilbud: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organisasjoner hvor det er relevant (helsetjenester mm.), må ansatte få kompetanse på hvordan de kartlegger og vurderer om dem de møter har behov for videre oppfølging eller henvisning til spesifikk traumebehandling.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Fremdrifts- og kvalitetssikring: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vi innfører traumebevisst praksis må vi ha kontinuerlig fokus på kvalitetsforbedring. For å få til dette, kan vi lage gode og målbare indikatorer før oppstart som vi vurderer og evaluerer fortløpende.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Evaluering: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tillegg til at vi vurderer gjennomføringen underveis, bør vi også gjennomføre større evalueringer av om det har hatt effekt på de målene vi satte oss.</a:t>
            </a:r>
            <a:endParaRPr lang="nb-NO" dirty="0"/>
          </a:p>
          <a:p>
            <a:r>
              <a:rPr lang="nb-NO" b="1" dirty="0"/>
              <a:t>Kilder:</a:t>
            </a: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a:t>
            </a:r>
          </a:p>
          <a:p>
            <a:pPr lvl="1" algn="l" rtl="0" fontAlgn="base"/>
            <a:r>
              <a:rPr lang="en-US" b="0" i="1" u="none" strike="noStrike" dirty="0">
                <a:solidFill>
                  <a:srgbClr val="000000"/>
                </a:solidFill>
                <a:effectLst/>
                <a:latin typeface="Calibri" panose="020F0502020204030204" pitchFamily="34" charset="0"/>
              </a:rPr>
              <a:t>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25</a:t>
            </a:fld>
            <a:endParaRPr lang="nb-NO"/>
          </a:p>
        </p:txBody>
      </p:sp>
    </p:spTree>
    <p:extLst>
      <p:ext uri="{BB962C8B-B14F-4D97-AF65-F5344CB8AC3E}">
        <p14:creationId xmlns:p14="http://schemas.microsoft.com/office/powerpoint/2010/main" val="581354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På siden ser dere </a:t>
            </a:r>
            <a:r>
              <a:rPr lang="nb-NO" b="0" i="1" dirty="0"/>
              <a:t>forbedringssirkelen. </a:t>
            </a:r>
          </a:p>
          <a:p>
            <a:pPr marL="171450" indent="-171450">
              <a:buFont typeface="Arial" panose="020B0604020202020204" pitchFamily="34" charset="0"/>
              <a:buChar char="•"/>
            </a:pPr>
            <a:r>
              <a:rPr lang="nb-NO" b="0" dirty="0"/>
              <a:t>Implementering handler om hele organisasjonen.</a:t>
            </a:r>
          </a:p>
          <a:p>
            <a:pPr marL="171450" indent="-171450">
              <a:buFont typeface="Arial" panose="020B0604020202020204" pitchFamily="34" charset="0"/>
              <a:buChar char="•"/>
            </a:pPr>
            <a:r>
              <a:rPr lang="nb-NO" b="0" dirty="0"/>
              <a:t>Forbedringsmetodikken kan brukes for å finne ut hvor vi skal starte, identifisere hva og hvor behovet er hos oss, sørge for at vi skaffer god innsikt, og at vi tester i en mindre pilot – slik at vi blir klare til å gå videre med en større implementeringsprosess. </a:t>
            </a:r>
          </a:p>
          <a:p>
            <a:pPr marL="171450" indent="-171450">
              <a:buFont typeface="Arial" panose="020B0604020202020204" pitchFamily="34" charset="0"/>
              <a:buChar char="•"/>
            </a:pPr>
            <a:r>
              <a:rPr lang="nb-NO" b="0" dirty="0"/>
              <a:t>Den viser også hvordan vi kan følge opp implementeringen underveis.</a:t>
            </a:r>
          </a:p>
          <a:p>
            <a:pPr marL="171450" indent="-171450">
              <a:buFont typeface="Arial" panose="020B0604020202020204" pitchFamily="34" charset="0"/>
              <a:buChar char="•"/>
            </a:pPr>
            <a:endParaRPr lang="nb-NO" b="0" dirty="0"/>
          </a:p>
          <a:p>
            <a:pPr marL="0" indent="0">
              <a:buFont typeface="Arial" panose="020B0604020202020204" pitchFamily="34" charset="0"/>
              <a:buNone/>
            </a:pPr>
            <a:r>
              <a:rPr lang="nb-NO" b="0" i="1" dirty="0"/>
              <a:t>Gjennomgå fasene i sirkelen.</a:t>
            </a:r>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Kilder:</a:t>
            </a:r>
          </a:p>
          <a:p>
            <a:pPr marL="0" indent="0">
              <a:buFont typeface="Arial" panose="020B0604020202020204" pitchFamily="34" charset="0"/>
              <a:buNone/>
            </a:pPr>
            <a:r>
              <a:rPr lang="nb-NO" b="0" i="0" u="none" baseline="0" dirty="0"/>
              <a:t>Helsebiblioteket. (2021, 5. oktober). </a:t>
            </a:r>
            <a:r>
              <a:rPr lang="nb-NO" b="0" i="1" u="none" baseline="0" dirty="0"/>
              <a:t>Modell for kvalitetsforbedring</a:t>
            </a:r>
            <a:r>
              <a:rPr lang="nb-NO" b="0" i="0" u="none" baseline="0" dirty="0"/>
              <a:t>. Tilgjengelig fra: </a:t>
            </a:r>
          </a:p>
          <a:p>
            <a:pPr marL="457200" lvl="1" indent="0">
              <a:buFont typeface="Arial" panose="020B0604020202020204" pitchFamily="34" charset="0"/>
              <a:buNone/>
            </a:pPr>
            <a:r>
              <a:rPr lang="nb-NO" b="0" i="0" u="none" baseline="0" dirty="0"/>
              <a:t>https://www.helsebiblioteket.no/innhold/artikler/kvalitetsforbedring/kvalitetsforbedring/oversikt-over-metoder-og-verktoy/overordnede-metoder/modell-for-kvalitetsforbedring</a:t>
            </a:r>
          </a:p>
          <a:p>
            <a:pPr marL="0" indent="0">
              <a:buFont typeface="Arial" panose="020B0604020202020204" pitchFamily="34" charset="0"/>
              <a:buNone/>
            </a:pPr>
            <a:endParaRPr lang="nb-NO"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26</a:t>
            </a:fld>
            <a:endParaRPr lang="nb-NO"/>
          </a:p>
        </p:txBody>
      </p:sp>
    </p:spTree>
    <p:extLst>
      <p:ext uri="{BB962C8B-B14F-4D97-AF65-F5344CB8AC3E}">
        <p14:creationId xmlns:p14="http://schemas.microsoft.com/office/powerpoint/2010/main" val="29551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Trauma </a:t>
            </a:r>
            <a:r>
              <a:rPr lang="nb-NO" b="0" dirty="0" err="1"/>
              <a:t>Informed</a:t>
            </a:r>
            <a:r>
              <a:rPr lang="nb-NO" b="0" dirty="0"/>
              <a:t> Oregon har utviklet et implementeringsverktøy som hjelper organisasjoner når de implementerer traumebevisst praksis, og gjør det mulig å evaluere fremdrift og resultater.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Verktøyet er delt inn i disse fem ulike områdene slik at vi for hvert område kan vurdere hvor langt vi har kommet i prosessen og få hjelp til å se hva det neste vi burde gjøre er, for å komme videre i prosessen.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hvert av områdene finner vi et utsagn formulert som en sannhet om organisasjonen. Denne skal gjenspeile hvordan det ser ut når vi er i mål på dette området.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eksempel opplæring: «</a:t>
            </a:r>
            <a:r>
              <a:rPr lang="nb-NO" sz="1800" b="0" i="0" u="none" strike="noStrike" dirty="0">
                <a:solidFill>
                  <a:srgbClr val="000000"/>
                </a:solidFill>
                <a:effectLst/>
                <a:latin typeface="Aptos Narrow" panose="020B0004020202020204" pitchFamily="34" charset="0"/>
              </a:rPr>
              <a:t>Utvelgelse, ansettelse og </a:t>
            </a:r>
            <a:r>
              <a:rPr lang="nb-NO" sz="1800" b="0" i="0" u="none" strike="noStrike" dirty="0" err="1">
                <a:solidFill>
                  <a:srgbClr val="000000"/>
                </a:solidFill>
                <a:effectLst/>
                <a:latin typeface="Aptos Narrow" panose="020B0004020202020204" pitchFamily="34" charset="0"/>
              </a:rPr>
              <a:t>onboarding</a:t>
            </a:r>
            <a:r>
              <a:rPr lang="nb-NO" sz="1800" b="0" i="0" u="none" strike="noStrike" dirty="0">
                <a:solidFill>
                  <a:srgbClr val="000000"/>
                </a:solidFill>
                <a:effectLst/>
                <a:latin typeface="Aptos Narrow" panose="020B0004020202020204" pitchFamily="34" charset="0"/>
              </a:rPr>
              <a:t> er utviklet for å fremme en traumebevisst kultur gjennom å (1) vurdere ansattes kunnskap om traumer og traumebevisst praksis, (2) involvere brukere i ansettelsesprosesser, (3) </a:t>
            </a:r>
            <a:r>
              <a:rPr lang="nb-NO" sz="1800" b="0" i="0" u="none" strike="noStrike" dirty="0" err="1">
                <a:solidFill>
                  <a:srgbClr val="000000"/>
                </a:solidFill>
                <a:effectLst/>
                <a:latin typeface="Aptos Narrow" panose="020B0004020202020204" pitchFamily="34" charset="0"/>
              </a:rPr>
              <a:t>onboarding</a:t>
            </a:r>
            <a:r>
              <a:rPr lang="nb-NO" sz="1800" b="0" i="0" u="none" strike="noStrike" dirty="0">
                <a:solidFill>
                  <a:srgbClr val="000000"/>
                </a:solidFill>
                <a:effectLst/>
                <a:latin typeface="Aptos Narrow" panose="020B0004020202020204" pitchFamily="34" charset="0"/>
              </a:rPr>
              <a:t> av nyansatte inkluderer opplæring i traumeinformert praksis og organisasjonsforpliktelse.»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b="0" i="0" u="none" strike="noStrike" dirty="0">
                <a:solidFill>
                  <a:srgbClr val="000000"/>
                </a:solidFill>
                <a:effectLst/>
                <a:latin typeface="Aptos Narrow" panose="020B0004020202020204" pitchFamily="34" charset="0"/>
              </a:rPr>
              <a:t>Videre følger 5 nivåer av dette, fra «Organisasjonen ser ikke behovet for å inkludere traumeinformert praksis i prosesser for ansettelser og opplæring av nyansatte gjennom å involvere brukere med traumeerfaringer i disse prosessene.», til nivå 5: «En bærekraftig plan for ansettelser og </a:t>
            </a:r>
            <a:r>
              <a:rPr lang="nb-NO" sz="1800" b="0" i="0" u="none" strike="noStrike" dirty="0" err="1">
                <a:solidFill>
                  <a:srgbClr val="000000"/>
                </a:solidFill>
                <a:effectLst/>
                <a:latin typeface="Aptos Narrow" panose="020B0004020202020204" pitchFamily="34" charset="0"/>
              </a:rPr>
              <a:t>onboarding</a:t>
            </a:r>
            <a:r>
              <a:rPr lang="nb-NO" sz="1800" b="0" i="0" u="none" strike="noStrike" dirty="0">
                <a:solidFill>
                  <a:srgbClr val="000000"/>
                </a:solidFill>
                <a:effectLst/>
                <a:latin typeface="Aptos Narrow" panose="020B0004020202020204" pitchFamily="34" charset="0"/>
              </a:rPr>
              <a:t> er på plass. Tilbakemeldinger på </a:t>
            </a:r>
            <a:r>
              <a:rPr lang="nb-NO" sz="1800" b="0" i="0" u="none" strike="noStrike" dirty="0" err="1">
                <a:solidFill>
                  <a:srgbClr val="000000"/>
                </a:solidFill>
                <a:effectLst/>
                <a:latin typeface="Aptos Narrow" panose="020B0004020202020204" pitchFamily="34" charset="0"/>
              </a:rPr>
              <a:t>omboardingprosessen</a:t>
            </a:r>
            <a:r>
              <a:rPr lang="nb-NO" sz="1800" b="0" i="0" u="none" strike="noStrike" dirty="0">
                <a:solidFill>
                  <a:srgbClr val="000000"/>
                </a:solidFill>
                <a:effectLst/>
                <a:latin typeface="Aptos Narrow" panose="020B0004020202020204" pitchFamily="34" charset="0"/>
              </a:rPr>
              <a:t> blir vurdert minst én gang hvert år, og endringer gjennomføres ved behov.»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Bakgrunnsstoff til deg som skal holde presentasjonen: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hver av områdene verktøyet dekker får man muligheten til å vurdere det følgende for sin egen organisasjon eller arbeidsplass: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Verktøyet inneholder en første </a:t>
            </a:r>
            <a:r>
              <a:rPr lang="nb-NO" b="1" dirty="0"/>
              <a:t>organisasjonsforpliktelse</a:t>
            </a:r>
            <a:r>
              <a:rPr lang="nb-NO" b="0" dirty="0"/>
              <a:t>, som kan forstås som en forutsetning for implementering: Organisasjonen må </a:t>
            </a:r>
            <a:r>
              <a:rPr lang="nb-NO" b="0" i="1" dirty="0"/>
              <a:t>erkjenne </a:t>
            </a:r>
            <a:r>
              <a:rPr lang="nb-NO" b="0" dirty="0"/>
              <a:t>at en forståelse av </a:t>
            </a:r>
            <a:r>
              <a:rPr lang="nb-NO" b="0" i="0" dirty="0">
                <a:solidFill>
                  <a:srgbClr val="1F1F1F"/>
                </a:solidFill>
                <a:effectLst/>
                <a:latin typeface="Google Sans"/>
              </a:rPr>
              <a:t>at konsekvensene av traumer både individuelt og på samfunnsnivå er sentralt for å kunne levere gode tjenester, og forplikter seg til å implementere traumeinformert praksis ved å sette av </a:t>
            </a:r>
            <a:r>
              <a:rPr lang="nb-NO" b="0" i="1" dirty="0">
                <a:solidFill>
                  <a:srgbClr val="1F1F1F"/>
                </a:solidFill>
                <a:effectLst/>
                <a:latin typeface="Google Sans"/>
              </a:rPr>
              <a:t>tid og ressurser, </a:t>
            </a:r>
            <a:r>
              <a:rPr lang="nb-NO" b="0" i="0" dirty="0">
                <a:solidFill>
                  <a:srgbClr val="1F1F1F"/>
                </a:solidFill>
                <a:effectLst/>
                <a:latin typeface="Google Sans"/>
              </a:rPr>
              <a:t>slik at dette gjennomsyrer organisasjonens systemer.</a:t>
            </a:r>
            <a:r>
              <a:rPr lang="nb-NO" sz="1200" b="0" i="0" kern="1200" dirty="0">
                <a:solidFill>
                  <a:schemeClr val="tx1"/>
                </a:solidFill>
                <a:latin typeface="Oslo Sans Office" panose="02000000000000000000" pitchFamily="2" charset="77"/>
                <a:ea typeface="+mn-ea"/>
                <a:cs typeface="+mn-cs"/>
              </a:rPr>
              <a:t>	</a:t>
            </a:r>
            <a:r>
              <a:rPr lang="nb-NO" b="0" i="0" dirty="0">
                <a:solidFill>
                  <a:srgbClr val="1F1F1F"/>
                </a:solidFill>
                <a:effectLst/>
                <a:latin typeface="Google San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kern="1200" dirty="0">
                <a:solidFill>
                  <a:schemeClr val="tx1"/>
                </a:solidFill>
                <a:latin typeface="Oslo Sans Office" panose="02000000000000000000" pitchFamily="2" charset="77"/>
                <a:ea typeface="+mn-ea"/>
                <a:cs typeface="+mn-cs"/>
              </a:rPr>
              <a:t>Kultur og sosialt miljø </a:t>
            </a:r>
            <a:r>
              <a:rPr lang="nb-NO" sz="1200" b="0" i="0" kern="1200" dirty="0">
                <a:solidFill>
                  <a:schemeClr val="tx1"/>
                </a:solidFill>
                <a:latin typeface="Oslo Sans Office" panose="02000000000000000000" pitchFamily="2" charset="77"/>
                <a:ea typeface="+mn-ea"/>
                <a:cs typeface="+mn-cs"/>
              </a:rPr>
              <a:t>er det som binder et traumeinformert samfunn sammen. Det inkluderer alt som blir sett, hørt, gjort og erfart i forskjellige situasjoner og ulike fysiske omgivelser.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i="0" dirty="0">
                <a:solidFill>
                  <a:srgbClr val="1F1F1F"/>
                </a:solidFill>
                <a:effectLst/>
                <a:latin typeface="Google Sans"/>
              </a:rPr>
              <a:t>Opplæring: </a:t>
            </a:r>
            <a:r>
              <a:rPr lang="nb-NO" b="0" i="0" dirty="0">
                <a:solidFill>
                  <a:srgbClr val="1F1F1F"/>
                </a:solidFill>
                <a:effectLst/>
                <a:latin typeface="Google Sans"/>
              </a:rPr>
              <a:t>Organisasjonens ansatte læres opp i hva traumebevisst praksis er, og hvordan de kan bruke det i sin hverdag.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i="0" dirty="0">
                <a:solidFill>
                  <a:srgbClr val="1F1F1F"/>
                </a:solidFill>
                <a:effectLst/>
                <a:latin typeface="Google Sans"/>
              </a:rPr>
              <a:t>Retningslinjer og arbeidsprosesser </a:t>
            </a:r>
            <a:r>
              <a:rPr lang="nb-NO" b="0" i="0" dirty="0">
                <a:solidFill>
                  <a:srgbClr val="1F1F1F"/>
                </a:solidFill>
                <a:effectLst/>
                <a:latin typeface="Google Sans"/>
              </a:rPr>
              <a:t>er en mekanisme for å videreføre traumebevisst praksis, ved at det gir muligheter for systemendringer, utvikling og økt kunnskap basert på tilbakemeldinger og evaluering.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i="0" dirty="0">
                <a:solidFill>
                  <a:srgbClr val="1F1F1F"/>
                </a:solidFill>
                <a:effectLst/>
                <a:latin typeface="Google Sans"/>
              </a:rPr>
              <a:t>Evaluering og kvalitet: </a:t>
            </a:r>
            <a:r>
              <a:rPr lang="nb-NO" b="0" i="0" dirty="0">
                <a:solidFill>
                  <a:srgbClr val="1F1F1F"/>
                </a:solidFill>
                <a:effectLst/>
                <a:latin typeface="Google Sans"/>
              </a:rPr>
              <a:t>Tilbakemeldings- og kvalitetsforbedringsstrategier blir brukt for å påvirke hvordan vi jobber. Traumebevisste organisasjoner har tilbakemeldingssystemer som er effektive og inkluderende og som reflekterer hvordan ansatte og innbyggere opplever organisasjonen. 				</a:t>
            </a:r>
          </a:p>
          <a:p>
            <a:pPr marL="171450" indent="-171450">
              <a:buFont typeface="Arial" panose="020B0604020202020204" pitchFamily="34" charset="0"/>
              <a:buChar char="•"/>
            </a:pPr>
            <a:endParaRPr lang="nb-NO" dirty="0"/>
          </a:p>
          <a:p>
            <a:r>
              <a:rPr lang="nb-NO" b="1" dirty="0"/>
              <a:t>Kilder:</a:t>
            </a:r>
          </a:p>
          <a:p>
            <a:pPr marL="0" indent="0">
              <a:buFont typeface="Arial" panose="020B0604020202020204" pitchFamily="34" charset="0"/>
              <a:buNone/>
            </a:pPr>
            <a:r>
              <a:rPr lang="it-IT" b="0" i="0" u="none" baseline="0" dirty="0"/>
              <a:t>Cellarius, K., Davis, M., Tuttle, A., daRosa, C. (2023, 8. november). </a:t>
            </a:r>
            <a:r>
              <a:rPr lang="it-IT" b="0" i="1" u="none" baseline="0" dirty="0"/>
              <a:t>Trauma Informed Care Implementation Assessment Instrument, v1.2.</a:t>
            </a:r>
            <a:r>
              <a:rPr lang="en-US" b="0" i="0" u="none" baseline="0" dirty="0"/>
              <a:t> Portland State </a:t>
            </a:r>
          </a:p>
          <a:p>
            <a:pPr marL="457200" lvl="1" indent="0">
              <a:buFont typeface="Arial" panose="020B0604020202020204" pitchFamily="34" charset="0"/>
              <a:buNone/>
            </a:pPr>
            <a:r>
              <a:rPr lang="en-US" b="0" i="0" u="none" baseline="0" dirty="0"/>
              <a:t>University.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https://traumainformedoregon.org/wp-content/uploads/tool-tio-trauma-informed-care-fidelity-assessment-instrument-2024-09-02.pdf</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27</a:t>
            </a:fld>
            <a:endParaRPr lang="nb-NO"/>
          </a:p>
        </p:txBody>
      </p:sp>
    </p:spTree>
    <p:extLst>
      <p:ext uri="{BB962C8B-B14F-4D97-AF65-F5344CB8AC3E}">
        <p14:creationId xmlns:p14="http://schemas.microsoft.com/office/powerpoint/2010/main" val="976224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68096-CCB8-57AD-9476-885703ED3C6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D622CDA-FF16-E87C-216B-A59102D64BF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B83ACA1-E130-D44E-0E6F-8B34D12C7D6B}"/>
              </a:ext>
            </a:extLst>
          </p:cNvPr>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For å lykkes med at traumebevisst praksis skal bli en del av arbeidshverdagen vår, må denne kunnskapen også inn i rutiner og prosedyrer vi allerede har. </a:t>
            </a:r>
          </a:p>
          <a:p>
            <a:pPr marL="171450" indent="-171450">
              <a:buFont typeface="Arial" panose="020B0604020202020204" pitchFamily="34" charset="0"/>
              <a:buChar char="•"/>
            </a:pPr>
            <a:r>
              <a:rPr lang="nb-NO" b="0" dirty="0"/>
              <a:t>Dette kan for eksempel være å ha en traumebevisst tilnærming til oppfølging av sykemeldte. </a:t>
            </a:r>
          </a:p>
          <a:p>
            <a:pPr marL="628650" lvl="1" indent="-171450">
              <a:buFont typeface="Arial" panose="020B0604020202020204" pitchFamily="34" charset="0"/>
              <a:buChar char="•"/>
            </a:pPr>
            <a:r>
              <a:rPr lang="nb-NO" b="0" dirty="0"/>
              <a:t>Dette kan for eksempel være at du som arbeidsgiver er bevisst på hvordan du kan opptre regulerende i samtalen med den sykemeldte, slik at kontakten med arbeidsgiver ikke blir en merbelastning i en allerede krevende livssituasjon. </a:t>
            </a:r>
          </a:p>
          <a:p>
            <a:pPr marL="171450" indent="-171450">
              <a:buFont typeface="Arial" panose="020B0604020202020204" pitchFamily="34" charset="0"/>
              <a:buChar char="•"/>
            </a:pPr>
            <a:r>
              <a:rPr lang="nb-NO" b="0" dirty="0"/>
              <a:t>Det kan også handle om hvordan vi gjennomfører medarbeidersamtaler og i hvilken grad vi praktiserer tilbakemeldingskultur på arbeidsplassen.</a:t>
            </a:r>
          </a:p>
          <a:p>
            <a:pPr marL="171450" indent="-171450">
              <a:buFont typeface="Arial" panose="020B0604020202020204" pitchFamily="34" charset="0"/>
              <a:buChar char="•"/>
            </a:pPr>
            <a:r>
              <a:rPr lang="nb-NO" b="0" dirty="0"/>
              <a:t>Andre eksempler kan være rutiner for oppfølging av avviksmeldinger og i hvilken grad det er kultur for å snakke om stress og utbrenthet i dialog mellom ansatt og leder, og mellom ansatte. </a:t>
            </a:r>
            <a:endParaRPr lang="nb-NO" dirty="0"/>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b="0" i="0" u="none" baseline="0" dirty="0"/>
              <a:t>Cellarius, K., Davis, M., Tuttle, A., daRosa, C. (2023, 8. november). </a:t>
            </a:r>
            <a:r>
              <a:rPr lang="it-IT" b="0" i="1" u="none" baseline="0" dirty="0"/>
              <a:t>Trauma Informed Care Implementation Assessment Instrument, v1.2.</a:t>
            </a:r>
            <a:r>
              <a:rPr lang="en-US" b="0" i="0" u="none" baseline="0" dirty="0"/>
              <a:t> Portland State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University. https://traumainformedoregon.org/wp-content/uploads/tool-tio-trauma-informed-care-fidelity-assessment-instrument-2024-09-02.pdf</a:t>
            </a:r>
            <a:endParaRPr lang="nb-NO" b="0" i="0" u="none" baseline="0" dirty="0"/>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A trauma informed workforce: An introduction to workforce wellness</a:t>
            </a:r>
            <a:r>
              <a:rPr lang="en-US" b="0" i="0" u="none" baseline="0" dirty="0"/>
              <a:t>. https://traumainformedoregon.org/wp-c</a:t>
            </a:r>
          </a:p>
          <a:p>
            <a:pPr marL="457200" lvl="1" indent="0">
              <a:buFont typeface="Arial" panose="020B0604020202020204" pitchFamily="34" charset="0"/>
              <a:buNone/>
            </a:pPr>
            <a:r>
              <a:rPr lang="en-US" b="0" i="0" u="none" baseline="0" dirty="0" err="1"/>
              <a:t>ontent</a:t>
            </a:r>
            <a:r>
              <a:rPr lang="en-US" b="0" i="0" u="none" baseline="0" dirty="0"/>
              <a:t>/uploads/2016/01/A-Trauma-Informed-Workforce_An-introduction-to-workforce-wellness.pdf</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Foundations of trauma informed care</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a:t>
            </a:r>
          </a:p>
          <a:p>
            <a:pPr marL="457200" lvl="1" indent="0">
              <a:buFont typeface="Arial" panose="020B0604020202020204" pitchFamily="34" charset="0"/>
              <a:buNone/>
            </a:pPr>
            <a:r>
              <a:rPr lang="en-US" b="0" i="0" u="none" baseline="0" dirty="0"/>
              <a:t>content/uploads/2017/07/Foundations-of-Trauma-Informed-Care.pdf</a:t>
            </a:r>
          </a:p>
          <a:p>
            <a:pPr marL="0" indent="0">
              <a:buFont typeface="Arial" panose="020B0604020202020204" pitchFamily="34" charset="0"/>
              <a:buNone/>
            </a:pPr>
            <a:endParaRPr lang="en-US" b="0" i="1" u="none" baseline="0" dirty="0"/>
          </a:p>
          <a:p>
            <a:pPr marL="0" indent="0">
              <a:buFont typeface="Arial" panose="020B0604020202020204" pitchFamily="34" charset="0"/>
              <a:buNone/>
            </a:pPr>
            <a:endParaRPr lang="nb-NO" b="0" i="1" u="none" baseline="0" dirty="0"/>
          </a:p>
        </p:txBody>
      </p:sp>
      <p:sp>
        <p:nvSpPr>
          <p:cNvPr id="4" name="Plassholder for lysbildenummer 3">
            <a:extLst>
              <a:ext uri="{FF2B5EF4-FFF2-40B4-BE49-F238E27FC236}">
                <a16:creationId xmlns:a16="http://schemas.microsoft.com/office/drawing/2014/main" id="{12AA6ABA-DC6B-E1BF-A4CD-43C00EF1BDF0}"/>
              </a:ext>
            </a:extLst>
          </p:cNvPr>
          <p:cNvSpPr>
            <a:spLocks noGrp="1"/>
          </p:cNvSpPr>
          <p:nvPr>
            <p:ph type="sldNum" sz="quarter" idx="5"/>
          </p:nvPr>
        </p:nvSpPr>
        <p:spPr/>
        <p:txBody>
          <a:bodyPr/>
          <a:lstStyle/>
          <a:p>
            <a:fld id="{7DA70C78-173F-D64A-A73A-E7995BB9F680}" type="slidenum">
              <a:rPr lang="nb-NO" smtClean="0"/>
              <a:pPr/>
              <a:t>28</a:t>
            </a:fld>
            <a:endParaRPr lang="nb-NO"/>
          </a:p>
        </p:txBody>
      </p:sp>
    </p:spTree>
    <p:extLst>
      <p:ext uri="{BB962C8B-B14F-4D97-AF65-F5344CB8AC3E}">
        <p14:creationId xmlns:p14="http://schemas.microsoft.com/office/powerpoint/2010/main" val="4155005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indent="0">
              <a:buFont typeface="Arial,Sans-Serif"/>
              <a:buNone/>
            </a:pPr>
            <a:r>
              <a:rPr lang="nb-NO" b="0" i="1" dirty="0"/>
              <a:t>Denne filmen bør lastes ned på forhånd før den vises. Filmen varer i 24 min, du kan velge å vise hele eller vise noen klipp du har valgt ut på forhånd. Filmen viser ulike prosjekter de har jobbet med i Manchester, fra flere ulike tjenester og arbeidsplasser. </a:t>
            </a:r>
          </a:p>
          <a:p>
            <a:pPr marL="0" indent="0">
              <a:buFont typeface="Arial" panose="020B0604020202020204" pitchFamily="34" charset="0"/>
              <a:buNone/>
            </a:pPr>
            <a:endParaRPr lang="en-US" sz="1200" b="0" i="0" kern="1200" dirty="0">
              <a:solidFill>
                <a:schemeClr val="tx1"/>
              </a:solidFill>
              <a:latin typeface="Oslo Sans Office" panose="02000000000000000000" pitchFamily="2" charset="77"/>
              <a:ea typeface="+mn-ea"/>
              <a:cs typeface="+mn-cs"/>
              <a:hlinkClick r:id="rId3">
                <a:extLst>
                  <a:ext uri="{A12FA001-AC4F-418D-AE19-62706E023703}">
                    <ahyp:hlinkClr xmlns:ahyp="http://schemas.microsoft.com/office/drawing/2018/hyperlinkcolor" val="tx"/>
                  </a:ext>
                </a:extLst>
              </a:hlinkClick>
            </a:endParaRPr>
          </a:p>
          <a:p>
            <a:endParaRPr lang="nb-NO" dirty="0"/>
          </a:p>
          <a:p>
            <a:r>
              <a:rPr lang="nb-NO" b="1" dirty="0"/>
              <a:t>Kilder:</a:t>
            </a:r>
          </a:p>
          <a:p>
            <a:r>
              <a:rPr lang="de-DE" b="0" i="0" u="none" baseline="0" dirty="0"/>
              <a:t>Manchester, T. R. G. (</a:t>
            </a:r>
            <a:r>
              <a:rPr lang="de-DE" b="0" i="0" u="none" baseline="0" dirty="0" err="1"/>
              <a:t>i.d</a:t>
            </a:r>
            <a:r>
              <a:rPr lang="de-DE" b="0" i="0" u="none" baseline="0" dirty="0"/>
              <a:t>.). </a:t>
            </a:r>
            <a:r>
              <a:rPr lang="de-DE" b="0" i="1" u="none" baseline="0" dirty="0" err="1"/>
              <a:t>Becoming</a:t>
            </a:r>
            <a:r>
              <a:rPr lang="de-DE" b="0" i="1" u="none" baseline="0" dirty="0"/>
              <a:t> </a:t>
            </a:r>
            <a:r>
              <a:rPr lang="de-DE" b="0" i="1" u="none" baseline="0" dirty="0" err="1"/>
              <a:t>trauma</a:t>
            </a:r>
            <a:r>
              <a:rPr lang="de-DE" b="0" i="1" u="none" baseline="0" dirty="0"/>
              <a:t> </a:t>
            </a:r>
            <a:r>
              <a:rPr lang="de-DE" b="0" i="1" u="none" baseline="0" dirty="0" err="1"/>
              <a:t>informed</a:t>
            </a:r>
            <a:r>
              <a:rPr lang="de-DE" b="0" i="1" u="none" baseline="0" dirty="0"/>
              <a:t> and </a:t>
            </a:r>
            <a:r>
              <a:rPr lang="de-DE" b="0" i="1" u="none" baseline="0" dirty="0" err="1"/>
              <a:t>trauma</a:t>
            </a:r>
            <a:r>
              <a:rPr lang="de-DE" b="0" i="1" u="none" baseline="0" dirty="0"/>
              <a:t> responsive in Manchester [Video]. </a:t>
            </a:r>
            <a:r>
              <a:rPr lang="de-DE" b="0" i="0" u="none" baseline="0" dirty="0" err="1"/>
              <a:t>Tilgjengelig</a:t>
            </a:r>
            <a:r>
              <a:rPr lang="de-DE" b="0" i="0" u="none" baseline="0" dirty="0"/>
              <a:t> </a:t>
            </a:r>
            <a:r>
              <a:rPr lang="de-DE" b="0" i="0" u="none" baseline="0" dirty="0" err="1"/>
              <a:t>fra</a:t>
            </a:r>
            <a:r>
              <a:rPr lang="de-DE" b="0" i="0" u="none" baseline="0" dirty="0"/>
              <a:t>: </a:t>
            </a:r>
          </a:p>
          <a:p>
            <a:pPr lvl="1"/>
            <a:r>
              <a:rPr lang="de-DE" b="0" i="0" u="none" baseline="0" dirty="0"/>
              <a:t>https://vimeo.com/creativemoose/download/1031330382/786a91af62meo</a:t>
            </a:r>
          </a:p>
          <a:p>
            <a:endParaRPr lang="nb-NO"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29</a:t>
            </a:fld>
            <a:endParaRPr lang="nb-NO"/>
          </a:p>
        </p:txBody>
      </p:sp>
    </p:spTree>
    <p:extLst>
      <p:ext uri="{BB962C8B-B14F-4D97-AF65-F5344CB8AC3E}">
        <p14:creationId xmlns:p14="http://schemas.microsoft.com/office/powerpoint/2010/main" val="177660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Om funksjonshindringer og tilrettelegging</a:t>
            </a:r>
          </a:p>
          <a:p>
            <a:r>
              <a:rPr lang="nb-NO" i="0" dirty="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bilde har en tilhørende bildebeskrivelse. Merk at mange av bildene er satt sammen av flere illustrasjoner. Bildebeskrivelsen omtaler hele bildet, men er koblet til én av illustrasjonene.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9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1" dirty="0"/>
              <a:t>Les opp det som står på siden.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596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Angi hvor lang pausen skal være.</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31</a:t>
            </a:fld>
            <a:endParaRPr lang="nb-NO"/>
          </a:p>
        </p:txBody>
      </p:sp>
    </p:spTree>
    <p:extLst>
      <p:ext uri="{BB962C8B-B14F-4D97-AF65-F5344CB8AC3E}">
        <p14:creationId xmlns:p14="http://schemas.microsoft.com/office/powerpoint/2010/main" val="829334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se på hvordan vi kan ta i bruk traumebevisst praksis mellom ansatte.</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32</a:t>
            </a:fld>
            <a:endParaRPr lang="nb-NO"/>
          </a:p>
        </p:txBody>
      </p:sp>
    </p:spTree>
    <p:extLst>
      <p:ext uri="{BB962C8B-B14F-4D97-AF65-F5344CB8AC3E}">
        <p14:creationId xmlns:p14="http://schemas.microsoft.com/office/powerpoint/2010/main" val="4117638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b="0" i="0" dirty="0">
                <a:solidFill>
                  <a:srgbClr val="1F1F1F"/>
                </a:solidFill>
                <a:effectLst/>
                <a:latin typeface="Google Sans"/>
              </a:rPr>
              <a:t>Å ta i bruk traumebevisst praksis hos og mellom ansatte handler om hvordan vi er sammen som kollegaer, og hvordan dette kan ruste oss til å stå i vår arbeidshverdag og til å møte innbyggerne på en mer bevisst måte.</a:t>
            </a:r>
          </a:p>
          <a:p>
            <a:pPr marL="171450" indent="-171450">
              <a:buFont typeface="Arial" panose="020B0604020202020204" pitchFamily="34" charset="0"/>
              <a:buChar char="•"/>
            </a:pPr>
            <a:r>
              <a:rPr lang="nb-NO" b="0" i="0" dirty="0">
                <a:solidFill>
                  <a:srgbClr val="1F1F1F"/>
                </a:solidFill>
                <a:effectLst/>
                <a:latin typeface="Google Sans"/>
              </a:rPr>
              <a:t>Det er selvsagt enklest i en organisasjon som forplikter tid og ressurser til traumebevisst praksis, og som tilbyr ansatte opplæring.</a:t>
            </a:r>
          </a:p>
          <a:p>
            <a:pPr marL="171450" indent="-171450">
              <a:buFont typeface="Arial" panose="020B0604020202020204" pitchFamily="34" charset="0"/>
              <a:buChar char="•"/>
            </a:pPr>
            <a:r>
              <a:rPr lang="nb-NO" b="0" i="0" dirty="0">
                <a:solidFill>
                  <a:srgbClr val="1F1F1F"/>
                </a:solidFill>
                <a:effectLst/>
                <a:latin typeface="Google Sans"/>
              </a:rPr>
              <a:t>Dette kurset er del av en slik opplæring. </a:t>
            </a:r>
          </a:p>
          <a:p>
            <a:pPr marL="171450" indent="-171450">
              <a:buFont typeface="Arial" panose="020B0604020202020204" pitchFamily="34" charset="0"/>
              <a:buChar char="•"/>
            </a:pPr>
            <a:r>
              <a:rPr lang="nb-NO" b="0" i="0" dirty="0">
                <a:solidFill>
                  <a:srgbClr val="1F1F1F"/>
                </a:solidFill>
                <a:effectLst/>
                <a:latin typeface="Google Sans"/>
              </a:rPr>
              <a:t>Samtidig krever det at vi øver sammen, slik at dette gradvis blir en del av vår tenke- og væremåte. </a:t>
            </a:r>
          </a:p>
          <a:p>
            <a:pPr marL="171450" indent="-171450">
              <a:buFont typeface="Arial" panose="020B0604020202020204" pitchFamily="34" charset="0"/>
              <a:buChar char="•"/>
            </a:pPr>
            <a:r>
              <a:rPr lang="nb-NO" b="0" i="0" dirty="0">
                <a:solidFill>
                  <a:srgbClr val="1F1F1F"/>
                </a:solidFill>
                <a:effectLst/>
                <a:latin typeface="Google Sans"/>
              </a:rPr>
              <a:t>Hvordan kan vi øve sammen etter dette kurset?</a:t>
            </a:r>
          </a:p>
          <a:p>
            <a:pPr marL="171450" indent="-171450">
              <a:buFont typeface="Arial" panose="020B0604020202020204" pitchFamily="34" charset="0"/>
              <a:buChar char="•"/>
            </a:pPr>
            <a:r>
              <a:rPr lang="nb-NO" b="0" i="0" dirty="0">
                <a:solidFill>
                  <a:srgbClr val="1F1F1F"/>
                </a:solidFill>
                <a:effectLst/>
                <a:latin typeface="Google Sans"/>
              </a:rPr>
              <a:t>Vi kan sette av faste tider og organisere ferdighetstrening og simulering.</a:t>
            </a:r>
          </a:p>
          <a:p>
            <a:pPr marL="628650" lvl="1" indent="-171450">
              <a:buFont typeface="Arial" panose="020B0604020202020204" pitchFamily="34" charset="0"/>
              <a:buChar char="•"/>
            </a:pPr>
            <a:r>
              <a:rPr lang="nb-NO" b="0" i="0" dirty="0">
                <a:solidFill>
                  <a:srgbClr val="1F1F1F"/>
                </a:solidFill>
                <a:effectLst/>
                <a:latin typeface="Google Sans"/>
              </a:rPr>
              <a:t>Dette bygger på teori og refleksjon over egen praksis.</a:t>
            </a:r>
          </a:p>
          <a:p>
            <a:pPr marL="628650" lvl="1" indent="-171450">
              <a:buFont typeface="Arial" panose="020B0604020202020204" pitchFamily="34" charset="0"/>
              <a:buChar char="•"/>
            </a:pPr>
            <a:r>
              <a:rPr lang="nb-NO" b="0" i="0" dirty="0">
                <a:solidFill>
                  <a:srgbClr val="1F1F1F"/>
                </a:solidFill>
                <a:effectLst/>
                <a:latin typeface="Google Sans"/>
              </a:rPr>
              <a:t>Ferdighetstrening og simulering er et forsøk på å etterlikne virkeligheten og kopiere ulike situasjoner. </a:t>
            </a:r>
          </a:p>
          <a:p>
            <a:pPr marL="628650" lvl="1" indent="-171450">
              <a:buFont typeface="Arial" panose="020B0604020202020204" pitchFamily="34" charset="0"/>
              <a:buChar char="•"/>
            </a:pPr>
            <a:r>
              <a:rPr lang="nb-NO" b="0" i="0" dirty="0">
                <a:solidFill>
                  <a:srgbClr val="1F1F1F"/>
                </a:solidFill>
                <a:effectLst/>
                <a:latin typeface="Google Sans"/>
              </a:rPr>
              <a:t>En slik tilnærming engasjerer til aktiv deltakelse med påfølgende diskusjon, refleksjon og tilbakemeldinger for å sikre læring.</a:t>
            </a:r>
          </a:p>
          <a:p>
            <a:pPr marL="628650" lvl="1" indent="-171450">
              <a:buFont typeface="Arial" panose="020B0604020202020204" pitchFamily="34" charset="0"/>
              <a:buChar char="•"/>
            </a:pPr>
            <a:r>
              <a:rPr lang="nb-NO" b="0" i="0" dirty="0">
                <a:solidFill>
                  <a:srgbClr val="1F1F1F"/>
                </a:solidFill>
                <a:effectLst/>
                <a:latin typeface="Google Sans"/>
              </a:rPr>
              <a:t>Et eksempel kan være at vi sammen diskuterer oss frem til et typisk scenario fra vår arbeidsplass, for eksempel et sosialt møte mellom ansatte eller et møte med en innbygger.</a:t>
            </a:r>
          </a:p>
          <a:p>
            <a:pPr marL="628650" lvl="1" indent="-171450">
              <a:buFont typeface="Arial" panose="020B0604020202020204" pitchFamily="34" charset="0"/>
              <a:buChar char="•"/>
            </a:pPr>
            <a:r>
              <a:rPr lang="nb-NO" b="0" i="0" dirty="0">
                <a:solidFill>
                  <a:srgbClr val="1F1F1F"/>
                </a:solidFill>
                <a:effectLst/>
                <a:latin typeface="Google Sans"/>
              </a:rPr>
              <a:t>Deretter spiller vi ut situasjonen, øver på traumebevisst praksis i den bestemte situasjonen, og diskuterer sammen etterpå hva som gikk bra og hva som var utfordrende.</a:t>
            </a:r>
          </a:p>
          <a:p>
            <a:pPr marL="171450" indent="-171450">
              <a:buFont typeface="Arial" panose="020B0604020202020204" pitchFamily="34" charset="0"/>
              <a:buChar char="•"/>
            </a:pPr>
            <a:r>
              <a:rPr lang="nb-NO" b="0" i="0" dirty="0">
                <a:solidFill>
                  <a:srgbClr val="1F1F1F"/>
                </a:solidFill>
                <a:effectLst/>
                <a:latin typeface="Google Sans"/>
              </a:rPr>
              <a:t>Hva kan vi lære av slik ferdighetstrening? </a:t>
            </a:r>
          </a:p>
          <a:p>
            <a:pPr marL="628650" lvl="1" indent="-171450">
              <a:buFont typeface="Arial" panose="020B0604020202020204" pitchFamily="34" charset="0"/>
              <a:buChar char="•"/>
            </a:pPr>
            <a:r>
              <a:rPr lang="nb-NO" b="0" i="0" dirty="0">
                <a:solidFill>
                  <a:srgbClr val="1F1F1F"/>
                </a:solidFill>
                <a:effectLst/>
                <a:latin typeface="Google Sans"/>
              </a:rPr>
              <a:t>Det kan for eksempel handle om å utvikle et større repertoar av setninger, tonefall, ansiktsuttrykk og kroppsspråk.			</a:t>
            </a:r>
          </a:p>
          <a:p>
            <a:pPr marL="171450" indent="-171450">
              <a:buFont typeface="Arial" panose="020B0604020202020204" pitchFamily="34" charset="0"/>
              <a:buChar char="•"/>
            </a:pPr>
            <a:r>
              <a:rPr lang="nb-NO" b="0" i="0" dirty="0">
                <a:solidFill>
                  <a:srgbClr val="1F1F1F"/>
                </a:solidFill>
                <a:effectLst/>
                <a:latin typeface="Google Sans"/>
              </a:rPr>
              <a:t>Vi skal straks gjennomføre en slik simulering sammen.</a:t>
            </a:r>
          </a:p>
          <a:p>
            <a:endParaRPr lang="nb-NO"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33</a:t>
            </a:fld>
            <a:endParaRPr lang="nb-NO"/>
          </a:p>
        </p:txBody>
      </p:sp>
    </p:spTree>
    <p:extLst>
      <p:ext uri="{BB962C8B-B14F-4D97-AF65-F5344CB8AC3E}">
        <p14:creationId xmlns:p14="http://schemas.microsoft.com/office/powerpoint/2010/main" val="1959422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I introduksjonen til traumebevisst praksis gjennomgikk vi toleransevinduet.</a:t>
            </a:r>
          </a:p>
          <a:p>
            <a:pPr marL="171450" indent="-171450">
              <a:buFont typeface="Arial" panose="020B0604020202020204" pitchFamily="34" charset="0"/>
              <a:buChar char="•"/>
            </a:pPr>
            <a:r>
              <a:rPr lang="nb-NO" b="0" dirty="0"/>
              <a:t>Først litt repetisjon:</a:t>
            </a:r>
          </a:p>
          <a:p>
            <a:pPr marL="628650" lvl="1" indent="-171450">
              <a:buFont typeface="Arial" panose="020B0604020202020204" pitchFamily="34" charset="0"/>
              <a:buChar char="•"/>
            </a:pPr>
            <a:r>
              <a:rPr lang="nb-NO" dirty="0"/>
              <a:t>Hver person har sitt eget unike toleransevindu. Størrelsen på vinduet kan variere og er avhengig av genetiske, miljømessige og personlige faktorer.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Å være innenfor toleransevinduet er ikke synonymt med å være lykkelig eller stressfri. Det handler om å ha evnen til å håndtere utfordringer og regulere følelser på en sunn måte.</a:t>
            </a:r>
          </a:p>
          <a:p>
            <a:pPr marL="171450" indent="-171450">
              <a:buFont typeface="Arial" panose="020B0604020202020204" pitchFamily="34" charset="0"/>
              <a:buChar char="•"/>
            </a:pPr>
            <a:endParaRPr lang="nb-NO" b="0" dirty="0"/>
          </a:p>
          <a:p>
            <a:pPr marL="171450" indent="-171450">
              <a:buFont typeface="Arial" panose="020B0604020202020204" pitchFamily="34" charset="0"/>
              <a:buChar char="•"/>
            </a:pPr>
            <a:r>
              <a:rPr lang="nb-NO" b="0" i="0" dirty="0">
                <a:solidFill>
                  <a:srgbClr val="000000"/>
                </a:solidFill>
                <a:effectLst/>
                <a:highlight>
                  <a:srgbClr val="FFFFFF"/>
                </a:highlight>
                <a:latin typeface="fira sans" panose="020B0503050000020004" pitchFamily="34" charset="0"/>
              </a:rPr>
              <a:t>For å kunne opptre på en trygg og god måte i møte med kollegaer eller innbyggere som kanskje er utenfor sitt toleransevindu, må du være bevisst ditt eget toleransevindu og reaksjonsmønster. </a:t>
            </a:r>
          </a:p>
          <a:p>
            <a:pPr marL="171450" indent="-171450">
              <a:buFont typeface="Arial" panose="020B0604020202020204" pitchFamily="34" charset="0"/>
              <a:buChar char="•"/>
            </a:pPr>
            <a:r>
              <a:rPr lang="nb-NO" b="0" i="0" dirty="0">
                <a:solidFill>
                  <a:srgbClr val="000000"/>
                </a:solidFill>
                <a:effectLst/>
                <a:highlight>
                  <a:srgbClr val="FFFFFF"/>
                </a:highlight>
                <a:latin typeface="fira sans" panose="020B0503050000020004" pitchFamily="34" charset="0"/>
              </a:rPr>
              <a:t>Du må være i stand til å overstyre ryggmargsrefleksen og regulere deg i situasjoner hvor andres oppførsel føles frustrerende eller skremmende. </a:t>
            </a:r>
          </a:p>
          <a:p>
            <a:pPr marL="171450" indent="-171450">
              <a:buFont typeface="Arial" panose="020B0604020202020204" pitchFamily="34" charset="0"/>
              <a:buChar char="•"/>
            </a:pPr>
            <a:r>
              <a:rPr lang="nb-NO" b="0" dirty="0"/>
              <a:t>Vi mennesker speiler nesten instinktivt andres negative (og positive) følelser og følelsesuttrykk.</a:t>
            </a:r>
          </a:p>
          <a:p>
            <a:pPr marL="171450" indent="-171450">
              <a:buFont typeface="Arial" panose="020B0604020202020204" pitchFamily="34" charset="0"/>
              <a:buChar char="•"/>
            </a:pPr>
            <a:r>
              <a:rPr lang="nb-NO" b="0" dirty="0"/>
              <a:t>Man kan si at vi blir «smittet» av følelser. </a:t>
            </a:r>
          </a:p>
          <a:p>
            <a:pPr marL="171450" indent="-171450">
              <a:buFont typeface="Arial" panose="020B0604020202020204" pitchFamily="34" charset="0"/>
              <a:buChar char="•"/>
            </a:pPr>
            <a:r>
              <a:rPr lang="nb-NO" b="0" dirty="0"/>
              <a:t>Følelser som sinne og frykt hos andre kan vekke lignende følelser hos oss. </a:t>
            </a:r>
          </a:p>
          <a:p>
            <a:pPr marL="171450" indent="-171450">
              <a:buFont typeface="Arial" panose="020B0604020202020204" pitchFamily="34" charset="0"/>
              <a:buChar char="•"/>
            </a:pPr>
            <a:r>
              <a:rPr lang="nb-NO" b="0" dirty="0"/>
              <a:t>Dette gjør det krevende i møte med oppførsel som utfordrer oss, men det gir også muligheter. </a:t>
            </a:r>
          </a:p>
          <a:p>
            <a:pPr marL="171450" indent="-171450">
              <a:buFont typeface="Arial" panose="020B0604020202020204" pitchFamily="34" charset="0"/>
              <a:buChar char="•"/>
            </a:pPr>
            <a:r>
              <a:rPr lang="nb-NO" b="0" dirty="0"/>
              <a:t>For å ha en traumebevisst tilnærming må du, i tillegg til kunnskap om hjernen, tilknytning og samspill, også kjenne deg selv godt som menneske og omsorgsperson.</a:t>
            </a:r>
          </a:p>
          <a:p>
            <a:pPr marL="171450" indent="-171450">
              <a:buFont typeface="Arial" panose="020B0604020202020204" pitchFamily="34" charset="0"/>
              <a:buChar char="•"/>
            </a:pPr>
            <a:r>
              <a:rPr lang="nb-NO" b="0" dirty="0"/>
              <a:t>Kjennskap til eget toleransevindu og triggere krever selvrefleksjon og selvinnsikt.</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a:t>
            </a:r>
          </a:p>
          <a:p>
            <a:pPr marL="0" indent="0">
              <a:buFont typeface="Arial" panose="020B0604020202020204" pitchFamily="34" charset="0"/>
              <a:buNone/>
            </a:pPr>
            <a:r>
              <a:rPr lang="nb-NO" b="0" i="0" u="none" baseline="0" dirty="0"/>
              <a:t>Oslo kommune. (</a:t>
            </a:r>
            <a:r>
              <a:rPr lang="nb-NO" b="0" i="0" u="none" baseline="0" dirty="0" err="1"/>
              <a:t>i.d</a:t>
            </a:r>
            <a:r>
              <a:rPr lang="nb-NO" b="0" i="0" u="none" baseline="0" dirty="0"/>
              <a:t>.). </a:t>
            </a:r>
            <a:r>
              <a:rPr lang="nb-NO" b="0" i="1" u="none" baseline="0" dirty="0"/>
              <a:t>Selvrefleksjon. Barnehjernevernet</a:t>
            </a:r>
            <a:r>
              <a:rPr lang="nb-NO" b="0" i="0" u="none" baseline="0" dirty="0"/>
              <a:t>. Oslo kommune / </a:t>
            </a:r>
            <a:r>
              <a:rPr lang="nb-NO" b="0" i="0" u="none" baseline="0" dirty="0" err="1"/>
              <a:t>Korus</a:t>
            </a:r>
            <a:r>
              <a:rPr lang="nb-NO" b="0" i="0" u="none" baseline="0" dirty="0"/>
              <a:t> Oslo. Tilgjengelig fra: https://barnehjernevernet.korusoslo.no/vare-</a:t>
            </a:r>
          </a:p>
          <a:p>
            <a:pPr marL="457200" lvl="1" indent="0">
              <a:buFont typeface="Arial" panose="020B0604020202020204" pitchFamily="34" charset="0"/>
              <a:buNone/>
            </a:pPr>
            <a:r>
              <a:rPr lang="nb-NO" b="0" i="0" u="none" baseline="0" dirty="0" err="1"/>
              <a:t>opplaringsprogram</a:t>
            </a:r>
            <a:r>
              <a:rPr lang="nb-NO" b="0" i="0" u="none" baseline="0" dirty="0"/>
              <a:t>/selvrefleksjon/, </a:t>
            </a:r>
          </a:p>
          <a:p>
            <a:pPr marL="0" indent="0">
              <a:buFont typeface="Arial" panose="020B0604020202020204" pitchFamily="34" charset="0"/>
              <a:buNone/>
            </a:pPr>
            <a:r>
              <a:rPr lang="nb-NO" b="0" i="0" u="none" baseline="0" dirty="0"/>
              <a:t>RVTS øst. (</a:t>
            </a:r>
            <a:r>
              <a:rPr lang="nb-NO" b="0" i="0" u="none" baseline="0" dirty="0" err="1"/>
              <a:t>i.d</a:t>
            </a:r>
            <a:r>
              <a:rPr lang="nb-NO" b="0" i="0" u="none" baseline="0" dirty="0"/>
              <a:t>.). </a:t>
            </a:r>
            <a:r>
              <a:rPr lang="nb-NO" b="0" i="1" u="none" baseline="0" dirty="0"/>
              <a:t>Over- og underaktivering. Traumebehandling med voksne</a:t>
            </a:r>
            <a:r>
              <a:rPr lang="nb-NO" b="0" i="0" u="none" baseline="0" dirty="0"/>
              <a:t>. RVTS øst. Tilgjengelig fra: https://www.traumebehandling.no/oppdage/over-og-</a:t>
            </a:r>
          </a:p>
          <a:p>
            <a:pPr marL="457200" lvl="1" indent="0">
              <a:buFont typeface="Arial" panose="020B0604020202020204" pitchFamily="34" charset="0"/>
              <a:buNone/>
            </a:pPr>
            <a:r>
              <a:rPr lang="nb-NO" b="0" i="0" u="none" baseline="0" dirty="0"/>
              <a:t>underaktivering/</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8626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dirty="0"/>
              <a:t>Manus:</a:t>
            </a:r>
          </a:p>
          <a:p>
            <a:pPr marL="171450" indent="-171450">
              <a:buFont typeface="Arial" panose="020B0604020202020204" pitchFamily="34" charset="0"/>
              <a:buChar char="•"/>
            </a:pPr>
            <a:r>
              <a:rPr lang="nb-NO" dirty="0"/>
              <a:t>For å jobbe i tråd med traumebevisst praksis, trenger vi ansatte som har et bevisst forhold til dette. </a:t>
            </a:r>
            <a:endParaRPr lang="nb-NO" b="1" dirty="0"/>
          </a:p>
          <a:p>
            <a:pPr marL="0" indent="0">
              <a:buNone/>
            </a:pPr>
            <a:endParaRPr lang="nb-NO" b="0" i="1" dirty="0"/>
          </a:p>
          <a:p>
            <a:pPr marL="0" indent="0">
              <a:buNone/>
            </a:pPr>
            <a:r>
              <a:rPr lang="nb-NO" b="0" i="1" dirty="0"/>
              <a:t>Gjennomgå punktene på siden.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67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Gjennomgå instruksjon for øvelsen og gå sammen i grupper på tre og tre, eller fire ved behov </a:t>
            </a:r>
          </a:p>
          <a:p>
            <a:pPr marL="215900" indent="-215900">
              <a:buFont typeface="Arial" panose="020B0604020202020204" pitchFamily="34" charset="0"/>
              <a:buChar char="•"/>
            </a:pPr>
            <a:r>
              <a:rPr lang="nb-NO" i="1" dirty="0"/>
              <a:t>Bli enige om hvilken situasjon dere ønsker å øve på (4 min)</a:t>
            </a:r>
          </a:p>
          <a:p>
            <a:pPr marL="215900" indent="-215900">
              <a:buFont typeface="Arial" panose="020B0604020202020204" pitchFamily="34" charset="0"/>
              <a:buChar char="•"/>
            </a:pPr>
            <a:r>
              <a:rPr lang="nb-NO" i="1" dirty="0"/>
              <a:t>Gjennomfør simuleringen av situasjonen (2-3 min)</a:t>
            </a:r>
          </a:p>
          <a:p>
            <a:pPr marL="215900" indent="-215900">
              <a:buFont typeface="Arial" panose="020B0604020202020204" pitchFamily="34" charset="0"/>
              <a:buChar char="•"/>
            </a:pPr>
            <a:r>
              <a:rPr lang="nb-NO" i="1" dirty="0"/>
              <a:t>Gjennomfør refleksjon i gruppa basert på observasjoner og opplevelser i simuleringen (8 min)</a:t>
            </a:r>
          </a:p>
          <a:p>
            <a:pPr marL="215900" indent="-215900">
              <a:buFont typeface="Arial" panose="020B0604020202020204" pitchFamily="34" charset="0"/>
              <a:buChar char="•"/>
            </a:pPr>
            <a:r>
              <a:rPr lang="nb-NO" i="1" dirty="0"/>
              <a:t>Felles oppsummering i plenum, to -tre grupper deler «Hva ble dere mest opptatt av nå?» (6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Vi skal nå øve på en situasjon hvor en innbygger møter en ansatt.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Dere skal nå gå sammen i grupper på tre, og fordele følgende tre roller mellom dere: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En er seg selv som ansatt. Du skal ikke spille en rolle, du skal være deg selv.</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En skal spille rollen som en innbygger. Du vil få ulike instruksjoner du skal følge.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En er observatør: Du skal være helt nøytral, og ikke delta eller reagere. Se for deg at det er en glassvegg mellom deg og de du skal observere.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err="1"/>
              <a:t>Dere</a:t>
            </a:r>
            <a:r>
              <a:rPr lang="en-US" dirty="0"/>
              <a:t> </a:t>
            </a:r>
            <a:r>
              <a:rPr lang="en-US" dirty="0" err="1"/>
              <a:t>skal</a:t>
            </a:r>
            <a:r>
              <a:rPr lang="en-US" dirty="0"/>
              <a:t> </a:t>
            </a:r>
            <a:r>
              <a:rPr lang="en-US" dirty="0" err="1"/>
              <a:t>komme</a:t>
            </a:r>
            <a:r>
              <a:rPr lang="en-US" dirty="0"/>
              <a:t> </a:t>
            </a:r>
            <a:r>
              <a:rPr lang="en-US" dirty="0" err="1"/>
              <a:t>frem</a:t>
            </a:r>
            <a:r>
              <a:rPr lang="en-US" dirty="0"/>
              <a:t> </a:t>
            </a:r>
            <a:r>
              <a:rPr lang="en-US" dirty="0" err="1"/>
              <a:t>til</a:t>
            </a:r>
            <a:r>
              <a:rPr lang="en-US" dirty="0"/>
              <a:t> </a:t>
            </a:r>
            <a:r>
              <a:rPr lang="en-US" dirty="0" err="1"/>
              <a:t>en</a:t>
            </a:r>
            <a:r>
              <a:rPr lang="en-US" dirty="0"/>
              <a:t> </a:t>
            </a:r>
            <a:r>
              <a:rPr lang="en-US" dirty="0" err="1"/>
              <a:t>situasjon</a:t>
            </a:r>
            <a:r>
              <a:rPr lang="en-US" dirty="0"/>
              <a:t> </a:t>
            </a:r>
            <a:r>
              <a:rPr lang="en-US" dirty="0" err="1"/>
              <a:t>på</a:t>
            </a:r>
            <a:r>
              <a:rPr lang="en-US" dirty="0"/>
              <a:t> </a:t>
            </a:r>
            <a:r>
              <a:rPr lang="en-US" dirty="0" err="1"/>
              <a:t>jobben</a:t>
            </a:r>
            <a:r>
              <a:rPr lang="en-US" dirty="0"/>
              <a:t> hos </a:t>
            </a:r>
            <a:r>
              <a:rPr lang="en-US" dirty="0" err="1"/>
              <a:t>dere</a:t>
            </a:r>
            <a:r>
              <a:rPr lang="en-US" dirty="0"/>
              <a:t> </a:t>
            </a:r>
            <a:r>
              <a:rPr lang="en-US" dirty="0" err="1"/>
              <a:t>som</a:t>
            </a:r>
            <a:r>
              <a:rPr lang="en-US" dirty="0"/>
              <a:t> </a:t>
            </a:r>
            <a:r>
              <a:rPr lang="en-US" dirty="0" err="1"/>
              <a:t>kan</a:t>
            </a:r>
            <a:r>
              <a:rPr lang="en-US" dirty="0"/>
              <a:t> </a:t>
            </a:r>
            <a:r>
              <a:rPr lang="en-US" dirty="0" err="1"/>
              <a:t>være</a:t>
            </a:r>
            <a:r>
              <a:rPr lang="en-US" dirty="0"/>
              <a:t> </a:t>
            </a:r>
            <a:r>
              <a:rPr lang="en-US" dirty="0" err="1"/>
              <a:t>nyttig</a:t>
            </a:r>
            <a:r>
              <a:rPr lang="en-US" dirty="0"/>
              <a:t> å </a:t>
            </a:r>
            <a:r>
              <a:rPr lang="en-US" dirty="0" err="1"/>
              <a:t>øve</a:t>
            </a:r>
            <a:r>
              <a:rPr lang="en-US" dirty="0"/>
              <a:t> </a:t>
            </a:r>
            <a:r>
              <a:rPr lang="en-US" dirty="0" err="1"/>
              <a:t>på</a:t>
            </a:r>
            <a:r>
              <a:rPr lang="en-US" dirty="0"/>
              <a:t> </a:t>
            </a:r>
            <a:r>
              <a:rPr lang="en-US" dirty="0" err="1"/>
              <a:t>som</a:t>
            </a:r>
            <a:r>
              <a:rPr lang="en-US" dirty="0"/>
              <a:t> </a:t>
            </a:r>
            <a:r>
              <a:rPr lang="en-US" dirty="0" err="1"/>
              <a:t>ansatt</a:t>
            </a:r>
            <a:r>
              <a:rPr lang="en-US" dirty="0"/>
              <a:t>. Denne </a:t>
            </a:r>
            <a:r>
              <a:rPr lang="en-US" dirty="0" err="1"/>
              <a:t>må</a:t>
            </a:r>
            <a:r>
              <a:rPr lang="en-US" dirty="0"/>
              <a:t> </a:t>
            </a:r>
            <a:r>
              <a:rPr lang="en-US" dirty="0" err="1"/>
              <a:t>være</a:t>
            </a:r>
            <a:r>
              <a:rPr lang="en-US" dirty="0"/>
              <a:t> </a:t>
            </a:r>
            <a:r>
              <a:rPr lang="en-US" dirty="0" err="1"/>
              <a:t>så</a:t>
            </a:r>
            <a:r>
              <a:rPr lang="en-US" dirty="0"/>
              <a:t> </a:t>
            </a:r>
            <a:r>
              <a:rPr lang="en-US" dirty="0" err="1"/>
              <a:t>konkret</a:t>
            </a:r>
            <a:r>
              <a:rPr lang="en-US" dirty="0"/>
              <a:t> at det å </a:t>
            </a:r>
            <a:r>
              <a:rPr lang="en-US" dirty="0" err="1"/>
              <a:t>gjennomgå</a:t>
            </a:r>
            <a:r>
              <a:rPr lang="en-US" dirty="0"/>
              <a:t> den </a:t>
            </a:r>
            <a:r>
              <a:rPr lang="en-US" dirty="0" err="1"/>
              <a:t>ikke</a:t>
            </a:r>
            <a:r>
              <a:rPr lang="en-US" dirty="0"/>
              <a:t> tar </a:t>
            </a:r>
            <a:r>
              <a:rPr lang="en-US" dirty="0" err="1"/>
              <a:t>mer</a:t>
            </a:r>
            <a:r>
              <a:rPr lang="en-US" dirty="0"/>
              <a:t> </a:t>
            </a:r>
            <a:r>
              <a:rPr lang="en-US" dirty="0" err="1"/>
              <a:t>enn</a:t>
            </a:r>
            <a:r>
              <a:rPr lang="en-US" dirty="0"/>
              <a:t> 2-3 </a:t>
            </a:r>
            <a:r>
              <a:rPr lang="en-US" dirty="0" err="1"/>
              <a:t>minutter</a:t>
            </a:r>
            <a:r>
              <a:rPr lang="en-US" dirty="0"/>
              <a:t>. </a:t>
            </a:r>
          </a:p>
          <a:p>
            <a:pPr marL="171450" indent="-171450">
              <a:buFont typeface="Arial" panose="020B0604020202020204" pitchFamily="34" charset="0"/>
              <a:buChar char="•"/>
            </a:pPr>
            <a:r>
              <a:rPr lang="en-US" dirty="0" err="1"/>
              <a:t>Hvilke</a:t>
            </a:r>
            <a:r>
              <a:rPr lang="en-US" dirty="0"/>
              <a:t> </a:t>
            </a:r>
            <a:r>
              <a:rPr lang="en-US" dirty="0" err="1"/>
              <a:t>krevende</a:t>
            </a:r>
            <a:r>
              <a:rPr lang="en-US" dirty="0"/>
              <a:t> </a:t>
            </a:r>
            <a:r>
              <a:rPr lang="en-US" dirty="0" err="1"/>
              <a:t>situasjoner</a:t>
            </a:r>
            <a:r>
              <a:rPr lang="en-US" dirty="0"/>
              <a:t> </a:t>
            </a:r>
            <a:r>
              <a:rPr lang="en-US" dirty="0" err="1"/>
              <a:t>står</a:t>
            </a:r>
            <a:r>
              <a:rPr lang="en-US" dirty="0"/>
              <a:t> </a:t>
            </a:r>
            <a:r>
              <a:rPr lang="en-US" dirty="0" err="1"/>
              <a:t>dere</a:t>
            </a:r>
            <a:r>
              <a:rPr lang="en-US" dirty="0"/>
              <a:t> </a:t>
            </a:r>
            <a:r>
              <a:rPr lang="en-US" dirty="0" err="1"/>
              <a:t>i</a:t>
            </a:r>
            <a:r>
              <a:rPr lang="en-US" dirty="0"/>
              <a:t> hos </a:t>
            </a:r>
            <a:r>
              <a:rPr lang="en-US" dirty="0" err="1"/>
              <a:t>dere</a:t>
            </a:r>
            <a:r>
              <a:rPr lang="en-US" dirty="0"/>
              <a:t>? </a:t>
            </a:r>
            <a:r>
              <a:rPr lang="en-US" dirty="0" err="1"/>
              <a:t>Hvilke</a:t>
            </a:r>
            <a:r>
              <a:rPr lang="en-US" dirty="0"/>
              <a:t> </a:t>
            </a:r>
            <a:r>
              <a:rPr lang="en-US" dirty="0" err="1"/>
              <a:t>følelser</a:t>
            </a:r>
            <a:r>
              <a:rPr lang="en-US" dirty="0"/>
              <a:t> </a:t>
            </a:r>
            <a:r>
              <a:rPr lang="en-US" dirty="0" err="1"/>
              <a:t>møter</a:t>
            </a:r>
            <a:r>
              <a:rPr lang="en-US" dirty="0"/>
              <a:t> </a:t>
            </a:r>
            <a:r>
              <a:rPr lang="en-US" dirty="0" err="1"/>
              <a:t>dere</a:t>
            </a:r>
            <a:r>
              <a:rPr lang="en-US" dirty="0"/>
              <a:t> hos </a:t>
            </a:r>
            <a:r>
              <a:rPr lang="en-US" dirty="0" err="1"/>
              <a:t>innbyggere</a:t>
            </a:r>
            <a:r>
              <a:rPr lang="en-US" dirty="0"/>
              <a:t> </a:t>
            </a:r>
            <a:r>
              <a:rPr lang="en-US" dirty="0" err="1"/>
              <a:t>som</a:t>
            </a:r>
            <a:r>
              <a:rPr lang="en-US" dirty="0"/>
              <a:t> </a:t>
            </a:r>
            <a:r>
              <a:rPr lang="en-US" dirty="0" err="1"/>
              <a:t>kan</a:t>
            </a:r>
            <a:r>
              <a:rPr lang="en-US" dirty="0"/>
              <a:t> </a:t>
            </a:r>
            <a:r>
              <a:rPr lang="en-US" dirty="0" err="1"/>
              <a:t>oppleves</a:t>
            </a:r>
            <a:r>
              <a:rPr lang="en-US" dirty="0"/>
              <a:t> </a:t>
            </a:r>
            <a:r>
              <a:rPr lang="en-US" dirty="0" err="1"/>
              <a:t>krevende</a:t>
            </a:r>
            <a:r>
              <a:rPr lang="en-US" dirty="0"/>
              <a:t>? Er det </a:t>
            </a:r>
            <a:r>
              <a:rPr lang="en-US" dirty="0" err="1"/>
              <a:t>særlige</a:t>
            </a:r>
            <a:r>
              <a:rPr lang="en-US" dirty="0"/>
              <a:t> ting du </a:t>
            </a:r>
            <a:r>
              <a:rPr lang="en-US" dirty="0" err="1"/>
              <a:t>som</a:t>
            </a:r>
            <a:r>
              <a:rPr lang="en-US" dirty="0"/>
              <a:t> </a:t>
            </a:r>
            <a:r>
              <a:rPr lang="en-US" dirty="0" err="1"/>
              <a:t>skal</a:t>
            </a:r>
            <a:r>
              <a:rPr lang="en-US" dirty="0"/>
              <a:t> </a:t>
            </a:r>
            <a:r>
              <a:rPr lang="en-US" dirty="0" err="1"/>
              <a:t>være</a:t>
            </a:r>
            <a:r>
              <a:rPr lang="en-US" dirty="0"/>
              <a:t> deg </a:t>
            </a:r>
            <a:r>
              <a:rPr lang="en-US" dirty="0" err="1"/>
              <a:t>selv</a:t>
            </a:r>
            <a:r>
              <a:rPr lang="en-US" dirty="0"/>
              <a:t> </a:t>
            </a:r>
            <a:r>
              <a:rPr lang="en-US" dirty="0" err="1"/>
              <a:t>som</a:t>
            </a:r>
            <a:r>
              <a:rPr lang="en-US" dirty="0"/>
              <a:t> </a:t>
            </a:r>
            <a:r>
              <a:rPr lang="en-US" dirty="0" err="1"/>
              <a:t>ansatt</a:t>
            </a:r>
            <a:r>
              <a:rPr lang="en-US" dirty="0"/>
              <a:t> </a:t>
            </a:r>
            <a:r>
              <a:rPr lang="en-US" dirty="0" err="1"/>
              <a:t>ønsker</a:t>
            </a:r>
            <a:r>
              <a:rPr lang="en-US" dirty="0"/>
              <a:t> å </a:t>
            </a:r>
            <a:r>
              <a:rPr lang="en-US" dirty="0" err="1"/>
              <a:t>øve</a:t>
            </a:r>
            <a:r>
              <a:rPr lang="en-US" dirty="0"/>
              <a:t> deg </a:t>
            </a:r>
            <a:r>
              <a:rPr lang="en-US" dirty="0" err="1"/>
              <a:t>på</a:t>
            </a:r>
            <a:r>
              <a:rPr lang="en-US" dirty="0"/>
              <a:t>?</a:t>
            </a:r>
          </a:p>
          <a:p>
            <a:pPr marL="171450" indent="-171450">
              <a:buFont typeface="Arial" panose="020B0604020202020204" pitchFamily="34" charset="0"/>
              <a:buChar char="•"/>
            </a:pPr>
            <a:r>
              <a:rPr lang="en-US" dirty="0"/>
              <a:t>Bruk </a:t>
            </a:r>
            <a:r>
              <a:rPr lang="en-US" dirty="0" err="1"/>
              <a:t>denne</a:t>
            </a:r>
            <a:r>
              <a:rPr lang="en-US" dirty="0"/>
              <a:t> </a:t>
            </a:r>
            <a:r>
              <a:rPr lang="en-US" dirty="0" err="1"/>
              <a:t>situasjonen</a:t>
            </a:r>
            <a:r>
              <a:rPr lang="en-US" dirty="0"/>
              <a:t> </a:t>
            </a:r>
            <a:r>
              <a:rPr lang="en-US" dirty="0" err="1"/>
              <a:t>som</a:t>
            </a:r>
            <a:r>
              <a:rPr lang="en-US" dirty="0"/>
              <a:t> </a:t>
            </a:r>
            <a:r>
              <a:rPr lang="en-US" dirty="0" err="1"/>
              <a:t>utgangspunkt</a:t>
            </a:r>
            <a:r>
              <a:rPr lang="en-US" dirty="0"/>
              <a:t>. </a:t>
            </a:r>
          </a:p>
          <a:p>
            <a:pPr marL="628650" lvl="1" indent="-171450">
              <a:buFont typeface="Arial" panose="020B0604020202020204" pitchFamily="34" charset="0"/>
              <a:buChar char="•"/>
            </a:pPr>
            <a:r>
              <a:rPr lang="en-US" dirty="0"/>
              <a:t>Du </a:t>
            </a:r>
            <a:r>
              <a:rPr lang="en-US" dirty="0" err="1"/>
              <a:t>som</a:t>
            </a:r>
            <a:r>
              <a:rPr lang="en-US" dirty="0"/>
              <a:t> er </a:t>
            </a:r>
            <a:r>
              <a:rPr lang="en-US" dirty="0" err="1"/>
              <a:t>innbygger</a:t>
            </a:r>
            <a:r>
              <a:rPr lang="en-US" dirty="0"/>
              <a:t> </a:t>
            </a:r>
            <a:r>
              <a:rPr lang="en-US" dirty="0" err="1"/>
              <a:t>skal</a:t>
            </a:r>
            <a:r>
              <a:rPr lang="en-US" dirty="0"/>
              <a:t> </a:t>
            </a:r>
            <a:r>
              <a:rPr lang="en-US" dirty="0" err="1"/>
              <a:t>spille</a:t>
            </a:r>
            <a:r>
              <a:rPr lang="en-US" dirty="0"/>
              <a:t> den </a:t>
            </a:r>
            <a:r>
              <a:rPr lang="en-US" dirty="0" err="1"/>
              <a:t>rollen</a:t>
            </a:r>
            <a:r>
              <a:rPr lang="en-US" dirty="0"/>
              <a:t> </a:t>
            </a:r>
            <a:r>
              <a:rPr lang="en-US" dirty="0" err="1"/>
              <a:t>dere</a:t>
            </a:r>
            <a:r>
              <a:rPr lang="en-US" dirty="0"/>
              <a:t> </a:t>
            </a:r>
            <a:r>
              <a:rPr lang="en-US" dirty="0" err="1"/>
              <a:t>blir</a:t>
            </a:r>
            <a:r>
              <a:rPr lang="en-US" dirty="0"/>
              <a:t> </a:t>
            </a:r>
            <a:r>
              <a:rPr lang="en-US" dirty="0" err="1"/>
              <a:t>enige</a:t>
            </a:r>
            <a:r>
              <a:rPr lang="en-US" dirty="0"/>
              <a:t> om at </a:t>
            </a:r>
            <a:r>
              <a:rPr lang="en-US" dirty="0" err="1"/>
              <a:t>dere</a:t>
            </a:r>
            <a:r>
              <a:rPr lang="en-US" dirty="0"/>
              <a:t> </a:t>
            </a:r>
            <a:r>
              <a:rPr lang="en-US" dirty="0" err="1"/>
              <a:t>ønsker</a:t>
            </a:r>
            <a:r>
              <a:rPr lang="en-US" dirty="0"/>
              <a:t> å </a:t>
            </a:r>
            <a:r>
              <a:rPr lang="en-US" dirty="0" err="1"/>
              <a:t>øve</a:t>
            </a:r>
            <a:r>
              <a:rPr lang="en-US" dirty="0"/>
              <a:t> </a:t>
            </a:r>
            <a:r>
              <a:rPr lang="en-US" dirty="0" err="1"/>
              <a:t>på</a:t>
            </a:r>
            <a:r>
              <a:rPr lang="en-US" dirty="0"/>
              <a:t>.</a:t>
            </a:r>
          </a:p>
          <a:p>
            <a:pPr marL="628650" lvl="1" indent="-171450">
              <a:buFont typeface="Arial" panose="020B0604020202020204" pitchFamily="34" charset="0"/>
              <a:buChar char="•"/>
            </a:pPr>
            <a:r>
              <a:rPr lang="en-US" dirty="0"/>
              <a:t>Du </a:t>
            </a:r>
            <a:r>
              <a:rPr lang="en-US" dirty="0" err="1"/>
              <a:t>som</a:t>
            </a:r>
            <a:r>
              <a:rPr lang="en-US" dirty="0"/>
              <a:t> er </a:t>
            </a:r>
            <a:r>
              <a:rPr lang="en-US" dirty="0" err="1"/>
              <a:t>ansatt</a:t>
            </a:r>
            <a:r>
              <a:rPr lang="en-US" dirty="0"/>
              <a:t> </a:t>
            </a:r>
            <a:r>
              <a:rPr lang="en-US" dirty="0" err="1"/>
              <a:t>skal</a:t>
            </a:r>
            <a:r>
              <a:rPr lang="en-US" dirty="0"/>
              <a:t> </a:t>
            </a:r>
            <a:r>
              <a:rPr lang="en-US" dirty="0" err="1"/>
              <a:t>opptre</a:t>
            </a:r>
            <a:r>
              <a:rPr lang="en-US" dirty="0"/>
              <a:t> </a:t>
            </a:r>
            <a:r>
              <a:rPr lang="en-US" dirty="0" err="1"/>
              <a:t>slik</a:t>
            </a:r>
            <a:r>
              <a:rPr lang="en-US" dirty="0"/>
              <a:t> du </a:t>
            </a:r>
            <a:r>
              <a:rPr lang="en-US" dirty="0" err="1"/>
              <a:t>vanligvis</a:t>
            </a:r>
            <a:r>
              <a:rPr lang="en-US" dirty="0"/>
              <a:t> </a:t>
            </a:r>
            <a:r>
              <a:rPr lang="en-US" dirty="0" err="1"/>
              <a:t>ville</a:t>
            </a:r>
            <a:r>
              <a:rPr lang="en-US" dirty="0"/>
              <a:t> </a:t>
            </a:r>
            <a:r>
              <a:rPr lang="en-US" dirty="0" err="1"/>
              <a:t>gjort</a:t>
            </a:r>
            <a:r>
              <a:rPr lang="en-US" dirty="0"/>
              <a:t> </a:t>
            </a:r>
            <a:r>
              <a:rPr lang="en-US" dirty="0" err="1"/>
              <a:t>i</a:t>
            </a:r>
            <a:r>
              <a:rPr lang="en-US" dirty="0"/>
              <a:t> </a:t>
            </a:r>
            <a:r>
              <a:rPr lang="en-US" dirty="0" err="1"/>
              <a:t>denne</a:t>
            </a:r>
            <a:r>
              <a:rPr lang="en-US" dirty="0"/>
              <a:t> </a:t>
            </a:r>
            <a:r>
              <a:rPr lang="en-US" dirty="0" err="1"/>
              <a:t>situasjonen</a:t>
            </a:r>
            <a:r>
              <a:rPr lang="en-US" dirty="0"/>
              <a:t>.</a:t>
            </a:r>
          </a:p>
          <a:p>
            <a:pPr marL="628650" lvl="1" indent="-171450">
              <a:buFont typeface="Arial" panose="020B0604020202020204" pitchFamily="34" charset="0"/>
              <a:buChar char="•"/>
            </a:pPr>
            <a:r>
              <a:rPr lang="nb-NO" b="0" i="0" dirty="0">
                <a:solidFill>
                  <a:srgbClr val="000000"/>
                </a:solidFill>
                <a:effectLst/>
                <a:latin typeface="Times New Roman" panose="02020603050405020304" pitchFamily="18" charset="0"/>
              </a:rPr>
              <a:t>Du som er observatør skal ha særlig fokus på mimikk, stemmebruk og kroppsspråk.</a:t>
            </a:r>
          </a:p>
          <a:p>
            <a:pPr marL="628650" lvl="1" indent="-171450">
              <a:buFont typeface="Arial" panose="020B0604020202020204" pitchFamily="34" charset="0"/>
              <a:buChar char="•"/>
            </a:pPr>
            <a:endParaRPr lang="nb-NO" b="0" i="0" dirty="0">
              <a:solidFill>
                <a:srgbClr val="000000"/>
              </a:solidFill>
              <a:effectLst/>
              <a:latin typeface="Times New Roman" panose="02020603050405020304" pitchFamily="18" charset="0"/>
            </a:endParaRPr>
          </a:p>
          <a:p>
            <a:pPr marL="171450" lvl="2" indent="-171450">
              <a:buFont typeface="Arial" panose="020B0604020202020204" pitchFamily="34" charset="0"/>
              <a:buChar char="•"/>
            </a:pPr>
            <a:r>
              <a:rPr lang="nb-NO" dirty="0">
                <a:cs typeface="Calibri"/>
              </a:rPr>
              <a:t>Dere skal nå gjennomføre denne øvelsen. </a:t>
            </a: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511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 grupper og så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gruppen skal avslutte simuleringen (etter 6 min) og starte med refleksjonen (8 min).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Etter refleksjonen spør du noen av gruppene om å dele </a:t>
            </a:r>
            <a:r>
              <a:rPr lang="nb-NO" i="1" dirty="0"/>
              <a:t>«Hva ble dere opptatt av nå?» i plenum (6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Dere har nå gjennomført simuleringen og skal drøfte følgende spørsmål: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Til deg som var ansatt: hvordan opplevdes dette? Hvilke reaksjoner kjente du på underveis?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Til deg som var innbygger: hvordan opplevde du tilnærmingen fra den ansatte? Hvilke reaksjoner kunne du kjenne på underveis?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Til deg som var observatør: hvordan opplevde du samtalen mellom innbygger og ansatt? Hvordan opplevde du den ansattes </a:t>
            </a:r>
            <a:r>
              <a:rPr lang="nb-NO" b="0" i="0" dirty="0">
                <a:solidFill>
                  <a:srgbClr val="000000"/>
                </a:solidFill>
                <a:effectLst/>
                <a:latin typeface="Times New Roman" panose="02020603050405020304" pitchFamily="18" charset="0"/>
              </a:rPr>
              <a:t>mimikk, stemmebruk og kroppsspråk?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00000"/>
                </a:solidFill>
                <a:effectLst/>
                <a:latin typeface="Times New Roman" panose="02020603050405020304" pitchFamily="18" charset="0"/>
              </a:rPr>
              <a:t>Til dere alle: Var det noe dere kunne gjort annerledes som kan være nyttig å ha med seg dersom dere opplever en lignende situasjon på jobb?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solidFill>
                  <a:srgbClr val="000000"/>
                </a:solidFill>
                <a:effectLst/>
                <a:latin typeface="Times New Roman" panose="02020603050405020304" pitchFamily="18" charset="0"/>
              </a:rPr>
              <a:t>Dersom dere har tid kan dere velge å gjennomføre den samme situasjonen på nytt og ta med endringene dere eventuelt ville gjort etter refleksjonen i gruppa.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Oppsummering:</a:t>
            </a:r>
          </a:p>
          <a:p>
            <a:pPr marL="171450" indent="-171450">
              <a:buFont typeface="Arial" panose="020B0604020202020204" pitchFamily="34" charset="0"/>
              <a:buChar char="•"/>
            </a:pPr>
            <a:r>
              <a:rPr lang="nb-NO" dirty="0"/>
              <a:t>Dere har nå fått kjenne på hvordan ulike tilnærminger kan oppleves. </a:t>
            </a:r>
          </a:p>
          <a:p>
            <a:pPr marL="171450" indent="-171450">
              <a:buFont typeface="Arial" panose="020B0604020202020204" pitchFamily="34" charset="0"/>
              <a:buChar char="•"/>
            </a:pPr>
            <a:r>
              <a:rPr lang="nb-NO" dirty="0"/>
              <a:t>Dette er viktig å ha med seg for at vi skal kunne være bevisste på hvordan vi oppleves i møte med hverandre.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37</a:t>
            </a:fld>
            <a:endParaRPr lang="nb-NO"/>
          </a:p>
        </p:txBody>
      </p:sp>
    </p:spTree>
    <p:extLst>
      <p:ext uri="{BB962C8B-B14F-4D97-AF65-F5344CB8AC3E}">
        <p14:creationId xmlns:p14="http://schemas.microsoft.com/office/powerpoint/2010/main" val="846844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1C9E-D1B8-112D-8F58-C749B7E4B96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680B228-C522-EB53-0C36-ADBFFADA72B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F67D1C1-F830-1E94-BAA2-E64731F50AEB}"/>
              </a:ext>
            </a:extLst>
          </p:cNvPr>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Første del av øvelsen gjøres individuelt (7 min.)</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Etter tankeøvelsen skal deltakerne deles inn i grupper på tre og tre.</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Gjennomfør refleksjon i gruppa basert på opplevelser i tankeeksperimentet (8 min)</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Felles oppsummering i plenum, to -tre grupper deler «Hva ble dere mest opptatt av nå?» (5 min)</a:t>
            </a:r>
          </a:p>
          <a:p>
            <a:pPr marL="215900" marR="0" lvl="0" indent="-21590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t>Vi skal nå gjennomføre en øvelse som kan illustrere hvordan det kan kjennes å skulle dele noe sårbart med noen man ikke kjenner. </a:t>
            </a:r>
          </a:p>
          <a:p>
            <a:pPr marL="0" lvl="1" indent="0">
              <a:buFont typeface="Arial" panose="020B0604020202020204" pitchFamily="34" charset="0"/>
              <a:buNone/>
            </a:pPr>
            <a:endParaRPr lang="nb-NO" dirty="0"/>
          </a:p>
          <a:p>
            <a:pPr marL="0" lvl="1" indent="0">
              <a:buFont typeface="Arial,Sans-Serif"/>
              <a:buNone/>
            </a:pPr>
            <a:r>
              <a:rPr lang="nb-NO" dirty="0"/>
              <a:t>Øvelse: </a:t>
            </a:r>
          </a:p>
          <a:p>
            <a:pPr marL="171450" lvl="1" indent="-171450">
              <a:buFont typeface="Arial" panose="020B0604020202020204" pitchFamily="34" charset="0"/>
              <a:buChar char="•"/>
            </a:pPr>
            <a:r>
              <a:rPr lang="nb-NO" dirty="0"/>
              <a:t>Jeg vil at alle nå skal tenke på en hemmelighet. Noe om oss selv som ikke så mange vet (kanskje ingen), noe du heller ikke vil at andre skal få kjennskap til.</a:t>
            </a:r>
          </a:p>
          <a:p>
            <a:pPr marL="171450" lvl="1" indent="-171450">
              <a:buFont typeface="Arial" panose="020B0604020202020204" pitchFamily="34" charset="0"/>
              <a:buChar char="•"/>
            </a:pPr>
            <a:r>
              <a:rPr lang="nb-NO" dirty="0"/>
              <a:t>Når du har fått tak i denne hemmeligheten, og også hvorfor du ikke vil at noen andre skal vite om den, vil jeg be deg om å lukke øynene – eller fokusere på et punkt på gulvet (om det føles mer komfortabelt) – gjennom resten av øvelsen.</a:t>
            </a:r>
          </a:p>
          <a:p>
            <a:pPr marL="171450" lvl="1" indent="-171450">
              <a:buFont typeface="Arial" panose="020B0604020202020204" pitchFamily="34" charset="0"/>
              <a:buChar char="•"/>
            </a:pPr>
            <a:r>
              <a:rPr lang="nb-NO" dirty="0"/>
              <a:t>Forestill deg at jeg ikke kommer til å tillate deg å forlate rommet her i dag, uten at du har delt denne hemmeligheten med noen. </a:t>
            </a:r>
          </a:p>
          <a:p>
            <a:pPr marL="171450" lvl="1" indent="-171450">
              <a:buFont typeface="Arial" panose="020B0604020202020204" pitchFamily="34" charset="0"/>
              <a:buChar char="•"/>
            </a:pPr>
            <a:r>
              <a:rPr lang="nb-NO" dirty="0"/>
              <a:t>Jeg har sørget for at du ikke kan forlate når du vil – alt er lukket og låst. Eneste måten du kan forlate på er å dele din hemmelighet. </a:t>
            </a:r>
          </a:p>
          <a:p>
            <a:pPr marL="628650" lvl="2" indent="-171450">
              <a:buFont typeface="Arial" panose="020B0604020202020204" pitchFamily="34" charset="0"/>
              <a:buChar char="•"/>
            </a:pPr>
            <a:r>
              <a:rPr lang="nb-NO" dirty="0"/>
              <a:t>Jeg ber deg om å bli oppmerksom på hvordan det føles. </a:t>
            </a:r>
          </a:p>
          <a:p>
            <a:pPr marL="628650" lvl="2" indent="-171450">
              <a:buFont typeface="Arial" panose="020B0604020202020204" pitchFamily="34" charset="0"/>
              <a:buChar char="•"/>
            </a:pPr>
            <a:r>
              <a:rPr lang="nb-NO" dirty="0"/>
              <a:t>Hva slags følelser bringes frem hos deg når eneste utvei er å fortelle hemmeligheten?</a:t>
            </a:r>
          </a:p>
          <a:p>
            <a:pPr marL="0" lvl="1" indent="0">
              <a:buFont typeface="Arial,Sans-Serif"/>
              <a:buNone/>
            </a:pPr>
            <a:endParaRPr lang="nb-NO" dirty="0"/>
          </a:p>
          <a:p>
            <a:pPr marL="0" lvl="1" indent="0">
              <a:buFont typeface="Arial,Sans-Serif"/>
              <a:buNone/>
            </a:pPr>
            <a:r>
              <a:rPr lang="nb-NO" i="1" dirty="0"/>
              <a:t>Ta en kort pause slik at deltakerne kan tenke litt.</a:t>
            </a:r>
          </a:p>
          <a:p>
            <a:pPr marL="0" lvl="1" indent="0">
              <a:buFont typeface="Arial,Sans-Serif"/>
              <a:buNone/>
            </a:pPr>
            <a:endParaRPr lang="nb-NO" dirty="0"/>
          </a:p>
          <a:p>
            <a:pPr marL="171450" lvl="1" indent="-171450">
              <a:buFont typeface="Arial" panose="020B0604020202020204" pitchFamily="34" charset="0"/>
              <a:buChar char="•"/>
            </a:pPr>
            <a:r>
              <a:rPr lang="nb-NO" dirty="0"/>
              <a:t>Så vil jeg at du skal begynne å tenke på måter du kan komme unna på – slik at du ikke trenger å dele hemmeligheten din. </a:t>
            </a:r>
          </a:p>
          <a:p>
            <a:pPr marL="628650" lvl="2" indent="-171450">
              <a:buFont typeface="Arial" panose="020B0604020202020204" pitchFamily="34" charset="0"/>
              <a:buChar char="•"/>
            </a:pPr>
            <a:r>
              <a:rPr lang="nb-NO" dirty="0"/>
              <a:t>Hvilke strategier kan hjelpe deg å komme unna? </a:t>
            </a:r>
          </a:p>
          <a:p>
            <a:pPr marL="628650" lvl="2" indent="-171450">
              <a:buFont typeface="Arial" panose="020B0604020202020204" pitchFamily="34" charset="0"/>
              <a:buChar char="•"/>
            </a:pPr>
            <a:r>
              <a:rPr lang="nb-NO" dirty="0"/>
              <a:t>Tillat deg å være så kreativ og fri som mulig når du tenker på dine fluktmuligheter.</a:t>
            </a:r>
          </a:p>
          <a:p>
            <a:pPr marL="0" lvl="1" indent="0">
              <a:buFont typeface="Arial,Sans-Serif"/>
              <a:buNone/>
            </a:pPr>
            <a:endParaRPr lang="nb-NO" dirty="0"/>
          </a:p>
          <a:p>
            <a:pPr marL="0" marR="0" lvl="1" indent="0" algn="l" defTabSz="914400" rtl="0" eaLnBrk="1" fontAlgn="auto" latinLnBrk="0" hangingPunct="1">
              <a:lnSpc>
                <a:spcPct val="100000"/>
              </a:lnSpc>
              <a:spcBef>
                <a:spcPts val="0"/>
              </a:spcBef>
              <a:spcAft>
                <a:spcPts val="0"/>
              </a:spcAft>
              <a:buClrTx/>
              <a:buSzTx/>
              <a:buFont typeface="Arial,Sans-Serif"/>
              <a:buNone/>
              <a:tabLst/>
              <a:defRPr/>
            </a:pPr>
            <a:r>
              <a:rPr kumimoji="0" lang="nb-NO" sz="1200" b="0" i="1" u="none" strike="noStrike" kern="1200" cap="none" spc="0" normalizeH="0" baseline="0" noProof="0" dirty="0">
                <a:ln>
                  <a:noFill/>
                </a:ln>
                <a:solidFill>
                  <a:prstClr val="black"/>
                </a:solidFill>
                <a:effectLst/>
                <a:uLnTx/>
                <a:uFillTx/>
                <a:latin typeface="Calibri" panose="020F0502020204030204"/>
                <a:ea typeface="+mn-ea"/>
                <a:cs typeface="+mn-cs"/>
              </a:rPr>
              <a:t>Ta en kort pause slik at deltakerne kan tenke litt.</a:t>
            </a:r>
          </a:p>
          <a:p>
            <a:pPr marL="0" lvl="1" indent="0">
              <a:buFont typeface="Arial,Sans-Serif"/>
              <a:buNone/>
            </a:pPr>
            <a:endParaRPr lang="nb-NO" dirty="0"/>
          </a:p>
          <a:p>
            <a:pPr marL="171450" lvl="1" indent="-171450">
              <a:buFont typeface="Arial" panose="020B0604020202020204" pitchFamily="34" charset="0"/>
              <a:buChar char="•"/>
            </a:pPr>
            <a:r>
              <a:rPr lang="nb-NO" dirty="0"/>
              <a:t>Nå, vil jeg at du forestiller deg at du ikke lykkes med dine planer om å komme unna. </a:t>
            </a:r>
          </a:p>
          <a:p>
            <a:pPr marL="171450" lvl="1" indent="-171450">
              <a:buFont typeface="Arial" panose="020B0604020202020204" pitchFamily="34" charset="0"/>
              <a:buChar char="•"/>
            </a:pPr>
            <a:r>
              <a:rPr lang="nb-NO" dirty="0"/>
              <a:t>Og din eneste mulighet er faktisk å dele hemmeligheten med en annen. </a:t>
            </a:r>
          </a:p>
          <a:p>
            <a:pPr marL="171450" lvl="1" indent="-171450">
              <a:buFont typeface="Arial" panose="020B0604020202020204" pitchFamily="34" charset="0"/>
              <a:buChar char="•"/>
            </a:pPr>
            <a:r>
              <a:rPr lang="nb-NO" dirty="0"/>
              <a:t>Hvilke kvaliteter må denne personen ha, for å få deg til å føle deg mer komfortabel? </a:t>
            </a:r>
          </a:p>
          <a:p>
            <a:pPr marL="628650" lvl="2" indent="-171450">
              <a:buFont typeface="Arial" panose="020B0604020202020204" pitchFamily="34" charset="0"/>
              <a:buChar char="•"/>
            </a:pPr>
            <a:r>
              <a:rPr lang="nb-NO" dirty="0"/>
              <a:t>Kanskje ikke fullstendig trygg, men mer komfortabel? </a:t>
            </a:r>
          </a:p>
          <a:p>
            <a:pPr marL="628650" lvl="2" indent="-171450">
              <a:buFont typeface="Arial" panose="020B0604020202020204" pitchFamily="34" charset="0"/>
              <a:buChar char="•"/>
            </a:pPr>
            <a:r>
              <a:rPr lang="nb-NO" dirty="0"/>
              <a:t>Hva trenger du fra denne personen?</a:t>
            </a:r>
          </a:p>
          <a:p>
            <a:pPr marL="0" lvl="1" indent="0">
              <a:buFont typeface="Arial,Sans-Serif"/>
              <a:buNone/>
            </a:pPr>
            <a:endParaRPr lang="nb-NO" dirty="0"/>
          </a:p>
          <a:p>
            <a:pPr marL="0" lvl="1" indent="0">
              <a:buFont typeface="Arial,Sans-Serif"/>
              <a:buNone/>
            </a:pPr>
            <a:r>
              <a:rPr lang="nb-NO" i="1" dirty="0"/>
              <a:t>Ta en kort pause slik at deltakerne kan tenke litt.</a:t>
            </a:r>
          </a:p>
          <a:p>
            <a:pPr marL="0" lvl="1" indent="0">
              <a:buFont typeface="Arial,Sans-Serif"/>
              <a:buNone/>
            </a:pPr>
            <a:endParaRPr lang="nb-NO" i="1" dirty="0"/>
          </a:p>
          <a:p>
            <a:pPr marL="171450" lvl="1" indent="-171450">
              <a:buFont typeface="Arial" panose="020B0604020202020204" pitchFamily="34" charset="0"/>
              <a:buChar char="•"/>
            </a:pPr>
            <a:r>
              <a:rPr lang="nb-NO" dirty="0"/>
              <a:t>Og nå når du er klar, få oppmerksomheten tilbake til dette rommet, og åpne øynene dine når du er klar. </a:t>
            </a:r>
          </a:p>
          <a:p>
            <a:pPr marL="171450" lvl="1" indent="-171450">
              <a:buFont typeface="Arial" panose="020B0604020202020204" pitchFamily="34" charset="0"/>
              <a:buChar char="•"/>
            </a:pPr>
            <a:r>
              <a:rPr lang="nb-NO" dirty="0"/>
              <a:t>Hvordan føles det akkurat nå? Hvor er du i ditt eget toleransevindu?</a:t>
            </a:r>
          </a:p>
          <a:p>
            <a:pPr marL="171450" lvl="1" indent="-171450">
              <a:buFont typeface="Arial" panose="020B0604020202020204" pitchFamily="34" charset="0"/>
              <a:buChar char="•"/>
            </a:pPr>
            <a:endParaRPr lang="nb-NO"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1" dirty="0"/>
              <a:t>Ta en kort pause slik at deltakerne kan tenke litt.</a:t>
            </a:r>
            <a:endParaRPr lang="nb-NO" dirty="0"/>
          </a:p>
          <a:p>
            <a:pPr marL="171450" lvl="1" indent="-171450">
              <a:buFont typeface="Arial" panose="020B0604020202020204" pitchFamily="34" charset="0"/>
              <a:buChar char="•"/>
            </a:pPr>
            <a:r>
              <a:rPr lang="nb-NO" dirty="0"/>
              <a:t>SÅ er det viktig å si at jeg forsikrer dere alle om at ingen i dette rommet skal dele hemmeligheten sin med noen.</a:t>
            </a:r>
          </a:p>
          <a:p>
            <a:pPr marL="0" lvl="1" indent="0">
              <a:buFont typeface="Arial,Sans-Serif"/>
              <a:buNone/>
            </a:pPr>
            <a:endParaRPr lang="nb-NO" dirty="0"/>
          </a:p>
          <a:p>
            <a:pPr marL="0" lvl="1" indent="0">
              <a:buFont typeface="Arial,Sans-Serif"/>
              <a:buNone/>
            </a:pPr>
            <a:r>
              <a:rPr lang="nb-NO" dirty="0" err="1"/>
              <a:t>Debrief</a:t>
            </a:r>
            <a:r>
              <a:rPr lang="nb-NO" dirty="0"/>
              <a:t> og refleksjon:</a:t>
            </a:r>
          </a:p>
          <a:p>
            <a:pPr marL="171450" lvl="1" indent="-171450">
              <a:buFont typeface="Arial" panose="020B0604020202020204" pitchFamily="34" charset="0"/>
              <a:buChar char="•"/>
            </a:pPr>
            <a:r>
              <a:rPr lang="nb-NO" dirty="0"/>
              <a:t>Dere skal nå sitte sammen tre og tre.</a:t>
            </a:r>
          </a:p>
          <a:p>
            <a:pPr marL="171450" lvl="1" indent="-171450">
              <a:buFont typeface="Arial" panose="020B0604020202020204" pitchFamily="34" charset="0"/>
              <a:buChar char="•"/>
            </a:pPr>
            <a:r>
              <a:rPr lang="nb-NO" dirty="0"/>
              <a:t>Sammen skal dere reflektere rundt og dele deres tanker rundt disse spørsmålene:</a:t>
            </a:r>
          </a:p>
          <a:p>
            <a:pPr marL="628650" lvl="2" indent="-171450">
              <a:buFont typeface="Arial" panose="020B0604020202020204" pitchFamily="34" charset="0"/>
              <a:buChar char="•"/>
            </a:pPr>
            <a:r>
              <a:rPr lang="nb-NO" dirty="0"/>
              <a:t>Hvordan føltes det når dere ble bedt om å dele hemmeligheten deres?</a:t>
            </a:r>
          </a:p>
          <a:p>
            <a:pPr marL="628650" lvl="2" indent="-171450">
              <a:buFont typeface="Arial" panose="020B0604020202020204" pitchFamily="34" charset="0"/>
              <a:buChar char="•"/>
            </a:pPr>
            <a:r>
              <a:rPr lang="nb-NO" dirty="0"/>
              <a:t>Hvilke strategier kom dere på for å flykte/komme unna?</a:t>
            </a:r>
          </a:p>
          <a:p>
            <a:pPr marL="628650" lvl="2" indent="-171450">
              <a:buFont typeface="Arial" panose="020B0604020202020204" pitchFamily="34" charset="0"/>
              <a:buChar char="•"/>
            </a:pPr>
            <a:r>
              <a:rPr lang="nb-NO" dirty="0"/>
              <a:t>Hvordan hadde du trengt at en person var i møte med deg for at du skulle følt deg trygg nok til å klare å dele din hemmelighet?</a:t>
            </a:r>
          </a:p>
          <a:p>
            <a:pPr marL="0" lvl="1" indent="0">
              <a:buFont typeface="Arial,Sans-Serif"/>
              <a:buNone/>
            </a:pPr>
            <a:endParaRPr lang="nb-NO" dirty="0"/>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a:extLst>
              <a:ext uri="{FF2B5EF4-FFF2-40B4-BE49-F238E27FC236}">
                <a16:creationId xmlns:a16="http://schemas.microsoft.com/office/drawing/2014/main" id="{7FDACAA7-6A1C-BC6F-C5E0-2A62BD3825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987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C330D-26A3-7114-872F-497FBEC558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CC6744B-E1F3-3386-99E4-E620D65AF92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9DAF94F-07CF-A562-584D-D19AFA796265}"/>
              </a:ext>
            </a:extLst>
          </p:cNvPr>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7 min). Etter 8 minutter med refleksjon i grupper spør du noen av parene om å dele </a:t>
            </a:r>
            <a:r>
              <a:rPr lang="nb-NO" i="1" dirty="0"/>
              <a:t>«Hva ble dere opptatt av nå?» (5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Når vi er redde responderer hjernen og kroppen mest på stemmebruk, kroppsspråk og måten noe sies på, ikke nødvendigvis på innholdet i det som sies i seg selv.</a:t>
            </a:r>
          </a:p>
          <a:p>
            <a:pPr marL="171450" indent="-171450">
              <a:buFont typeface="Arial" panose="020B0604020202020204" pitchFamily="34" charset="0"/>
              <a:buChar char="•"/>
            </a:pPr>
            <a:r>
              <a:rPr lang="nb-NO" dirty="0"/>
              <a:t>Dette kan vi være oppmerksomme på og hjelpe folk inn i toleransevinduet sitt ved å opptre på måter som skaper mest mulig trygghet. </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a:extLst>
              <a:ext uri="{FF2B5EF4-FFF2-40B4-BE49-F238E27FC236}">
                <a16:creationId xmlns:a16="http://schemas.microsoft.com/office/drawing/2014/main" id="{7F572167-3B29-AA7F-9B83-9F263CBEF0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01373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944636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Gjennomgå det som står på siden.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753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lære mer om hvordan vi tar i bruk traumebevisst praksis overfor innbyggere.</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41</a:t>
            </a:fld>
            <a:endParaRPr lang="nb-NO"/>
          </a:p>
        </p:txBody>
      </p:sp>
    </p:spTree>
    <p:extLst>
      <p:ext uri="{BB962C8B-B14F-4D97-AF65-F5344CB8AC3E}">
        <p14:creationId xmlns:p14="http://schemas.microsoft.com/office/powerpoint/2010/main" val="1162137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Traumeinformert Oregon har laget et hjelpeverktøy til lærere som de kan bruke aktivt i klasserommet. </a:t>
            </a:r>
          </a:p>
          <a:p>
            <a:pPr marL="171450" indent="-171450">
              <a:buFont typeface="Arial" panose="020B0604020202020204" pitchFamily="34" charset="0"/>
              <a:buChar char="•"/>
            </a:pPr>
            <a:r>
              <a:rPr lang="nb-NO" dirty="0"/>
              <a:t>Målet er å gi lærere verktøy som anerkjenner de ulike bakgrunnene til hver elev som kommer inn i klasserommet, for å forbedre læringsmulighetene for alle.</a:t>
            </a:r>
          </a:p>
          <a:p>
            <a:pPr marL="171450" indent="-171450">
              <a:buFont typeface="Arial" panose="020B0604020202020204" pitchFamily="34" charset="0"/>
              <a:buChar char="•"/>
            </a:pPr>
            <a:r>
              <a:rPr lang="nb-NO" dirty="0"/>
              <a:t>Det gir eksempler på hvordan lærerne kan bruke de seks prinsippene.</a:t>
            </a:r>
          </a:p>
          <a:p>
            <a:pPr marL="171450" indent="-171450">
              <a:buFont typeface="Arial" panose="020B0604020202020204" pitchFamily="34" charset="0"/>
              <a:buChar char="•"/>
            </a:pPr>
            <a:r>
              <a:rPr lang="nb-NO" dirty="0"/>
              <a:t>Her er eksemplene på prinsippet </a:t>
            </a:r>
            <a:r>
              <a:rPr lang="nb-NO" i="1" dirty="0"/>
              <a:t>trygghet:</a:t>
            </a:r>
          </a:p>
          <a:p>
            <a:pPr marL="628650" lvl="1" indent="-171450">
              <a:buFont typeface="Arial" panose="020B0604020202020204" pitchFamily="34" charset="0"/>
              <a:buChar char="•"/>
            </a:pPr>
            <a:r>
              <a:rPr lang="nb-NO" dirty="0"/>
              <a:t>Sørg for at det er nok personlig plass for hver elev.</a:t>
            </a:r>
          </a:p>
          <a:p>
            <a:pPr marL="628650" lvl="1" indent="-171450">
              <a:buFont typeface="Arial" panose="020B0604020202020204" pitchFamily="34" charset="0"/>
              <a:buChar char="•"/>
            </a:pPr>
            <a:r>
              <a:rPr lang="nb-NO" dirty="0"/>
              <a:t>Løs problemer med for eksempel lys, temperatur og lydnivå i gangen slik at alle vet hva de kan forvente.</a:t>
            </a:r>
          </a:p>
          <a:p>
            <a:pPr marL="628650" lvl="1" indent="-171450">
              <a:buFont typeface="Arial" panose="020B0604020202020204" pitchFamily="34" charset="0"/>
              <a:buChar char="•"/>
            </a:pPr>
            <a:r>
              <a:rPr lang="nb-NO" dirty="0"/>
              <a:t>Sørg for at utganger er tydelig merket og lett tilgjengelige, og at alle vet hvor de finner toaletter og drikke.</a:t>
            </a:r>
          </a:p>
          <a:p>
            <a:pPr marL="628650" lvl="1" indent="-171450">
              <a:buFont typeface="Arial" panose="020B0604020202020204" pitchFamily="34" charset="0"/>
              <a:buChar char="•"/>
            </a:pPr>
            <a:r>
              <a:rPr lang="nb-NO" dirty="0"/>
              <a:t>Gjenkjenn og finn en måte å adressere historiske traumer aktivt (bland deg hvis du ser rasisme, gi kulturelt passende elevstøtte, anerkjenn strukturell ulikhet, etc.)</a:t>
            </a:r>
          </a:p>
          <a:p>
            <a:pPr marL="628650" lvl="1" indent="-171450">
              <a:buFont typeface="Arial" panose="020B0604020202020204" pitchFamily="34" charset="0"/>
              <a:buChar char="•"/>
            </a:pPr>
            <a:r>
              <a:rPr lang="nb-NO" dirty="0"/>
              <a:t>Si fra på forhånd når materialet som skal gjennomgås kan være følelsesmessig/psykologisk utfordrende.</a:t>
            </a:r>
          </a:p>
          <a:p>
            <a:pPr marL="628650" lvl="1" indent="-171450">
              <a:buFont typeface="Arial" panose="020B0604020202020204" pitchFamily="34" charset="0"/>
              <a:buChar char="•"/>
            </a:pPr>
            <a:r>
              <a:rPr lang="nb-NO" dirty="0"/>
              <a:t>Ta hensyn til sekundærtraumer når du ber elever snakke om sine personlige erfaringer</a:t>
            </a:r>
          </a:p>
          <a:p>
            <a:pPr marL="628650" lvl="1" indent="-171450">
              <a:buFont typeface="Arial" panose="020B0604020202020204" pitchFamily="34" charset="0"/>
              <a:buChar char="•"/>
            </a:pPr>
            <a:r>
              <a:rPr lang="nb-NO" dirty="0"/>
              <a:t>Oppmuntre elever til å ta med seg fikleleker som strikker eller fargestifter og papir for å hjelpe med konsentrasjonen.</a:t>
            </a:r>
          </a:p>
          <a:p>
            <a:pPr marL="628650" lvl="1" indent="-171450">
              <a:buFont typeface="Arial" panose="020B0604020202020204" pitchFamily="34" charset="0"/>
              <a:buChar char="•"/>
            </a:pPr>
            <a:r>
              <a:rPr lang="nb-NO" dirty="0"/>
              <a:t>Oppmuntre elever til å ta vare på seg selv i løpet av timen ved å reise seg, strekke seg, drikke vann eller annet.</a:t>
            </a:r>
          </a:p>
          <a:p>
            <a:pPr marL="457200" lvl="1" indent="0">
              <a:buFont typeface="Arial" panose="020B0604020202020204" pitchFamily="34" charset="0"/>
              <a:buNone/>
            </a:pPr>
            <a:endParaRPr lang="nb-NO" dirty="0"/>
          </a:p>
          <a:p>
            <a:pPr marL="457200" lvl="1" indent="0">
              <a:buFont typeface="Arial" panose="020B0604020202020204" pitchFamily="34" charset="0"/>
              <a:buNone/>
            </a:pPr>
            <a:endParaRPr lang="nb-NO" dirty="0"/>
          </a:p>
          <a:p>
            <a:pPr marL="0" lvl="1" indent="0" algn="l" defTabSz="914400" rtl="0" eaLnBrk="1" latinLnBrk="0" hangingPunct="1">
              <a:buFont typeface="Arial" panose="020B0604020202020204" pitchFamily="34" charset="0"/>
              <a:buNone/>
            </a:pPr>
            <a:r>
              <a:rPr lang="nb-NO" sz="1200" b="1" i="0" kern="1200" dirty="0">
                <a:solidFill>
                  <a:schemeClr val="tx1"/>
                </a:solidFill>
                <a:latin typeface="Oslo Sans Office" panose="02000000000000000000" pitchFamily="2" charset="77"/>
                <a:ea typeface="+mn-ea"/>
                <a:cs typeface="+mn-cs"/>
              </a:rPr>
              <a:t>Kilder:</a:t>
            </a:r>
          </a:p>
          <a:p>
            <a:pPr marL="171450" lvl="1" indent="-171450" algn="l" defTabSz="914400" rtl="0" eaLnBrk="1" latinLnBrk="0" hangingPunct="1">
              <a:buFont typeface="Arial" panose="020B0604020202020204" pitchFamily="34" charset="0"/>
              <a:buChar char="•"/>
            </a:pPr>
            <a:r>
              <a:rPr lang="nb-NO" dirty="0"/>
              <a:t>https://traumainformedoregon.org/wp-content/uploads/2016/03/Trauma-Informed-Care-in-the-Classroom.pdf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14000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Kjernekompetanse 2 snakket vi om at noen kan oppleve møte med oss som leverer tjenester som skremmende eller re-traumatiserende.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Helt konkret, hva kan vi gjøre i møte med innbyggerne som kan fjerne eller redusere denne opplevelsen?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Se for dere en innbyggers første møte med oss: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De møter oss i resepsjonen, snakker med oss på telefonen, er på et venterom eller i transport, eller besøker nettsidene våre.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Dette første kontaktpunktet må være så imøtekommende og positivt som mulig.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Første kontaktpunkt må gi god informasjon, oppleves som hjelpsomt, være kulturelt og språklig tilrettelagt, ivareta individuelle behov og oppleves respektfullt.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Når innbyggerne besøker oss, møter de vårt fysiske miljø: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Fysisk miljø kan bety våre lokaler, vårt sosiale miljø eller våre digitale rom.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Disse omgivelsene bør evalueres regelmessig med tanke på faktiske og opplevde trusler som kan påvirke ansattes og innbyggeres opplevelse av trygghet.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Vi kan involvere erfaringskonsulenter arbeidet med å forbedre inntrykket av vårt fysiske miljø.</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I hvilken grad opplever ulike grupper av ansatte og innbyggere seg verdsatt og integrert hos oss?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F1F1F"/>
                </a:solidFill>
                <a:effectLst/>
                <a:latin typeface="Google Sans"/>
              </a:rPr>
              <a:t>Inkludering kan bli formidlet på mange måter, for eksempel gjennom kunst, farger, mat, musikk, språk, lyd og ansattes bakgrunn. </a:t>
            </a:r>
          </a:p>
          <a:p>
            <a:pPr marL="628650" lvl="1" indent="-171450">
              <a:buFont typeface="Arial" panose="020B0604020202020204" pitchFamily="34" charset="0"/>
              <a:buChar char="•"/>
            </a:pPr>
            <a:r>
              <a:rPr lang="nb-NO" b="0" i="0" dirty="0">
                <a:solidFill>
                  <a:srgbClr val="1F1F1F"/>
                </a:solidFill>
                <a:effectLst/>
                <a:latin typeface="Google Sans"/>
              </a:rPr>
              <a:t>Vi må også vurdere tjenestene vi leverer, og stille gode spørsmål om dem:</a:t>
            </a:r>
          </a:p>
          <a:p>
            <a:pPr marL="1085850" lvl="2" indent="-171450">
              <a:buFont typeface="Arial" panose="020B0604020202020204" pitchFamily="34" charset="0"/>
              <a:buChar char="•"/>
            </a:pPr>
            <a:r>
              <a:rPr lang="nb-NO" b="0" i="0" dirty="0">
                <a:solidFill>
                  <a:srgbClr val="1F1F1F"/>
                </a:solidFill>
                <a:effectLst/>
                <a:latin typeface="Google Sans"/>
              </a:rPr>
              <a:t>Er de tjenestene kulturelt sensitive og tilstrekkelig språklig tilpasset?</a:t>
            </a:r>
          </a:p>
          <a:p>
            <a:pPr marL="1085850" lvl="2" indent="-171450">
              <a:buFont typeface="Arial" panose="020B0604020202020204" pitchFamily="34" charset="0"/>
              <a:buChar char="•"/>
            </a:pPr>
            <a:r>
              <a:rPr lang="nb-NO" b="0" i="0" dirty="0">
                <a:solidFill>
                  <a:srgbClr val="1F1F1F"/>
                </a:solidFill>
                <a:effectLst/>
                <a:latin typeface="Google Sans"/>
              </a:rPr>
              <a:t>Tilbyr de (likeperson)støtte dersom det er relevant?</a:t>
            </a:r>
          </a:p>
          <a:p>
            <a:pPr marL="1085850" lvl="2" indent="-171450">
              <a:buFont typeface="Arial" panose="020B0604020202020204" pitchFamily="34" charset="0"/>
              <a:buChar char="•"/>
            </a:pPr>
            <a:r>
              <a:rPr lang="nb-NO" b="0" i="0" dirty="0">
                <a:solidFill>
                  <a:srgbClr val="1F1F1F"/>
                </a:solidFill>
                <a:effectLst/>
                <a:latin typeface="Google Sans"/>
              </a:rPr>
              <a:t>Er de sensitive for økt risiko for selvmord blant personer med traumer?</a:t>
            </a:r>
          </a:p>
          <a:p>
            <a:pPr marL="1085850" lvl="2" indent="-171450">
              <a:buFont typeface="Arial" panose="020B0604020202020204" pitchFamily="34" charset="0"/>
              <a:buChar char="•"/>
            </a:pPr>
            <a:r>
              <a:rPr lang="nb-NO" b="0" i="0" dirty="0">
                <a:solidFill>
                  <a:srgbClr val="1F1F1F"/>
                </a:solidFill>
                <a:effectLst/>
                <a:latin typeface="Google Sans"/>
              </a:rPr>
              <a:t>Evner tjenestene å respondere på en tilstrekkelig måte ved stressreaksjoner?</a:t>
            </a:r>
          </a:p>
          <a:p>
            <a:pPr marL="914400" lvl="2" indent="0">
              <a:buFont typeface="Arial" panose="020B0604020202020204" pitchFamily="34" charset="0"/>
              <a:buNone/>
            </a:pPr>
            <a:endParaRPr lang="nb-NO" b="0" i="0" dirty="0">
              <a:solidFill>
                <a:srgbClr val="1F1F1F"/>
              </a:solidFill>
              <a:effectLst/>
              <a:latin typeface="Google Sans"/>
            </a:endParaRPr>
          </a:p>
          <a:p>
            <a:pPr marL="171450" lvl="0" indent="-171450">
              <a:buFont typeface="Arial" panose="020B0604020202020204" pitchFamily="34" charset="0"/>
              <a:buChar char="•"/>
            </a:pPr>
            <a:r>
              <a:rPr lang="nb-NO" b="0" i="0" dirty="0">
                <a:solidFill>
                  <a:srgbClr val="1F1F1F"/>
                </a:solidFill>
                <a:effectLst/>
                <a:latin typeface="Google Sans"/>
              </a:rPr>
              <a:t>Vi skal nå gjøre en refleksjonsøvelse som hjelper oss å vurdere disse elementene ved vår egen arbeidsplass.</a:t>
            </a:r>
          </a:p>
          <a:p>
            <a:pPr marL="0" lvl="0" indent="0">
              <a:buFont typeface="Arial" panose="020B0604020202020204" pitchFamily="34" charset="0"/>
              <a:buNone/>
            </a:pPr>
            <a:endParaRPr lang="nb-NO" dirty="0"/>
          </a:p>
          <a:p>
            <a:r>
              <a:rPr lang="nb-NO" b="1" dirty="0"/>
              <a:t>Kilder:</a:t>
            </a:r>
          </a:p>
          <a:p>
            <a:r>
              <a:rPr lang="it-IT" b="0" i="0" u="none" baseline="0" dirty="0"/>
              <a:t>Cellarius, K., Davis, M., Tuttle, A., daRosa, C. (2023, 8. november). </a:t>
            </a:r>
            <a:r>
              <a:rPr lang="it-IT" b="0" i="1" u="none" baseline="0" dirty="0"/>
              <a:t>Trauma Informed Care Implementation Assessment Instrument, v1.2.</a:t>
            </a:r>
            <a:r>
              <a:rPr lang="en-US" b="0" i="0" u="none" baseline="0" dirty="0"/>
              <a:t> Portland State </a:t>
            </a:r>
          </a:p>
          <a:p>
            <a:pPr lvl="1"/>
            <a:r>
              <a:rPr lang="en-US" b="0" i="0" u="none" baseline="0" dirty="0"/>
              <a:t>University.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https://traumainformedoregon.org/wp-content/uploads/tool-tio-trauma-informed-care-fidelity-assessment-instrument-2024-09-02.pdf</a:t>
            </a:r>
          </a:p>
          <a:p>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43</a:t>
            </a:fld>
            <a:endParaRPr lang="nb-NO"/>
          </a:p>
        </p:txBody>
      </p:sp>
    </p:spTree>
    <p:extLst>
      <p:ext uri="{BB962C8B-B14F-4D97-AF65-F5344CB8AC3E}">
        <p14:creationId xmlns:p14="http://schemas.microsoft.com/office/powerpoint/2010/main" val="1869183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0" lvl="1" indent="0">
              <a:buFont typeface="Arial,Sans-Serif"/>
              <a:buNone/>
            </a:pPr>
            <a:r>
              <a:rPr lang="nb-NO" b="0" dirty="0"/>
              <a:t>Øvelse:</a:t>
            </a:r>
            <a:endParaRPr lang="nb-NO" dirty="0"/>
          </a:p>
          <a:p>
            <a:pPr marL="171450" indent="-171450">
              <a:buFont typeface="Arial" panose="020B0604020202020204" pitchFamily="34" charset="0"/>
              <a:buChar char="•"/>
            </a:pPr>
            <a:r>
              <a:rPr lang="nb-NO" dirty="0"/>
              <a:t>Case: Se for dere at en innbygger kommer til dere for å søke en tjeneste. Han har opplevd barndomsbelastninger, og har vært arbeidsledig og på uføretrygd lenge. Han har ofte opplevd møter med det offentlige som vanskelig, og har at de har vært preget av motstand, mange skjemaer og vanskelig tilgjengelig informasjon. Dere kjenner imidlertid ikke innbyggerens forhistorie og opplevelser av tidligere møter med det offentlige når dere møter han.</a:t>
            </a:r>
          </a:p>
          <a:p>
            <a:pPr marL="171450" indent="-171450">
              <a:buFont typeface="Arial" panose="020B0604020202020204" pitchFamily="34" charset="0"/>
              <a:buChar char="•"/>
            </a:pPr>
            <a:r>
              <a:rPr lang="en-US" dirty="0"/>
              <a:t>Se for </a:t>
            </a:r>
            <a:r>
              <a:rPr lang="en-US" dirty="0" err="1"/>
              <a:t>dere</a:t>
            </a:r>
            <a:r>
              <a:rPr lang="en-US" dirty="0"/>
              <a:t> et </a:t>
            </a:r>
            <a:r>
              <a:rPr lang="en-US" dirty="0" err="1"/>
              <a:t>møte</a:t>
            </a:r>
            <a:r>
              <a:rPr lang="en-US" dirty="0"/>
              <a:t> </a:t>
            </a:r>
            <a:r>
              <a:rPr lang="en-US" dirty="0" err="1"/>
              <a:t>mellom</a:t>
            </a:r>
            <a:r>
              <a:rPr lang="en-US" dirty="0"/>
              <a:t> </a:t>
            </a:r>
            <a:r>
              <a:rPr lang="en-US" dirty="0" err="1"/>
              <a:t>innbyggeren</a:t>
            </a:r>
            <a:r>
              <a:rPr lang="en-US" dirty="0"/>
              <a:t> </a:t>
            </a:r>
            <a:r>
              <a:rPr lang="en-US" dirty="0" err="1"/>
              <a:t>og</a:t>
            </a:r>
            <a:r>
              <a:rPr lang="en-US" dirty="0"/>
              <a:t> </a:t>
            </a:r>
            <a:r>
              <a:rPr lang="en-US" dirty="0" err="1"/>
              <a:t>dere</a:t>
            </a:r>
            <a:r>
              <a:rPr lang="en-US" dirty="0"/>
              <a:t> </a:t>
            </a:r>
            <a:r>
              <a:rPr lang="en-US" dirty="0" err="1"/>
              <a:t>selv</a:t>
            </a:r>
            <a:r>
              <a:rPr lang="en-US" dirty="0"/>
              <a:t>. </a:t>
            </a:r>
            <a:r>
              <a:rPr lang="en-US" dirty="0" err="1"/>
              <a:t>Dere</a:t>
            </a:r>
            <a:r>
              <a:rPr lang="en-US" dirty="0"/>
              <a:t> </a:t>
            </a:r>
            <a:r>
              <a:rPr lang="en-US" dirty="0" err="1"/>
              <a:t>gjør</a:t>
            </a:r>
            <a:r>
              <a:rPr lang="en-US" dirty="0"/>
              <a:t> </a:t>
            </a:r>
            <a:r>
              <a:rPr lang="en-US" dirty="0" err="1"/>
              <a:t>og</a:t>
            </a:r>
            <a:r>
              <a:rPr lang="en-US" dirty="0"/>
              <a:t> </a:t>
            </a:r>
            <a:r>
              <a:rPr lang="en-US" dirty="0" err="1"/>
              <a:t>sier</a:t>
            </a:r>
            <a:r>
              <a:rPr lang="en-US" dirty="0"/>
              <a:t> det </a:t>
            </a:r>
            <a:r>
              <a:rPr lang="en-US" dirty="0" err="1"/>
              <a:t>dere</a:t>
            </a:r>
            <a:r>
              <a:rPr lang="en-US" dirty="0"/>
              <a:t> </a:t>
            </a:r>
            <a:r>
              <a:rPr lang="en-US" dirty="0" err="1"/>
              <a:t>vanligvis</a:t>
            </a:r>
            <a:r>
              <a:rPr lang="en-US" dirty="0"/>
              <a:t> </a:t>
            </a:r>
            <a:r>
              <a:rPr lang="en-US" dirty="0" err="1"/>
              <a:t>gjør</a:t>
            </a:r>
            <a:r>
              <a:rPr lang="en-US" dirty="0"/>
              <a:t> i </a:t>
            </a:r>
            <a:r>
              <a:rPr lang="en-US" dirty="0" err="1"/>
              <a:t>slike</a:t>
            </a:r>
            <a:r>
              <a:rPr lang="en-US" dirty="0"/>
              <a:t> </a:t>
            </a:r>
            <a:r>
              <a:rPr lang="en-US" dirty="0" err="1"/>
              <a:t>møter</a:t>
            </a:r>
            <a:r>
              <a:rPr lang="en-US" dirty="0"/>
              <a:t>.</a:t>
            </a:r>
          </a:p>
          <a:p>
            <a:pPr marL="171450" indent="-171450">
              <a:buFont typeface="Arial" panose="020B0604020202020204" pitchFamily="34" charset="0"/>
              <a:buChar char="•"/>
            </a:pPr>
            <a:endParaRPr lang="en-US" dirty="0"/>
          </a:p>
          <a:p>
            <a:r>
              <a:rPr lang="nb-NO" b="0" i="0" dirty="0">
                <a:solidFill>
                  <a:srgbClr val="000000"/>
                </a:solidFill>
                <a:effectLst/>
                <a:latin typeface="Times New Roman" panose="02020603050405020304" pitchFamily="18" charset="0"/>
              </a:rPr>
              <a:t>Refleksjonsspørsmål:</a:t>
            </a:r>
          </a:p>
          <a:p>
            <a:pPr marL="171450" indent="-171450">
              <a:buFont typeface="Arial" panose="020B0604020202020204" pitchFamily="34" charset="0"/>
              <a:buChar char="•"/>
            </a:pPr>
            <a:r>
              <a:rPr lang="nb-NO" b="0" i="0" dirty="0">
                <a:solidFill>
                  <a:srgbClr val="000000"/>
                </a:solidFill>
                <a:effectLst/>
                <a:latin typeface="Times New Roman" panose="02020603050405020304" pitchFamily="18" charset="0"/>
              </a:rPr>
              <a:t>Hva ved det dere vanligvis gjør og sier kan bidra til at innbyggeren opplever at det er godt og trygt å møte en offentlig tjeneste? </a:t>
            </a:r>
          </a:p>
          <a:p>
            <a:pPr marL="171450" indent="-171450">
              <a:buFont typeface="Arial" panose="020B0604020202020204" pitchFamily="34" charset="0"/>
              <a:buChar char="•"/>
            </a:pPr>
            <a:r>
              <a:rPr lang="nb-NO" b="0" i="0" dirty="0">
                <a:solidFill>
                  <a:srgbClr val="000000"/>
                </a:solidFill>
                <a:effectLst/>
                <a:latin typeface="Times New Roman" panose="02020603050405020304" pitchFamily="18" charset="0"/>
              </a:rPr>
              <a:t>Hva ved det dere vanligvis gjør og sier kan bidra til at innbyggeren opplever at det er krevende å møte en offentlig tjeneste? </a:t>
            </a:r>
          </a:p>
          <a:p>
            <a:pPr marL="0" lvl="2" indent="0">
              <a:buFont typeface="Arial" panose="020B0604020202020204" pitchFamily="34" charset="0"/>
              <a:buNone/>
            </a:pPr>
            <a:endParaRPr lang="nb-NO" dirty="0">
              <a:cs typeface="Calibri"/>
            </a:endParaRPr>
          </a:p>
          <a:p>
            <a:pPr marL="171450" lvl="2" indent="-171450">
              <a:buFont typeface="Arial" panose="020B0604020202020204" pitchFamily="34" charset="0"/>
              <a:buChar cha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975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Når vi stopper opp og tenker over hvordan det vi vanligvis gjør og sier i møter med andre kan oppfattes, kan vi kanskje komme frem til at noe kan oppleves annerledes enn det vi ønsker.</a:t>
            </a:r>
          </a:p>
          <a:p>
            <a:pPr marL="171450" indent="-171450">
              <a:buFont typeface="Arial" panose="020B0604020202020204" pitchFamily="34" charset="0"/>
              <a:buChar char="•"/>
            </a:pPr>
            <a:r>
              <a:rPr lang="nb-NO" dirty="0"/>
              <a:t>Første steg i å endre oss og bli mer traumebevisste, er nettopp å tenke gjennom hvordan vi påvirker andre med vår væremåte.</a:t>
            </a:r>
          </a:p>
          <a:p>
            <a:pPr marL="171450" indent="-171450">
              <a:buFont typeface="Arial" panose="020B0604020202020204" pitchFamily="34" charset="0"/>
              <a:buChar char="•"/>
            </a:pPr>
            <a:r>
              <a:rPr lang="nb-NO" dirty="0"/>
              <a:t>Og så kan vi forsøke å justere der vi tror vi kan bli bedre.</a:t>
            </a:r>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743966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Gjennomgå instruksjon for øvelsen og gå sammen i grupper på tre og tre, eller fire ved behov </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Gjennomfør øvelsen i gruppe (to simuleringer) (2 x 3 min)</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Gjennomfør refleksjon i gruppa basert på observasjoner og opplevelser i simuleringen (5 min første refleksjon, 3 min siste runde)</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Felles oppsummering i plenum, to -tre grupper deler «Hva ble dere mest opptatt av nå?» (6 min)</a:t>
            </a:r>
          </a:p>
          <a:p>
            <a:pPr marL="215900" marR="0" lvl="0" indent="-21590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Tidsbruk: 20 min (viktig å holde tiden)</a:t>
            </a:r>
          </a:p>
          <a:p>
            <a:pPr marL="0" lvl="1" indent="0">
              <a:buFont typeface="Arial,Sans-Serif"/>
              <a:buNone/>
            </a:pPr>
            <a:endParaRPr lang="nb-NO" b="1" dirty="0"/>
          </a:p>
          <a:p>
            <a:pPr marL="0" lvl="1" indent="0">
              <a:buFont typeface="Arial,Sans-Serif"/>
              <a:buNone/>
            </a:pPr>
            <a:r>
              <a:rPr lang="nb-NO" b="1" dirty="0"/>
              <a:t>Manus:</a:t>
            </a:r>
            <a:endParaRPr lang="nb-NO" dirty="0"/>
          </a:p>
          <a:p>
            <a:pPr marL="0" lvl="1" indent="0">
              <a:buFont typeface="Arial,Sans-Serif"/>
              <a:buNone/>
            </a:pPr>
            <a:r>
              <a:rPr lang="nb-NO" b="0" dirty="0"/>
              <a:t>Øvelse:</a:t>
            </a:r>
            <a:endParaRPr lang="nb-NO" b="0" dirty="0">
              <a:cs typeface="Calibri"/>
            </a:endParaRPr>
          </a:p>
          <a:p>
            <a:pPr marL="171450" indent="-171450">
              <a:buFont typeface="Arial" panose="020B0604020202020204" pitchFamily="34" charset="0"/>
              <a:buChar char="•"/>
            </a:pPr>
            <a:r>
              <a:rPr lang="nb-NO" dirty="0"/>
              <a:t>Vi skal nå øve på en situasjon hvor en innbygger møter en ansatt.</a:t>
            </a:r>
          </a:p>
          <a:p>
            <a:pPr marL="171450" indent="-171450">
              <a:buFont typeface="Arial" panose="020B0604020202020204" pitchFamily="34" charset="0"/>
              <a:buChar char="•"/>
            </a:pPr>
            <a:r>
              <a:rPr lang="nb-NO" dirty="0"/>
              <a:t>Dere skal nå gå sammen i grupper på tre, og fordele følgende tre roller mellom dere:</a:t>
            </a:r>
          </a:p>
          <a:p>
            <a:pPr marL="628650" lvl="1" indent="-171450">
              <a:buFont typeface="Arial" panose="020B0604020202020204" pitchFamily="34" charset="0"/>
              <a:buChar char="•"/>
            </a:pPr>
            <a:r>
              <a:rPr lang="nb-NO" dirty="0"/>
              <a:t>En er seg selv som ansatt. Du skal ikke spille en rolle, du skal være deg selv.</a:t>
            </a:r>
          </a:p>
          <a:p>
            <a:pPr marL="628650" lvl="1" indent="-171450">
              <a:buFont typeface="Arial" panose="020B0604020202020204" pitchFamily="34" charset="0"/>
              <a:buChar char="•"/>
            </a:pPr>
            <a:r>
              <a:rPr lang="nb-NO" dirty="0"/>
              <a:t>En skal spille rollen som innbygger. Du vil få ulike instruksjoner du skal følge.</a:t>
            </a:r>
          </a:p>
          <a:p>
            <a:pPr marL="628650" lvl="1" indent="-171450">
              <a:buFont typeface="Arial" panose="020B0604020202020204" pitchFamily="34" charset="0"/>
              <a:buChar char="•"/>
            </a:pPr>
            <a:r>
              <a:rPr lang="nb-NO" dirty="0"/>
              <a:t>En er observatør: Du skal være helt nøytral, og ikke delta eller reagere. Se for deg at det er en glassvegg mellom deg og de du skal observere.</a:t>
            </a:r>
          </a:p>
          <a:p>
            <a:pPr marL="0" indent="0">
              <a:buFont typeface="Arial" panose="020B0604020202020204" pitchFamily="34" charset="0"/>
              <a:buNone/>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Dette er </a:t>
            </a:r>
            <a:r>
              <a:rPr kumimoji="0" lang="en-US" sz="1200" b="0" i="0"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situasjonen</a:t>
            </a:r>
            <a:r>
              <a:rPr kumimoji="0" lang="en-US"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skal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øve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på</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møte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hvor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innbygger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oppsøker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tjeneste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møter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ansatt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skal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velge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tjeneste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kjenner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til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fra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eget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arbeidssted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slik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du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ansatt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være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selv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typisk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situasjon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Snakk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sammen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om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hva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tjenesten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innebærer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først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slik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dette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klart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før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gjennomfører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øvelsen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innbygger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til Norge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flyktning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bodd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kort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tid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Norge.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Du skal </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be om hjelp til å forstå tjenesten og hvordan du kan få tilgang til/ bruke denne tjenesten.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Du skal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opptre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irritert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opprømt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når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du stiller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spørsmål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 deg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selv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ansatt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skal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bruke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alt du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lært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om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traumebevisst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praksis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når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svarer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innbyggeren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på</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spørsmålene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forsøker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å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hjelpe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innbyggeren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nb-NO"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Du som er observatør skal ha særlig fokus på mimikk, stemmebruk og kroppsspråk.</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Gjennomfør øvelsen (3 min)</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Refleksjon:</a:t>
            </a:r>
          </a:p>
          <a:p>
            <a:pPr marL="171450" indent="-171450">
              <a:buFont typeface="Arial" panose="020B0604020202020204" pitchFamily="34" charset="0"/>
              <a:buChar char="•"/>
            </a:pPr>
            <a:r>
              <a:rPr lang="nb-NO" dirty="0"/>
              <a:t>Dere skal nå reflektere rundt følgende spørsmål:</a:t>
            </a:r>
          </a:p>
          <a:p>
            <a:pPr marL="628650" lvl="1" indent="-171450">
              <a:buFont typeface="Arial" panose="020B0604020202020204" pitchFamily="34" charset="0"/>
              <a:buChar char="•"/>
            </a:pPr>
            <a:r>
              <a:rPr lang="nb-NO" dirty="0"/>
              <a:t>Du som var deg selv som ansatt, hva ble du opptatt av i møte med innbyggeren? Hva skjedde i deg?</a:t>
            </a:r>
          </a:p>
          <a:p>
            <a:pPr marL="628650" lvl="1" indent="-171450">
              <a:buFont typeface="Arial" panose="020B0604020202020204" pitchFamily="34" charset="0"/>
              <a:buChar char="•"/>
            </a:pPr>
            <a:r>
              <a:rPr lang="nb-NO" dirty="0"/>
              <a:t>Var det noe dere opplevde fungerte godt i møtet?</a:t>
            </a:r>
          </a:p>
          <a:p>
            <a:pPr marL="628650" lvl="1" indent="-171450">
              <a:buFont typeface="Arial" panose="020B0604020202020204" pitchFamily="34" charset="0"/>
              <a:buChar char="•"/>
            </a:pPr>
            <a:r>
              <a:rPr lang="nb-NO" dirty="0"/>
              <a:t>Var det noe dere ville gjort annerledes om dere fikk prøve igjen?</a:t>
            </a:r>
          </a:p>
          <a:p>
            <a:pPr marL="628650" lvl="1" indent="-171450">
              <a:buFont typeface="Arial" panose="020B0604020202020204" pitchFamily="34" charset="0"/>
              <a:buChar char="•"/>
            </a:pPr>
            <a:r>
              <a:rPr lang="nb-NO" b="0" i="0" dirty="0">
                <a:solidFill>
                  <a:srgbClr val="000000"/>
                </a:solidFill>
                <a:effectLst/>
                <a:latin typeface="Times New Roman" panose="02020603050405020304" pitchFamily="18" charset="0"/>
              </a:rPr>
              <a:t>Var det noe som var særlig vanskelig?</a:t>
            </a:r>
          </a:p>
          <a:p>
            <a:pPr marL="171450" lvl="2" indent="-171450">
              <a:buFont typeface="Arial" panose="020B0604020202020204" pitchFamily="34" charset="0"/>
              <a:buChar char="•"/>
            </a:pPr>
            <a:r>
              <a:rPr lang="nb-NO" dirty="0">
                <a:cs typeface="Calibri"/>
              </a:rPr>
              <a:t>Skriv ned noen stikkord.</a:t>
            </a:r>
          </a:p>
          <a:p>
            <a:pPr marL="0" lvl="2" indent="0">
              <a:buFont typeface="Arial" panose="020B0604020202020204" pitchFamily="34" charset="0"/>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534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1" dirty="0">
                <a:cs typeface="Calibri"/>
              </a:rPr>
              <a:t>Gjennomfør refleksjonen i gruppene (5 min)</a:t>
            </a:r>
            <a:endParaRPr lang="nb-NO" b="1" dirty="0"/>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Del 2 av øvelsen:</a:t>
            </a:r>
          </a:p>
          <a:p>
            <a:pPr marL="171450" indent="-171450">
              <a:buFont typeface="Arial" panose="020B0604020202020204" pitchFamily="34" charset="0"/>
              <a:buChar char="•"/>
            </a:pPr>
            <a:r>
              <a:rPr lang="nb-NO" b="0" dirty="0"/>
              <a:t>Dere skal nå prøve å gjennomføre situasjonen en gang til med de samme rollene og fokusere på å gjøre mer av det som fungerte godt og kanskje gjøre noen justeringer basert på det dere har fått tilbakemeldinger på.</a:t>
            </a:r>
          </a:p>
          <a:p>
            <a:pPr marL="171450" indent="-171450">
              <a:buFont typeface="Arial" panose="020B0604020202020204" pitchFamily="34" charset="0"/>
              <a:buChar char="•"/>
            </a:pPr>
            <a:endParaRPr lang="nb-NO" b="0" i="1" dirty="0"/>
          </a:p>
          <a:p>
            <a:pPr marL="0" indent="0">
              <a:buFont typeface="Arial" panose="020B0604020202020204" pitchFamily="34" charset="0"/>
              <a:buNone/>
            </a:pPr>
            <a:r>
              <a:rPr lang="nb-NO" b="0" i="1" dirty="0"/>
              <a:t>Gjennomfør del 2 av øvelsen (3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Gjennomfør refleksjon i gruppa basert på observasjoner og opplevelser i runde to av øvelsen (3 min)</a:t>
            </a: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Felles oppsummering i plenum, to -tre grupper deler «Hva ble dere mest opptatt av nå?» (6 min)</a:t>
            </a: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Manus:</a:t>
            </a:r>
          </a:p>
          <a:p>
            <a:pPr marL="171450" indent="-171450">
              <a:buFont typeface="Arial" panose="020B0604020202020204" pitchFamily="34" charset="0"/>
              <a:buChar char="•"/>
            </a:pPr>
            <a:r>
              <a:rPr lang="nb-NO" dirty="0"/>
              <a:t>Noen ganger trenger vi hjelp til å se oss selv utenfra for å kunne fange opp hva vi gjør som oppleves trygt, for å kunne gjøre mer av dette.</a:t>
            </a:r>
          </a:p>
          <a:p>
            <a:pPr marL="171450" indent="-171450">
              <a:buFont typeface="Arial" panose="020B0604020202020204" pitchFamily="34" charset="0"/>
              <a:buChar char="•"/>
            </a:pPr>
            <a:r>
              <a:rPr lang="nb-NO" dirty="0"/>
              <a:t>Når vi øver oss sammen på vår arbeidsplass, er tilbakemeldinger en viktig del av dette for å kunne fange opp de små justeringene som kan gjøre en forskjell for innbyggerne vi møter. </a:t>
            </a:r>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779497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7E6B3-4C27-17B3-7E5C-D2F593DB848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571F35A-4410-7DF0-4650-3E2590A34F5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615031B-6C3F-15DF-29EC-55A383E0D5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Les det som står på siden.</a:t>
            </a:r>
          </a:p>
        </p:txBody>
      </p:sp>
      <p:sp>
        <p:nvSpPr>
          <p:cNvPr id="4" name="Plassholder for lysbildenummer 3">
            <a:extLst>
              <a:ext uri="{FF2B5EF4-FFF2-40B4-BE49-F238E27FC236}">
                <a16:creationId xmlns:a16="http://schemas.microsoft.com/office/drawing/2014/main" id="{AD74AA7F-BC2A-3AD4-0690-4F213CC65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3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Så, for å oppsummere det vi har lært; Livet skjer med oss alle. </a:t>
            </a:r>
          </a:p>
          <a:p>
            <a:pPr marL="171450" indent="-171450">
              <a:buFont typeface="Arial" panose="020B0604020202020204" pitchFamily="34" charset="0"/>
              <a:buChar char="•"/>
            </a:pPr>
            <a:r>
              <a:rPr lang="nb-NO" b="0" dirty="0"/>
              <a:t>Å endre oss som organisasjon og som mennesker er krevende, men det vil ha betydning for hver enkelt av oss om vi klarer det.</a:t>
            </a:r>
          </a:p>
          <a:p>
            <a:pPr marL="171450" indent="-171450">
              <a:buFont typeface="Arial" panose="020B0604020202020204" pitchFamily="34" charset="0"/>
              <a:buChar char="•"/>
            </a:pPr>
            <a:r>
              <a:rPr lang="nb-NO" b="0" dirty="0"/>
              <a:t>Å ta i bruk traumebevisst praksis i organisasjonen, mellom ansatte og overfor innbyggere kan bidra til at folk får det bedre i møte med oss og føler seg sett og inkludert.</a:t>
            </a:r>
          </a:p>
          <a:p>
            <a:pPr marL="171450" indent="-171450">
              <a:buFont typeface="Arial" panose="020B0604020202020204" pitchFamily="34" charset="0"/>
              <a:buChar char="•"/>
            </a:pPr>
            <a:r>
              <a:rPr lang="nb-NO" b="0" dirty="0"/>
              <a:t>Og det kan vi alle bidra til. </a:t>
            </a:r>
          </a:p>
          <a:p>
            <a:pPr marL="171450" indent="-171450">
              <a:buFont typeface="Arial" panose="020B0604020202020204" pitchFamily="34" charset="0"/>
              <a:buChar char="•"/>
            </a:pPr>
            <a:endParaRPr lang="nb-NO" b="0" dirty="0"/>
          </a:p>
          <a:p>
            <a:pPr marL="0" indent="0">
              <a:buFont typeface="Arial" panose="020B0604020202020204" pitchFamily="34" charset="0"/>
              <a:buNone/>
            </a:pPr>
            <a:endParaRPr lang="nb-NO" b="1" dirty="0"/>
          </a:p>
          <a:p>
            <a:endParaRPr lang="nb-NO" b="1" dirty="0"/>
          </a:p>
          <a:p>
            <a:r>
              <a:rPr lang="nb-NO" b="1" dirty="0"/>
              <a:t>Kilde:</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531172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dirty="0"/>
              <a:t>Manus:</a:t>
            </a:r>
          </a:p>
          <a:p>
            <a:pPr marL="171450" indent="-171450">
              <a:buFont typeface="Arial" panose="020B0604020202020204" pitchFamily="34" charset="0"/>
              <a:buChar char="•"/>
            </a:pPr>
            <a:r>
              <a:rPr lang="nb-NO" b="0" dirty="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dirty="0"/>
              <a:t>Vi bruker to minutter på å gi tilbakemeldinger før vi avslutter med hva som skjer videre etter dette.</a:t>
            </a:r>
          </a:p>
          <a:p>
            <a:pPr marL="0" indent="0">
              <a:buFont typeface="Arial" panose="020B0604020202020204" pitchFamily="34" charset="0"/>
              <a:buNone/>
            </a:pPr>
            <a:endParaRPr lang="nb-NO" b="0" dirty="0"/>
          </a:p>
          <a:p>
            <a:pPr marL="0" indent="0">
              <a:buFont typeface="Arial" panose="020B0604020202020204" pitchFamily="34" charset="0"/>
              <a:buNone/>
            </a:pPr>
            <a:r>
              <a:rPr lang="nb-NO" b="0" i="1" dirty="0"/>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Gjennomfør evalueringen (2-3 minutter) og gå videre til neste side.</a:t>
            </a:r>
          </a:p>
          <a:p>
            <a:endParaRPr lang="nb-NO" dirty="0"/>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2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dirty="0"/>
              <a:t>Gjennomgå siden. Har dere laget en plan for hvordan traumebevisst praksis skal tas i bruk hos dere, er det fint om du kan fortelle om det. </a:t>
            </a:r>
            <a:endParaRPr lang="nb-NO" b="0" dirty="0"/>
          </a:p>
          <a:p>
            <a:endParaRPr lang="nb-NO" b="1"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986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C60A5B2-91CD-4146-9B49-EF5927961BCD}" type="slidenum">
              <a:rPr lang="en-NO" smtClean="0"/>
              <a:t>52</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skal holde denne presentasjonen – før du begynner:</a:t>
            </a:r>
            <a:endParaRPr lang="nb-NO" dirty="0"/>
          </a:p>
          <a:p>
            <a:pPr marL="171450" indent="-171450">
              <a:buFont typeface="Arial" panose="020B0604020202020204" pitchFamily="34" charset="0"/>
              <a:buChar char="•"/>
            </a:pPr>
            <a:r>
              <a:rPr lang="nb-NO" dirty="0"/>
              <a:t>På denne sliden ser du tre ulike symboler – hjerne, hender og hjerte. Disse representerer tre ulike tilnærminger til å forstå materialet. Vi har ulike måter å tilegne oss kunnskap på, fordi vi er forskjellige og lærer på ulike måter.</a:t>
            </a:r>
          </a:p>
          <a:p>
            <a:pPr marL="171450" indent="-171450">
              <a:buFont typeface="Arial" panose="020B0604020202020204" pitchFamily="34" charset="0"/>
              <a:buChar char="•"/>
            </a:pPr>
            <a:r>
              <a:rPr lang="nb-NO" dirty="0"/>
              <a:t>Presentasjonen inneholder en blanding av alle tilnærmingene. </a:t>
            </a:r>
          </a:p>
          <a:p>
            <a:pPr marL="171450" indent="-171450">
              <a:buFont typeface="Arial" panose="020B0604020202020204" pitchFamily="34" charset="0"/>
              <a:buChar char="•"/>
            </a:pPr>
            <a:r>
              <a:rPr lang="nb-NO" dirty="0"/>
              <a:t>Slik er materialet kategorisert:</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Kunnskap: </a:t>
            </a:r>
            <a:r>
              <a:rPr lang="nb-NO" i="0" dirty="0"/>
              <a:t>F</a:t>
            </a:r>
            <a:r>
              <a:rPr lang="nb-NO" dirty="0"/>
              <a:t>orskning/teori, tall og fakta.</a:t>
            </a:r>
          </a:p>
          <a:p>
            <a:pPr marL="0" indent="0">
              <a:buFont typeface="Arial" panose="020B0604020202020204" pitchFamily="34" charset="0"/>
              <a:buNone/>
            </a:pPr>
            <a:r>
              <a:rPr lang="nb-NO" i="1" dirty="0"/>
              <a:t>Praksis: </a:t>
            </a:r>
            <a:r>
              <a:rPr lang="nb-NO" i="0" dirty="0"/>
              <a:t>Praktis</a:t>
            </a:r>
            <a:r>
              <a:rPr lang="nb-NO" dirty="0"/>
              <a:t>ke eksempler og visuelle fremstillinger.</a:t>
            </a:r>
          </a:p>
          <a:p>
            <a:pPr marL="0" indent="0">
              <a:buFont typeface="Arial" panose="020B0604020202020204" pitchFamily="34" charset="0"/>
              <a:buNone/>
            </a:pPr>
            <a:r>
              <a:rPr lang="nb-NO" i="1" dirty="0"/>
              <a:t>Erfaring: </a:t>
            </a:r>
            <a:r>
              <a:rPr lang="nb-NO" i="0" dirty="0"/>
              <a:t>Erf</a:t>
            </a:r>
            <a:r>
              <a:rPr lang="nb-NO" dirty="0"/>
              <a:t>aringsbasert kunnskap (f.eks. historier, filmer, refleksjonsoppgaver).</a:t>
            </a:r>
          </a:p>
          <a:p>
            <a:pPr marL="0" indent="0">
              <a:buFont typeface="Arial" panose="020B0604020202020204" pitchFamily="34" charset="0"/>
              <a:buNone/>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anbefales at du vurderer hvilken tilnærming som passer best for din gruppe: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kan velge å holde hele presentasjonen slik den er nå, som altså inkluderer både Kunnskap, Praksis og Erfaring.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Alternativt kan du velge å utelate noen sider dersom du vurderer at de ikke er relevante eller treffende for din gruppe. Dersom du ønsker dette, anbefaler vi følgende: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Presentasjonen er inndelt i temakapitler (beige sider). Alle kapitlene må være representert med minst én side. Dette betyr at du for hvert kapittel må ha enten en side fra Kunnskap, fra Praksis eller fra Erfaring. Du står fritt til å velge hvor mange sider du har med per kapittel, så lenge kapittelet dekkes.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Merk at manus er skrevet som en helhet, og at det flere steder er lagt opp til overganger mellom sider. Du må derfor gjennomgå manus og se hvordan du selv kan sørge for gode overganger mellom sidene du beholder i presentasjonen.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utelater sider ved å </a:t>
            </a:r>
            <a:r>
              <a:rPr lang="nb-NO" dirty="0" err="1"/>
              <a:t>høyreklikke</a:t>
            </a:r>
            <a:r>
              <a:rPr lang="nb-NO" dirty="0"/>
              <a:t> på de gjeldende sidene, og velger «skjul lysbilde/ </a:t>
            </a:r>
            <a:r>
              <a:rPr lang="nb-NO" dirty="0" err="1"/>
              <a:t>hide</a:t>
            </a:r>
            <a:r>
              <a:rPr lang="nb-NO" dirty="0"/>
              <a:t> slide».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vil hente dem frem igjen senere, høyreklikker du på siden og velger «vis lysbilde/ </a:t>
            </a:r>
            <a:r>
              <a:rPr lang="nb-NO" dirty="0" err="1"/>
              <a:t>unhide</a:t>
            </a:r>
            <a:r>
              <a:rPr lang="nb-NO" dirty="0"/>
              <a:t> slide».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5071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har til nå gjennomført en introduksjon som gir en overordnet oversikt over traumebevisst praksis og </a:t>
            </a:r>
            <a:r>
              <a:rPr lang="nb-NO" i="1" dirty="0"/>
              <a:t>Kjernekompetanse 1 Hva er traumer og livsbelastninger?, Kjernekompetanse 2 </a:t>
            </a:r>
            <a:r>
              <a:rPr lang="nb-NO" sz="1200" i="1" dirty="0"/>
              <a:t>Hva er traumebevisst praksis?, Kjernekompetanse 3 Hjerne, gener og motstandskraft og Kjernekompetanse 4 Robust arbeidsmiljø. </a:t>
            </a:r>
            <a:endParaRPr lang="nb-NO"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nå gjennomgå Kjernekompetanse 5: </a:t>
            </a:r>
            <a:r>
              <a:rPr lang="nb-NO" sz="1200" dirty="0"/>
              <a:t>Bruk av traumebevisst praksis.</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7</a:t>
            </a:fld>
            <a:endParaRPr lang="nb-NO"/>
          </a:p>
        </p:txBody>
      </p:sp>
    </p:spTree>
    <p:extLst>
      <p:ext uri="{BB962C8B-B14F-4D97-AF65-F5344CB8AC3E}">
        <p14:creationId xmlns:p14="http://schemas.microsoft.com/office/powerpoint/2010/main" val="781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1" dirty="0"/>
              <a:t>Gjennomgå det som står på siden. </a:t>
            </a:r>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2351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Materialet vi nå skal gjennomgå er inndelt i tre læringsmåter. </a:t>
            </a:r>
          </a:p>
          <a:p>
            <a:pPr marL="171450" indent="-171450">
              <a:buFont typeface="Arial" panose="020B0604020202020204" pitchFamily="34" charset="0"/>
              <a:buChar char="•"/>
            </a:pPr>
            <a:r>
              <a:rPr lang="nb-NO" dirty="0"/>
              <a:t>Vi er alle forskjellige og har ulike måter å tilegne oss kunnskap på og lærer på ulike måter.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Denne presentasjonen inneholder en blanding av de tre tilnærmingene.</a:t>
            </a:r>
          </a:p>
          <a:p>
            <a:pPr marL="171450" indent="-171450">
              <a:buFont typeface="Arial" panose="020B0604020202020204" pitchFamily="34" charset="0"/>
              <a:buChar char="•"/>
            </a:pPr>
            <a:r>
              <a:rPr lang="nb-NO" dirty="0"/>
              <a:t>Dere vil se at hver slide er merket med ett av de tre symbolene. </a:t>
            </a:r>
          </a:p>
          <a:p>
            <a:pPr marL="171450" indent="-171450">
              <a:buFont typeface="Arial" panose="020B0604020202020204" pitchFamily="34" charset="0"/>
              <a:buChar char="•"/>
            </a:pPr>
            <a:r>
              <a:rPr lang="nb-NO" dirty="0"/>
              <a:t>De tre tilnærmingene er: </a:t>
            </a:r>
          </a:p>
          <a:p>
            <a:pPr marL="628650" lvl="1" indent="-171450">
              <a:buFont typeface="Arial" panose="020B0604020202020204" pitchFamily="34" charset="0"/>
              <a:buChar char="•"/>
            </a:pPr>
            <a:r>
              <a:rPr lang="nb-NO" i="1" dirty="0"/>
              <a:t>Kunnskap:</a:t>
            </a:r>
            <a:r>
              <a:rPr lang="nb-NO" i="0" dirty="0"/>
              <a:t> Inngående </a:t>
            </a:r>
            <a:r>
              <a:rPr lang="nb-NO" dirty="0"/>
              <a:t>kunnskap om traumebevisst praksis gjennom teori, tall og fakta</a:t>
            </a:r>
          </a:p>
          <a:p>
            <a:pPr marL="628650" lvl="1" indent="-171450">
              <a:buFont typeface="Arial" panose="020B0604020202020204" pitchFamily="34" charset="0"/>
              <a:buChar char="•"/>
            </a:pPr>
            <a:r>
              <a:rPr lang="nb-NO" i="1" dirty="0"/>
              <a:t>Praksis: </a:t>
            </a:r>
            <a:r>
              <a:rPr lang="nb-NO" i="0" dirty="0"/>
              <a:t>M</a:t>
            </a:r>
            <a:r>
              <a:rPr lang="nb-NO" dirty="0"/>
              <a:t>odeller, visuelle fremstillinger og prosesser som viser hvordan traumebevisst praksis kan se ut</a:t>
            </a:r>
          </a:p>
          <a:p>
            <a:pPr marL="628650" lvl="1" indent="-171450">
              <a:buFont typeface="Arial" panose="020B0604020202020204" pitchFamily="34" charset="0"/>
              <a:buChar char="•"/>
            </a:pPr>
            <a:r>
              <a:rPr lang="nb-NO" i="1" dirty="0"/>
              <a:t>Erfaring: </a:t>
            </a:r>
            <a:r>
              <a:rPr lang="nb-NO" dirty="0"/>
              <a:t>Fokus på erfaringsbasert kunnskap (f.eks. filmer, refleksjonsoppgaver og historier)</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055125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804201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9422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04137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146771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4434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4716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721069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96193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7432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527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17241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1786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46012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820637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382616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640032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73807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57067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808250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04116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509691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3218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02277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78138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420388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65733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1466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89377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34838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7839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941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9.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8824062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creativemoose/download/1031330382/786a91af62"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55.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54.xml"/><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dirty="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1</a:t>
            </a:fld>
            <a:endParaRPr lang="nb-NO"/>
          </a:p>
        </p:txBody>
      </p:sp>
      <p:pic>
        <p:nvPicPr>
          <p:cNvPr id="1026" name="Picture 2" descr="Illustrasjon av en mann som peker på en tavl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D20AE4-446B-80E8-AE1B-4FB370664415}"/>
              </a:ext>
            </a:extLst>
          </p:cNvPr>
          <p:cNvSpPr>
            <a:spLocks noGrp="1"/>
          </p:cNvSpPr>
          <p:nvPr>
            <p:ph type="title"/>
          </p:nvPr>
        </p:nvSpPr>
        <p:spPr>
          <a:xfrm>
            <a:off x="1015200" y="-1"/>
            <a:ext cx="9149563" cy="2488147"/>
          </a:xfrm>
        </p:spPr>
        <p:txBody>
          <a:bodyPr/>
          <a:lstStyle/>
          <a:p>
            <a:r>
              <a:rPr lang="nb-NO" dirty="0">
                <a:solidFill>
                  <a:schemeClr val="tx1"/>
                </a:solidFill>
              </a:rPr>
              <a:t>Lurt å tenke på når du ser på denne presentasjonen</a:t>
            </a:r>
          </a:p>
        </p:txBody>
      </p:sp>
      <p:sp>
        <p:nvSpPr>
          <p:cNvPr id="7" name="Plassholder for tekst 6">
            <a:extLst>
              <a:ext uri="{FF2B5EF4-FFF2-40B4-BE49-F238E27FC236}">
                <a16:creationId xmlns:a16="http://schemas.microsoft.com/office/drawing/2014/main" id="{111200A8-FE0C-D502-5210-B2B8614F0424}"/>
              </a:ext>
            </a:extLst>
          </p:cNvPr>
          <p:cNvSpPr>
            <a:spLocks noGrp="1"/>
          </p:cNvSpPr>
          <p:nvPr>
            <p:ph type="body" idx="1"/>
          </p:nvPr>
        </p:nvSpPr>
        <p:spPr>
          <a:xfrm>
            <a:off x="1015200" y="2654301"/>
            <a:ext cx="9149563" cy="3438524"/>
          </a:xfrm>
        </p:spPr>
        <p:txBody>
          <a:bodyPr/>
          <a:lstStyle/>
          <a:p>
            <a:r>
              <a:rPr lang="nb-NO" dirty="0">
                <a:solidFill>
                  <a:schemeClr val="tx1"/>
                </a:solidFill>
              </a:rPr>
              <a:t>I det videre materialet vil vi ikke nødvendigvis skille mellom deg som ansatt og </a:t>
            </a:r>
          </a:p>
          <a:p>
            <a:r>
              <a:rPr lang="nb-NO" dirty="0">
                <a:solidFill>
                  <a:schemeClr val="tx1"/>
                </a:solidFill>
              </a:rPr>
              <a:t>barn, familier, voksne, eldre, pasienter, brukere eller pårørende vi møter gjennom vårt arbeid.</a:t>
            </a:r>
          </a:p>
          <a:p>
            <a:r>
              <a:rPr lang="nb-NO" dirty="0">
                <a:solidFill>
                  <a:schemeClr val="tx1"/>
                </a:solidFill>
              </a:rPr>
              <a:t> </a:t>
            </a:r>
          </a:p>
          <a:p>
            <a:r>
              <a:rPr lang="nb-NO" b="1" dirty="0">
                <a:solidFill>
                  <a:schemeClr val="tx1"/>
                </a:solidFill>
              </a:rPr>
              <a:t>Fordi livet skjer med oss alle</a:t>
            </a:r>
          </a:p>
          <a:p>
            <a:endParaRPr lang="nb-NO" dirty="0">
              <a:solidFill>
                <a:schemeClr val="tx1"/>
              </a:solidFill>
            </a:endParaRPr>
          </a:p>
          <a:p>
            <a:r>
              <a:rPr lang="nb-NO" b="1" dirty="0">
                <a:solidFill>
                  <a:schemeClr val="tx1"/>
                </a:solidFill>
              </a:rPr>
              <a:t>…og du kan ikke se på folk hvem som har med seg traumer og ikke. </a:t>
            </a:r>
          </a:p>
          <a:p>
            <a:endParaRPr lang="nb-NO" dirty="0"/>
          </a:p>
        </p:txBody>
      </p:sp>
      <p:sp>
        <p:nvSpPr>
          <p:cNvPr id="4" name="Plassholder for dato 3">
            <a:extLst>
              <a:ext uri="{FF2B5EF4-FFF2-40B4-BE49-F238E27FC236}">
                <a16:creationId xmlns:a16="http://schemas.microsoft.com/office/drawing/2014/main" id="{C70523BB-A927-3C67-1B59-12D59C54106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3468E77-91A7-512B-3493-CC9D01BC22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615E7790-2F0A-5AF3-F736-B0D91459E89B}"/>
              </a:ext>
            </a:extLst>
          </p:cNvPr>
          <p:cNvPicPr>
            <a:picLocks noChangeAspect="1"/>
          </p:cNvPicPr>
          <p:nvPr/>
        </p:nvPicPr>
        <p:blipFill>
          <a:blip r:embed="rId3"/>
          <a:stretch>
            <a:fillRect/>
          </a:stretch>
        </p:blipFill>
        <p:spPr>
          <a:xfrm>
            <a:off x="2027237" y="5160535"/>
            <a:ext cx="8571920" cy="1496942"/>
          </a:xfrm>
          <a:prstGeom prst="rect">
            <a:avLst/>
          </a:prstGeom>
        </p:spPr>
      </p:pic>
    </p:spTree>
    <p:extLst>
      <p:ext uri="{BB962C8B-B14F-4D97-AF65-F5344CB8AC3E}">
        <p14:creationId xmlns:p14="http://schemas.microsoft.com/office/powerpoint/2010/main" val="42875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Hvorfor er traumebevisst praksis viktig?</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dirty="0"/>
              <a:t>Alvorlige livshendelser skjer med mange</a:t>
            </a:r>
          </a:p>
          <a:p>
            <a:r>
              <a:rPr lang="nb-NO" dirty="0"/>
              <a:t>Opplevelser vi har i etterkant kan minne oss om det som skjedde, og gi en følelse av å være tilbake i den samme tilstanden</a:t>
            </a:r>
          </a:p>
          <a:p>
            <a:r>
              <a:rPr lang="nb-NO" dirty="0">
                <a:solidFill>
                  <a:srgbClr val="1A1A1A"/>
                </a:solidFill>
                <a:effectLst/>
              </a:rPr>
              <a:t>Dersom livsbelastninger er gjentagende over tid og/eller foregår i en relasjon, er potensiale for skade enda større</a:t>
            </a:r>
            <a:endParaRPr lang="nb-NO" dirty="0"/>
          </a:p>
          <a:p>
            <a:r>
              <a:rPr lang="nb-NO" dirty="0"/>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421461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0C026E3C-A50F-AE39-8C4A-AB469D9C4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3B72-610B-9C48-3936-C59C40331391}"/>
              </a:ext>
            </a:extLst>
          </p:cNvPr>
          <p:cNvSpPr>
            <a:spLocks noGrp="1"/>
          </p:cNvSpPr>
          <p:nvPr>
            <p:ph type="title"/>
          </p:nvPr>
        </p:nvSpPr>
        <p:spPr>
          <a:xfrm>
            <a:off x="695325" y="1300585"/>
            <a:ext cx="8257288" cy="548413"/>
          </a:xfrm>
        </p:spPr>
        <p:txBody>
          <a:bodyPr/>
          <a:lstStyle/>
          <a:p>
            <a:r>
              <a:rPr lang="nb-NO" dirty="0"/>
              <a:t>Trygge rammer</a:t>
            </a:r>
            <a:endParaRPr lang="en-NO" dirty="0"/>
          </a:p>
        </p:txBody>
      </p:sp>
      <p:sp>
        <p:nvSpPr>
          <p:cNvPr id="3" name="Content Placeholder 2">
            <a:extLst>
              <a:ext uri="{FF2B5EF4-FFF2-40B4-BE49-F238E27FC236}">
                <a16:creationId xmlns:a16="http://schemas.microsoft.com/office/drawing/2014/main" id="{54BC4E66-F7CB-5241-AFA4-37E3596A8E3F}"/>
              </a:ext>
            </a:extLst>
          </p:cNvPr>
          <p:cNvSpPr>
            <a:spLocks noGrp="1"/>
          </p:cNvSpPr>
          <p:nvPr>
            <p:ph sz="half" idx="1"/>
          </p:nvPr>
        </p:nvSpPr>
        <p:spPr>
          <a:xfrm>
            <a:off x="695325" y="2599826"/>
            <a:ext cx="7432674" cy="4060826"/>
          </a:xfrm>
        </p:spPr>
        <p:txBody>
          <a:bodyPr/>
          <a:lstStyle/>
          <a:p>
            <a:r>
              <a:rPr lang="nb-NO" dirty="0"/>
              <a:t>Temaene vi skal inn i kan være belastende å snakke om, også i en profesjonell setting – så ha omtanke for hverandre og deg selv. </a:t>
            </a:r>
          </a:p>
          <a:p>
            <a:r>
              <a:rPr lang="nb-NO" dirty="0"/>
              <a:t>Det er viktig at vi respekterer egne grenser. Dersom du kjenner at noe blir vanskelig for deg er det lov til å ta seg en pause når som helst. </a:t>
            </a:r>
          </a:p>
          <a:p>
            <a:r>
              <a:rPr lang="nb-NO" dirty="0"/>
              <a:t>Det vi snakker om blir i dette rommet (taushetsplikt). Da kan vi alle føle oss trygge til å dele uten at det sies videre et annet sted. </a:t>
            </a:r>
          </a:p>
        </p:txBody>
      </p:sp>
      <p:sp>
        <p:nvSpPr>
          <p:cNvPr id="4" name="Date Placeholder 3">
            <a:extLst>
              <a:ext uri="{FF2B5EF4-FFF2-40B4-BE49-F238E27FC236}">
                <a16:creationId xmlns:a16="http://schemas.microsoft.com/office/drawing/2014/main" id="{C6503E0B-F557-154B-8BAA-BA9E0AF8D0F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FBCBFC8-F2DA-4D24-81D9-318EC242ECC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36641CA1-2C4F-C97A-1C64-707AA97E6617}"/>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373050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13</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br>
              <a:rPr lang="nb-NO" dirty="0"/>
            </a:br>
            <a:r>
              <a:rPr lang="nb-NO" dirty="0"/>
              <a:t>Hvordan endrer vi oss?</a:t>
            </a:r>
          </a:p>
        </p:txBody>
      </p:sp>
    </p:spTree>
    <p:extLst>
      <p:ext uri="{BB962C8B-B14F-4D97-AF65-F5344CB8AC3E}">
        <p14:creationId xmlns:p14="http://schemas.microsoft.com/office/powerpoint/2010/main" val="625324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BD6DA-5D18-95F5-6A65-2928E2F66711}"/>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E4724606-2B03-521F-5504-FCC10AA93936}"/>
              </a:ext>
            </a:extLst>
          </p:cNvPr>
          <p:cNvSpPr>
            <a:spLocks noGrp="1"/>
          </p:cNvSpPr>
          <p:nvPr>
            <p:ph type="title"/>
          </p:nvPr>
        </p:nvSpPr>
        <p:spPr>
          <a:xfrm>
            <a:off x="689783" y="650523"/>
            <a:ext cx="7558867" cy="1311999"/>
          </a:xfrm>
        </p:spPr>
        <p:txBody>
          <a:bodyPr anchor="t">
            <a:normAutofit/>
          </a:bodyPr>
          <a:lstStyle/>
          <a:p>
            <a:r>
              <a:rPr lang="nb-NO" dirty="0">
                <a:effectLst/>
              </a:rPr>
              <a:t>Endringsledelse i organisasjonen</a:t>
            </a:r>
            <a:endParaRPr lang="nb-NO" dirty="0"/>
          </a:p>
        </p:txBody>
      </p:sp>
      <p:sp>
        <p:nvSpPr>
          <p:cNvPr id="8" name="Plassholder for tekst 7">
            <a:extLst>
              <a:ext uri="{FF2B5EF4-FFF2-40B4-BE49-F238E27FC236}">
                <a16:creationId xmlns:a16="http://schemas.microsoft.com/office/drawing/2014/main" id="{2D0CF6AB-0D2B-5527-30DE-6F620704500A}"/>
              </a:ext>
            </a:extLst>
          </p:cNvPr>
          <p:cNvSpPr>
            <a:spLocks noGrp="1"/>
          </p:cNvSpPr>
          <p:nvPr>
            <p:ph sz="half" idx="1"/>
          </p:nvPr>
        </p:nvSpPr>
        <p:spPr>
          <a:xfrm>
            <a:off x="695326" y="2291644"/>
            <a:ext cx="8130622" cy="3487674"/>
          </a:xfrm>
        </p:spPr>
        <p:txBody>
          <a:bodyPr anchor="t">
            <a:normAutofit/>
          </a:bodyPr>
          <a:lstStyle/>
          <a:p>
            <a:pPr marL="0" indent="0">
              <a:lnSpc>
                <a:spcPct val="90000"/>
              </a:lnSpc>
              <a:buNone/>
            </a:pPr>
            <a:endParaRPr lang="nb-NO" sz="1400" dirty="0"/>
          </a:p>
          <a:p>
            <a:pPr>
              <a:lnSpc>
                <a:spcPct val="90000"/>
              </a:lnSpc>
            </a:pPr>
            <a:r>
              <a:rPr lang="nb-NO" sz="2400" b="1" dirty="0" err="1"/>
              <a:t>A</a:t>
            </a:r>
            <a:r>
              <a:rPr lang="nb-NO" sz="2400" dirty="0" err="1"/>
              <a:t>wareness</a:t>
            </a:r>
            <a:r>
              <a:rPr lang="nb-NO" sz="2400" dirty="0"/>
              <a:t>: Bevissthet om behovet for endring</a:t>
            </a:r>
          </a:p>
          <a:p>
            <a:pPr>
              <a:lnSpc>
                <a:spcPct val="90000"/>
              </a:lnSpc>
            </a:pPr>
            <a:r>
              <a:rPr lang="nb-NO" sz="2400" b="1" dirty="0" err="1"/>
              <a:t>D</a:t>
            </a:r>
            <a:r>
              <a:rPr lang="nb-NO" sz="2400" dirty="0" err="1"/>
              <a:t>esire</a:t>
            </a:r>
            <a:r>
              <a:rPr lang="nb-NO" sz="2400" dirty="0"/>
              <a:t>: Ønske om å delta i og støtte endringen</a:t>
            </a:r>
          </a:p>
          <a:p>
            <a:pPr>
              <a:lnSpc>
                <a:spcPct val="90000"/>
              </a:lnSpc>
            </a:pPr>
            <a:r>
              <a:rPr lang="nb-NO" sz="2400" b="1" dirty="0"/>
              <a:t>K</a:t>
            </a:r>
            <a:r>
              <a:rPr lang="nb-NO" sz="2400" dirty="0"/>
              <a:t>nowledge: Kunnskap om hvordan å endre oss</a:t>
            </a:r>
          </a:p>
          <a:p>
            <a:pPr>
              <a:lnSpc>
                <a:spcPct val="90000"/>
              </a:lnSpc>
            </a:pPr>
            <a:r>
              <a:rPr lang="nb-NO" sz="2400" b="1" dirty="0"/>
              <a:t>A</a:t>
            </a:r>
            <a:r>
              <a:rPr lang="nb-NO" sz="2400" dirty="0"/>
              <a:t>bility: Evne til å implementere nødvendige ferdigheter</a:t>
            </a:r>
          </a:p>
          <a:p>
            <a:pPr>
              <a:lnSpc>
                <a:spcPct val="90000"/>
              </a:lnSpc>
            </a:pPr>
            <a:r>
              <a:rPr lang="nb-NO" sz="2400" b="1" dirty="0" err="1"/>
              <a:t>R</a:t>
            </a:r>
            <a:r>
              <a:rPr lang="nb-NO" sz="2400" dirty="0" err="1"/>
              <a:t>einforcement</a:t>
            </a:r>
            <a:r>
              <a:rPr lang="nb-NO" sz="2400" dirty="0"/>
              <a:t>: Forsterke og vedlikeholde endringen</a:t>
            </a:r>
          </a:p>
        </p:txBody>
      </p:sp>
      <p:sp>
        <p:nvSpPr>
          <p:cNvPr id="4" name="Plassholder for dato 3">
            <a:extLst>
              <a:ext uri="{FF2B5EF4-FFF2-40B4-BE49-F238E27FC236}">
                <a16:creationId xmlns:a16="http://schemas.microsoft.com/office/drawing/2014/main" id="{A7A9EBD8-1859-A32F-179C-C722FA6F545B}"/>
              </a:ext>
            </a:extLst>
          </p:cNvPr>
          <p:cNvSpPr>
            <a:spLocks noGrp="1"/>
          </p:cNvSpPr>
          <p:nvPr>
            <p:ph type="dt" sz="half" idx="10"/>
          </p:nvPr>
        </p:nvSpPr>
        <p:spPr>
          <a:xfrm>
            <a:off x="10156825" y="6292352"/>
            <a:ext cx="133985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766B14-D201-5E43-92B4-5BFC4FDF65D3}"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140D4F94-103C-0C01-7CBF-32FDDC503DB8}"/>
              </a:ext>
            </a:extLst>
          </p:cNvPr>
          <p:cNvSpPr>
            <a:spLocks noGrp="1"/>
          </p:cNvSpPr>
          <p:nvPr>
            <p:ph type="sldNum" sz="quarter" idx="12"/>
          </p:nvPr>
        </p:nvSpPr>
        <p:spPr>
          <a:xfrm>
            <a:off x="11496674" y="6292352"/>
            <a:ext cx="695325"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1" name="Bilde 5">
            <a:extLst>
              <a:ext uri="{FF2B5EF4-FFF2-40B4-BE49-F238E27FC236}">
                <a16:creationId xmlns:a16="http://schemas.microsoft.com/office/drawing/2014/main" id="{011F657A-BBEF-EE6D-6AF4-D41E22D0022C}"/>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2" name="Picture Placeholder 5" descr="Illustrasjon av en mann og en kvinne som håndhilser på hverandre.">
            <a:extLst>
              <a:ext uri="{FF2B5EF4-FFF2-40B4-BE49-F238E27FC236}">
                <a16:creationId xmlns:a16="http://schemas.microsoft.com/office/drawing/2014/main" id="{E3F2586A-FF50-C18E-1379-536F53F97CD4}"/>
              </a:ext>
            </a:extLst>
          </p:cNvPr>
          <p:cNvPicPr>
            <a:picLocks noChangeAspect="1"/>
          </p:cNvPicPr>
          <p:nvPr/>
        </p:nvPicPr>
        <p:blipFill rotWithShape="1">
          <a:blip r:embed="rId4"/>
          <a:stretch/>
        </p:blipFill>
        <p:spPr>
          <a:xfrm>
            <a:off x="8574120" y="2077961"/>
            <a:ext cx="2911482" cy="2911482"/>
          </a:xfrm>
          <a:prstGeom prst="rect">
            <a:avLst/>
          </a:prstGeom>
          <a:noFill/>
        </p:spPr>
      </p:pic>
    </p:spTree>
    <p:extLst>
      <p:ext uri="{BB962C8B-B14F-4D97-AF65-F5344CB8AC3E}">
        <p14:creationId xmlns:p14="http://schemas.microsoft.com/office/powerpoint/2010/main" val="383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2DA51-B4F0-4839-DA1D-E9F1E927FBF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9C8144E-C6A9-FB54-428A-43A121A894D3}"/>
              </a:ext>
            </a:extLst>
          </p:cNvPr>
          <p:cNvSpPr>
            <a:spLocks noGrp="1"/>
          </p:cNvSpPr>
          <p:nvPr>
            <p:ph type="title"/>
          </p:nvPr>
        </p:nvSpPr>
        <p:spPr>
          <a:xfrm>
            <a:off x="695326" y="715617"/>
            <a:ext cx="9469438" cy="1020418"/>
          </a:xfrm>
        </p:spPr>
        <p:txBody>
          <a:bodyPr/>
          <a:lstStyle/>
          <a:p>
            <a:r>
              <a:rPr lang="nb-NO" dirty="0"/>
              <a:t>Å endre oss – gammel vane vond å vende</a:t>
            </a:r>
          </a:p>
        </p:txBody>
      </p:sp>
      <p:sp>
        <p:nvSpPr>
          <p:cNvPr id="4" name="Plassholder for dato 3">
            <a:extLst>
              <a:ext uri="{FF2B5EF4-FFF2-40B4-BE49-F238E27FC236}">
                <a16:creationId xmlns:a16="http://schemas.microsoft.com/office/drawing/2014/main" id="{DB82A50C-FBDC-99C2-16E4-2233FF3C118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55DC0694-3A06-1786-50B8-60428F1AF86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2" name="Bilde 5">
            <a:extLst>
              <a:ext uri="{FF2B5EF4-FFF2-40B4-BE49-F238E27FC236}">
                <a16:creationId xmlns:a16="http://schemas.microsoft.com/office/drawing/2014/main" id="{8316A342-E0CA-0AD9-D521-020B168359BE}"/>
              </a:ext>
            </a:extLst>
          </p:cNvPr>
          <p:cNvPicPr>
            <a:picLocks noChangeAspect="1"/>
          </p:cNvPicPr>
          <p:nvPr/>
        </p:nvPicPr>
        <p:blipFill>
          <a:blip r:embed="rId3"/>
          <a:srcRect l="37408" t="14815" r="34778" b="15052"/>
          <a:stretch/>
        </p:blipFill>
        <p:spPr>
          <a:xfrm>
            <a:off x="10596860" y="200523"/>
            <a:ext cx="899812" cy="900000"/>
          </a:xfrm>
          <a:prstGeom prst="rect">
            <a:avLst/>
          </a:prstGeom>
        </p:spPr>
      </p:pic>
      <p:sp>
        <p:nvSpPr>
          <p:cNvPr id="7" name="TextBox 6">
            <a:extLst>
              <a:ext uri="{FF2B5EF4-FFF2-40B4-BE49-F238E27FC236}">
                <a16:creationId xmlns:a16="http://schemas.microsoft.com/office/drawing/2014/main" id="{FED58A46-9903-436C-66FB-7AC1019FEC3B}"/>
              </a:ext>
            </a:extLst>
          </p:cNvPr>
          <p:cNvSpPr txBox="1"/>
          <p:nvPr/>
        </p:nvSpPr>
        <p:spPr>
          <a:xfrm>
            <a:off x="695326" y="2415298"/>
            <a:ext cx="7016689" cy="277922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0"/>
              </a:spcAft>
              <a:buClrTx/>
              <a:buSzPct val="100000"/>
              <a:buFontTx/>
              <a:buNone/>
              <a:tabLst/>
              <a:defRPr/>
            </a:pP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kumimoji="0" lang="nb-NO" sz="2800" b="0" i="0" u="none" strike="noStrike" kern="1200" cap="none" spc="0" normalizeH="0" baseline="0" noProof="0" dirty="0">
                <a:ln>
                  <a:noFill/>
                </a:ln>
                <a:solidFill>
                  <a:srgbClr val="000000"/>
                </a:solidFill>
                <a:effectLst/>
                <a:uLnTx/>
                <a:uFillTx/>
                <a:latin typeface="Oslo Sans Office"/>
                <a:ea typeface="+mn-ea"/>
                <a:cs typeface="+mn-cs"/>
              </a:rPr>
              <a:t>Daniel </a:t>
            </a:r>
            <a:r>
              <a:rPr kumimoji="0" lang="nb-NO" sz="2800" b="0" i="0" u="none" strike="noStrike" kern="1200" cap="none" spc="0" normalizeH="0" baseline="0" noProof="0" dirty="0" err="1">
                <a:ln>
                  <a:noFill/>
                </a:ln>
                <a:solidFill>
                  <a:srgbClr val="000000"/>
                </a:solidFill>
                <a:effectLst/>
                <a:uLnTx/>
                <a:uFillTx/>
                <a:latin typeface="Oslo Sans Office"/>
                <a:ea typeface="+mn-ea"/>
                <a:cs typeface="+mn-cs"/>
              </a:rPr>
              <a:t>Kahnemans</a:t>
            </a:r>
            <a:r>
              <a:rPr kumimoji="0" lang="nb-NO" sz="2800" b="0" i="0" u="none" strike="noStrike" kern="1200" cap="none" spc="0" normalizeH="0" baseline="0" noProof="0" dirty="0">
                <a:ln>
                  <a:noFill/>
                </a:ln>
                <a:solidFill>
                  <a:srgbClr val="000000"/>
                </a:solidFill>
                <a:effectLst/>
                <a:uLnTx/>
                <a:uFillTx/>
                <a:latin typeface="Oslo Sans Office"/>
                <a:ea typeface="+mn-ea"/>
                <a:cs typeface="+mn-cs"/>
              </a:rPr>
              <a:t> to systemer for tenkning</a:t>
            </a: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lang="nb-NO" sz="2800" dirty="0">
                <a:solidFill>
                  <a:srgbClr val="000000"/>
                </a:solidFill>
                <a:latin typeface="Oslo Sans Office"/>
              </a:rPr>
              <a:t>Å gå for det vi pleier å gjøre, eller å falle tilbake i gammel vane</a:t>
            </a:r>
            <a:endParaRPr kumimoji="0" lang="nb-NO" sz="2800" b="0" i="0" u="none" strike="noStrike" kern="1200" cap="none" spc="0" normalizeH="0" baseline="0" noProof="0" dirty="0">
              <a:ln>
                <a:noFill/>
              </a:ln>
              <a:solidFill>
                <a:srgbClr val="000000"/>
              </a:solidFill>
              <a:effectLst/>
              <a:uLnTx/>
              <a:uFillTx/>
              <a:latin typeface="Oslo Sans Office"/>
              <a:ea typeface="+mn-ea"/>
              <a:cs typeface="+mn-cs"/>
            </a:endParaRP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p:txBody>
      </p:sp>
      <p:pic>
        <p:nvPicPr>
          <p:cNvPr id="3" name="Bilde 10" descr="Illustrasjon av en kvinne som sitter i skredderstilling. Hun holder en bok som hun leser i og en kopp kaffe.">
            <a:extLst>
              <a:ext uri="{FF2B5EF4-FFF2-40B4-BE49-F238E27FC236}">
                <a16:creationId xmlns:a16="http://schemas.microsoft.com/office/drawing/2014/main" id="{7F469DC7-8374-D854-8CF7-63468B4112E5}"/>
              </a:ext>
            </a:extLst>
          </p:cNvPr>
          <p:cNvPicPr>
            <a:picLocks noChangeAspect="1"/>
          </p:cNvPicPr>
          <p:nvPr/>
        </p:nvPicPr>
        <p:blipFill>
          <a:blip r:embed="rId5"/>
          <a:stretch>
            <a:fillRect/>
          </a:stretch>
        </p:blipFill>
        <p:spPr>
          <a:xfrm>
            <a:off x="7798612" y="2133600"/>
            <a:ext cx="3430374" cy="3430374"/>
          </a:xfrm>
          <a:prstGeom prst="rect">
            <a:avLst/>
          </a:prstGeom>
        </p:spPr>
      </p:pic>
    </p:spTree>
    <p:extLst>
      <p:ext uri="{BB962C8B-B14F-4D97-AF65-F5344CB8AC3E}">
        <p14:creationId xmlns:p14="http://schemas.microsoft.com/office/powerpoint/2010/main" val="113252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314A9-54E7-FDDD-7168-10ADF673A83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2EB6E35-F7F2-33B1-7C8E-1A45195FE9D6}"/>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27DD405C-C600-C0BD-5647-8B82495E6B91}"/>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C96BBBD9-2A1F-7D4C-2801-B8300D7CFCF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FEDB4672-1755-9F15-11F6-912343A852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E9A1242C-3B78-545C-2D5E-FF26C4408D5C}"/>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8C3F8BFD-E6B1-2304-081C-C9DADFC355D0}"/>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08545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D47D-D2B8-B3A2-22F7-25626E5B00C2}"/>
            </a:ext>
          </a:extLst>
        </p:cNvPr>
        <p:cNvGrpSpPr/>
        <p:nvPr/>
      </p:nvGrpSpPr>
      <p:grpSpPr>
        <a:xfrm>
          <a:off x="0" y="0"/>
          <a:ext cx="0" cy="0"/>
          <a:chOff x="0" y="0"/>
          <a:chExt cx="0" cy="0"/>
        </a:xfrm>
      </p:grpSpPr>
      <p:pic>
        <p:nvPicPr>
          <p:cNvPr id="8" name="Bilde 6" descr="Illustrasjon av to kvinner som snakker sammen. Hver kvinne har en snakkeboble foran ansiktet. ">
            <a:extLst>
              <a:ext uri="{FF2B5EF4-FFF2-40B4-BE49-F238E27FC236}">
                <a16:creationId xmlns:a16="http://schemas.microsoft.com/office/drawing/2014/main" id="{9D1AABE9-E582-F8D4-3B05-D424695765FD}"/>
              </a:ext>
            </a:extLst>
          </p:cNvPr>
          <p:cNvPicPr>
            <a:picLocks noChangeAspect="1"/>
          </p:cNvPicPr>
          <p:nvPr/>
        </p:nvPicPr>
        <p:blipFill>
          <a:blip r:embed="rId3"/>
          <a:stretch>
            <a:fillRect/>
          </a:stretch>
        </p:blipFill>
        <p:spPr>
          <a:xfrm>
            <a:off x="8612993" y="2483547"/>
            <a:ext cx="3087663" cy="1996631"/>
          </a:xfrm>
          <a:prstGeom prst="rect">
            <a:avLst/>
          </a:prstGeom>
        </p:spPr>
      </p:pic>
      <p:sp>
        <p:nvSpPr>
          <p:cNvPr id="2" name="Tittel 1">
            <a:extLst>
              <a:ext uri="{FF2B5EF4-FFF2-40B4-BE49-F238E27FC236}">
                <a16:creationId xmlns:a16="http://schemas.microsoft.com/office/drawing/2014/main" id="{11EC520B-2B58-7070-DA59-3849E4DAA2DD}"/>
              </a:ext>
            </a:extLst>
          </p:cNvPr>
          <p:cNvSpPr>
            <a:spLocks noGrp="1"/>
          </p:cNvSpPr>
          <p:nvPr>
            <p:ph type="title"/>
          </p:nvPr>
        </p:nvSpPr>
        <p:spPr/>
        <p:txBody>
          <a:bodyPr/>
          <a:lstStyle/>
          <a:p>
            <a:r>
              <a:rPr lang="nb-NO" dirty="0"/>
              <a:t>Øvelse</a:t>
            </a:r>
          </a:p>
        </p:txBody>
      </p:sp>
      <p:sp>
        <p:nvSpPr>
          <p:cNvPr id="3" name="Plassholder for innhold 2">
            <a:extLst>
              <a:ext uri="{FF2B5EF4-FFF2-40B4-BE49-F238E27FC236}">
                <a16:creationId xmlns:a16="http://schemas.microsoft.com/office/drawing/2014/main" id="{EEE5EDAB-4D90-0076-89AD-D0F4F422D1B3}"/>
              </a:ext>
            </a:extLst>
          </p:cNvPr>
          <p:cNvSpPr>
            <a:spLocks noGrp="1"/>
          </p:cNvSpPr>
          <p:nvPr>
            <p:ph sz="half" idx="1"/>
          </p:nvPr>
        </p:nvSpPr>
        <p:spPr>
          <a:xfrm>
            <a:off x="623068" y="1671638"/>
            <a:ext cx="7892282" cy="4421188"/>
          </a:xfrm>
        </p:spPr>
        <p:txBody>
          <a:bodyPr/>
          <a:lstStyle/>
          <a:p>
            <a:r>
              <a:rPr lang="nb-NO" dirty="0"/>
              <a:t>Hva var det første du følte da du skulle komme i gang med denne endringen? </a:t>
            </a:r>
          </a:p>
          <a:p>
            <a:r>
              <a:rPr lang="nb-NO" dirty="0"/>
              <a:t>Hvor mye plass tok endringen i livet ditt?</a:t>
            </a:r>
          </a:p>
          <a:p>
            <a:r>
              <a:rPr lang="nb-NO" dirty="0"/>
              <a:t>Har du lykkes? Hvorfor har det gått bra? Og hvis ikke, hva har hindret deg?</a:t>
            </a:r>
          </a:p>
          <a:p>
            <a:pPr marL="0" indent="0">
              <a:buNone/>
            </a:pPr>
            <a:endParaRPr lang="nb-NO" dirty="0"/>
          </a:p>
        </p:txBody>
      </p:sp>
      <p:sp>
        <p:nvSpPr>
          <p:cNvPr id="4" name="Plassholder for dato 3">
            <a:extLst>
              <a:ext uri="{FF2B5EF4-FFF2-40B4-BE49-F238E27FC236}">
                <a16:creationId xmlns:a16="http://schemas.microsoft.com/office/drawing/2014/main" id="{C4CF608A-7CEE-F697-F7E6-098490DCC25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E8D61E97-1665-331D-C204-90B045915E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34F1A98E-9E17-DCFF-4263-842DDA2272D2}"/>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359744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3FA0-5473-0E46-31C3-F73322A4A99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5C89F7F-126C-9EE0-958B-FAD087F76844}"/>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ED804E8E-2377-0463-207A-0AD0A769D0E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CFA95CB1-204A-AC52-B8DE-B05DD1600F1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648990BD-669D-F1D5-CAB3-31FBC7E9C52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1B3A6F07-07C6-84A4-F818-A1653033658D}"/>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01376592-136E-D624-52A0-4A3C111CEE04}"/>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55775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5359C-BFEF-5864-AD1F-DEC1F6AE7D97}"/>
            </a:ext>
          </a:extLst>
        </p:cNvPr>
        <p:cNvGrpSpPr/>
        <p:nvPr/>
      </p:nvGrpSpPr>
      <p:grpSpPr>
        <a:xfrm>
          <a:off x="0" y="0"/>
          <a:ext cx="0" cy="0"/>
          <a:chOff x="0" y="0"/>
          <a:chExt cx="0" cy="0"/>
        </a:xfrm>
      </p:grpSpPr>
      <p:pic>
        <p:nvPicPr>
          <p:cNvPr id="8" name="Bilde 6" descr="Illustrasjon av to kvinner som snakker sammen. Hver kvinne har en snakkeboble foran ansiktet. ">
            <a:extLst>
              <a:ext uri="{FF2B5EF4-FFF2-40B4-BE49-F238E27FC236}">
                <a16:creationId xmlns:a16="http://schemas.microsoft.com/office/drawing/2014/main" id="{BBEF36D6-5CE1-E040-C635-8558F3DD92A5}"/>
              </a:ext>
            </a:extLst>
          </p:cNvPr>
          <p:cNvPicPr>
            <a:picLocks noChangeAspect="1"/>
          </p:cNvPicPr>
          <p:nvPr/>
        </p:nvPicPr>
        <p:blipFill>
          <a:blip r:embed="rId3"/>
          <a:stretch>
            <a:fillRect/>
          </a:stretch>
        </p:blipFill>
        <p:spPr>
          <a:xfrm>
            <a:off x="8515350" y="2430684"/>
            <a:ext cx="3087663" cy="1996631"/>
          </a:xfrm>
          <a:prstGeom prst="rect">
            <a:avLst/>
          </a:prstGeom>
        </p:spPr>
      </p:pic>
      <p:sp>
        <p:nvSpPr>
          <p:cNvPr id="2" name="Tittel 1">
            <a:extLst>
              <a:ext uri="{FF2B5EF4-FFF2-40B4-BE49-F238E27FC236}">
                <a16:creationId xmlns:a16="http://schemas.microsoft.com/office/drawing/2014/main" id="{84731772-4A33-56DC-71A8-25F8008A7A85}"/>
              </a:ext>
            </a:extLst>
          </p:cNvPr>
          <p:cNvSpPr>
            <a:spLocks noGrp="1"/>
          </p:cNvSpPr>
          <p:nvPr>
            <p:ph type="title"/>
          </p:nvPr>
        </p:nvSpPr>
        <p:spPr/>
        <p:txBody>
          <a:bodyPr/>
          <a:lstStyle/>
          <a:p>
            <a:r>
              <a:rPr lang="nb-NO" dirty="0"/>
              <a:t>Øvelse</a:t>
            </a:r>
          </a:p>
        </p:txBody>
      </p:sp>
      <p:sp>
        <p:nvSpPr>
          <p:cNvPr id="3" name="Plassholder for innhold 2">
            <a:extLst>
              <a:ext uri="{FF2B5EF4-FFF2-40B4-BE49-F238E27FC236}">
                <a16:creationId xmlns:a16="http://schemas.microsoft.com/office/drawing/2014/main" id="{DFE20D03-3525-77EC-AA77-01B43862A4BF}"/>
              </a:ext>
            </a:extLst>
          </p:cNvPr>
          <p:cNvSpPr>
            <a:spLocks noGrp="1"/>
          </p:cNvSpPr>
          <p:nvPr>
            <p:ph sz="half" idx="1"/>
          </p:nvPr>
        </p:nvSpPr>
        <p:spPr>
          <a:xfrm>
            <a:off x="623068" y="2253342"/>
            <a:ext cx="7892282" cy="3839483"/>
          </a:xfrm>
        </p:spPr>
        <p:txBody>
          <a:bodyPr/>
          <a:lstStyle/>
          <a:p>
            <a:r>
              <a:rPr lang="nb-NO" dirty="0"/>
              <a:t>Hvordan gikk du frem for å få personen til å bli motivert for denne endringen?</a:t>
            </a:r>
          </a:p>
          <a:p>
            <a:r>
              <a:rPr lang="nb-NO" dirty="0"/>
              <a:t>Hvordan ble du møtt?</a:t>
            </a:r>
          </a:p>
          <a:p>
            <a:r>
              <a:rPr lang="nb-NO" dirty="0"/>
              <a:t>Har du lykkes? Hvorfor har det gått bra? Og hvis ikke, hva har hindret deg?</a:t>
            </a:r>
          </a:p>
          <a:p>
            <a:r>
              <a:rPr lang="nb-NO" dirty="0"/>
              <a:t>Har den nye vanen blitt opprettholdt, eller hender det at det sklir ut?</a:t>
            </a:r>
          </a:p>
          <a:p>
            <a:pPr marL="0" indent="0">
              <a:buNone/>
            </a:pPr>
            <a:endParaRPr lang="nb-NO" dirty="0"/>
          </a:p>
        </p:txBody>
      </p:sp>
      <p:sp>
        <p:nvSpPr>
          <p:cNvPr id="4" name="Plassholder for dato 3">
            <a:extLst>
              <a:ext uri="{FF2B5EF4-FFF2-40B4-BE49-F238E27FC236}">
                <a16:creationId xmlns:a16="http://schemas.microsoft.com/office/drawing/2014/main" id="{A0BC04C7-8364-846E-12A3-A956F25B20E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3B66512B-BD0A-2EBF-90AD-2323CB019E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B639CFF5-A684-AA82-1F67-F05C592F4D20}"/>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78629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dirty="0"/>
          </a:p>
          <a:p>
            <a:r>
              <a:rPr lang="nb-NO" sz="2400" dirty="0"/>
              <a:t>Før du gå videre, ber vi deg om å laste ned presentasjonen. Deretter må du åpne presentasjonen i Power Points skrivebords-app (ikke i nettleser). </a:t>
            </a:r>
          </a:p>
          <a:p>
            <a:endParaRPr lang="nb-NO" sz="2400" dirty="0"/>
          </a:p>
          <a:p>
            <a:r>
              <a:rPr lang="nb-NO" sz="2400" dirty="0"/>
              <a:t>Dette er for at du skal kunne lese notatene under hver side, som er en veiledning til deg når du holder presentasjonen. </a:t>
            </a:r>
          </a:p>
          <a:p>
            <a:r>
              <a:rPr lang="nb-NO" sz="2400" dirty="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406980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8FB8B57A-4C49-EA75-1AF0-C8B3D7E61C4F}"/>
            </a:ext>
          </a:extLst>
        </p:cNvPr>
        <p:cNvGrpSpPr/>
        <p:nvPr/>
      </p:nvGrpSpPr>
      <p:grpSpPr>
        <a:xfrm>
          <a:off x="0" y="0"/>
          <a:ext cx="0" cy="0"/>
          <a:chOff x="0" y="0"/>
          <a:chExt cx="0" cy="0"/>
        </a:xfrm>
      </p:grpSpPr>
      <p:sp>
        <p:nvSpPr>
          <p:cNvPr id="6" name="Tittel 5">
            <a:extLst>
              <a:ext uri="{FF2B5EF4-FFF2-40B4-BE49-F238E27FC236}">
                <a16:creationId xmlns:a16="http://schemas.microsoft.com/office/drawing/2014/main" id="{68CA56CA-8DBB-8C42-59C8-CFE8D840ED76}"/>
              </a:ext>
            </a:extLst>
          </p:cNvPr>
          <p:cNvSpPr>
            <a:spLocks noGrp="1"/>
          </p:cNvSpPr>
          <p:nvPr>
            <p:ph type="title"/>
          </p:nvPr>
        </p:nvSpPr>
        <p:spPr/>
        <p:txBody>
          <a:bodyPr/>
          <a:lstStyle/>
          <a:p>
            <a:br>
              <a:rPr lang="nb-NO" dirty="0"/>
            </a:br>
            <a:endParaRPr lang="nb-NO" dirty="0"/>
          </a:p>
        </p:txBody>
      </p:sp>
      <p:sp>
        <p:nvSpPr>
          <p:cNvPr id="2" name="Plassholder for tekst 1">
            <a:extLst>
              <a:ext uri="{FF2B5EF4-FFF2-40B4-BE49-F238E27FC236}">
                <a16:creationId xmlns:a16="http://schemas.microsoft.com/office/drawing/2014/main" id="{2CDAF24E-28B1-274A-CC8C-4F83FE34FB07}"/>
              </a:ext>
            </a:extLst>
          </p:cNvPr>
          <p:cNvSpPr>
            <a:spLocks noGrp="1"/>
          </p:cNvSpPr>
          <p:nvPr>
            <p:ph type="body" idx="1"/>
          </p:nvPr>
        </p:nvSpPr>
        <p:spPr>
          <a:xfrm>
            <a:off x="1015201" y="2331721"/>
            <a:ext cx="7112800" cy="3761104"/>
          </a:xfrm>
        </p:spPr>
        <p:txBody>
          <a:bodyPr/>
          <a:lstStyle/>
          <a:p>
            <a:r>
              <a:rPr lang="nb-NO" sz="2800" dirty="0"/>
              <a:t>"Alle tenker på å forandre verden, men ingen tenker på å endre seg selv." </a:t>
            </a:r>
          </a:p>
          <a:p>
            <a:r>
              <a:rPr lang="nb-NO" dirty="0"/>
              <a:t>						</a:t>
            </a:r>
          </a:p>
          <a:p>
            <a:r>
              <a:rPr lang="nb-NO" dirty="0"/>
              <a:t>						- Leo Tolstoj</a:t>
            </a:r>
          </a:p>
        </p:txBody>
      </p:sp>
      <p:sp>
        <p:nvSpPr>
          <p:cNvPr id="4" name="Plassholder for dato 3">
            <a:extLst>
              <a:ext uri="{FF2B5EF4-FFF2-40B4-BE49-F238E27FC236}">
                <a16:creationId xmlns:a16="http://schemas.microsoft.com/office/drawing/2014/main" id="{0E3FC82D-DC51-3BEC-03A9-E22B4C88C48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3AA09A12-8D88-5426-087C-FBFA6E51D2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3" name="Picture 2" descr="Illustrasjon av en gul lyspære med beige sokkel. Tre lysstråler kommer ut av lyspæren. ">
            <a:extLst>
              <a:ext uri="{FF2B5EF4-FFF2-40B4-BE49-F238E27FC236}">
                <a16:creationId xmlns:a16="http://schemas.microsoft.com/office/drawing/2014/main" id="{7E942C85-E2A5-FD60-E7D4-EA75C127FC31}"/>
              </a:ext>
            </a:extLst>
          </p:cNvPr>
          <p:cNvPicPr>
            <a:picLocks noChangeAspect="1"/>
          </p:cNvPicPr>
          <p:nvPr/>
        </p:nvPicPr>
        <p:blipFill rotWithShape="1">
          <a:blip r:embed="rId3"/>
          <a:srcRect l="12516" t="2209" r="19567" b="19382"/>
          <a:stretch/>
        </p:blipFill>
        <p:spPr>
          <a:xfrm>
            <a:off x="8817666" y="2108002"/>
            <a:ext cx="2288484" cy="2641995"/>
          </a:xfrm>
          <a:prstGeom prst="rect">
            <a:avLst/>
          </a:prstGeom>
        </p:spPr>
      </p:pic>
    </p:spTree>
    <p:extLst>
      <p:ext uri="{BB962C8B-B14F-4D97-AF65-F5344CB8AC3E}">
        <p14:creationId xmlns:p14="http://schemas.microsoft.com/office/powerpoint/2010/main" val="3373820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3955F-8198-779B-EEF9-BA283F1026C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BAF3BE9-9CAE-2B22-E3D2-7D724C7C42FD}"/>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73DCD0D5-859E-C6DF-0C12-67B80C49BB46}"/>
              </a:ext>
            </a:extLst>
          </p:cNvPr>
          <p:cNvSpPr>
            <a:spLocks noGrp="1"/>
          </p:cNvSpPr>
          <p:nvPr>
            <p:ph type="sldNum" sz="quarter" idx="12"/>
          </p:nvPr>
        </p:nvSpPr>
        <p:spPr/>
        <p:txBody>
          <a:bodyPr/>
          <a:lstStyle/>
          <a:p>
            <a:pPr algn="l"/>
            <a:fld id="{8ACEFDFC-287E-0A4D-81A7-6CC8C070690D}" type="slidenum">
              <a:rPr lang="nb-NO" smtClean="0"/>
              <a:pPr algn="l"/>
              <a:t>21</a:t>
            </a:fld>
            <a:endParaRPr lang="nb-NO"/>
          </a:p>
        </p:txBody>
      </p:sp>
      <p:sp>
        <p:nvSpPr>
          <p:cNvPr id="7" name="Tittel 6">
            <a:extLst>
              <a:ext uri="{FF2B5EF4-FFF2-40B4-BE49-F238E27FC236}">
                <a16:creationId xmlns:a16="http://schemas.microsoft.com/office/drawing/2014/main" id="{361A7144-FD6D-9F98-66A8-9B29D467C2FC}"/>
              </a:ext>
            </a:extLst>
          </p:cNvPr>
          <p:cNvSpPr>
            <a:spLocks noGrp="1"/>
          </p:cNvSpPr>
          <p:nvPr>
            <p:ph type="title"/>
          </p:nvPr>
        </p:nvSpPr>
        <p:spPr/>
        <p:txBody>
          <a:bodyPr/>
          <a:lstStyle/>
          <a:p>
            <a:br>
              <a:rPr lang="nb-NO" dirty="0"/>
            </a:br>
            <a:r>
              <a:rPr lang="nb-NO" dirty="0"/>
              <a:t>Bruk av traumebevisst praksis</a:t>
            </a:r>
            <a:br>
              <a:rPr lang="nb-NO" dirty="0"/>
            </a:br>
            <a:r>
              <a:rPr lang="nb-NO" dirty="0"/>
              <a:t>- i organisasjonen</a:t>
            </a:r>
          </a:p>
        </p:txBody>
      </p:sp>
    </p:spTree>
    <p:extLst>
      <p:ext uri="{BB962C8B-B14F-4D97-AF65-F5344CB8AC3E}">
        <p14:creationId xmlns:p14="http://schemas.microsoft.com/office/powerpoint/2010/main" val="99431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5" y="650523"/>
            <a:ext cx="6368083" cy="1311999"/>
          </a:xfrm>
        </p:spPr>
        <p:txBody>
          <a:bodyPr anchor="t">
            <a:normAutofit/>
          </a:bodyPr>
          <a:lstStyle/>
          <a:p>
            <a:r>
              <a:rPr lang="nb-NO" dirty="0">
                <a:effectLst/>
              </a:rPr>
              <a:t>Første steg: Anerkjenne behovet for traumebevisst praksis</a:t>
            </a:r>
            <a:endParaRPr lang="nb-NO" dirty="0"/>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291644"/>
            <a:ext cx="3847928" cy="3487674"/>
          </a:xfrm>
        </p:spPr>
        <p:txBody>
          <a:bodyPr anchor="t">
            <a:normAutofit/>
          </a:bodyPr>
          <a:lstStyle/>
          <a:p>
            <a:pPr marL="0" indent="0">
              <a:lnSpc>
                <a:spcPct val="90000"/>
              </a:lnSpc>
              <a:buNone/>
            </a:pPr>
            <a:endParaRPr lang="nb-NO" sz="1400" dirty="0"/>
          </a:p>
          <a:p>
            <a:pPr>
              <a:lnSpc>
                <a:spcPct val="90000"/>
              </a:lnSpc>
            </a:pPr>
            <a:r>
              <a:rPr lang="nb-NO" dirty="0"/>
              <a:t>Historien vår påvirker oss og…</a:t>
            </a:r>
          </a:p>
          <a:p>
            <a:pPr marL="216000" lvl="1" indent="0">
              <a:lnSpc>
                <a:spcPct val="90000"/>
              </a:lnSpc>
              <a:buNone/>
            </a:pPr>
            <a:r>
              <a:rPr lang="nb-NO" dirty="0"/>
              <a:t>…hvordan vi kan ta i mot tjenester</a:t>
            </a:r>
          </a:p>
          <a:p>
            <a:pPr marL="216000" lvl="1" indent="0">
              <a:lnSpc>
                <a:spcPct val="90000"/>
              </a:lnSpc>
              <a:buNone/>
            </a:pPr>
            <a:r>
              <a:rPr lang="nb-NO" dirty="0"/>
              <a:t>…på hvilken måte vi kan delta og være en del av et samfunn</a:t>
            </a:r>
          </a:p>
          <a:p>
            <a:pPr marL="216000" lvl="1" indent="0">
              <a:lnSpc>
                <a:spcPct val="90000"/>
              </a:lnSpc>
              <a:buNone/>
            </a:pPr>
            <a:r>
              <a:rPr lang="nb-NO" dirty="0"/>
              <a:t>…hvordan vi kan samhandle med de vi har rundt oss</a:t>
            </a:r>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22</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3"/>
          <a:srcRect l="3823" t="15032" r="68362" b="14835"/>
          <a:stretch/>
        </p:blipFill>
        <p:spPr>
          <a:xfrm>
            <a:off x="10596863" y="200523"/>
            <a:ext cx="899812" cy="900000"/>
          </a:xfrm>
          <a:prstGeom prst="ellipse">
            <a:avLst/>
          </a:prstGeom>
        </p:spPr>
      </p:pic>
      <p:grpSp>
        <p:nvGrpSpPr>
          <p:cNvPr id="3" name="Gruppe 4" descr="Illustrasjon av fire mennesker: To barn, en eldre kvinne med stokk og en gravid kvinne.">
            <a:extLst>
              <a:ext uri="{FF2B5EF4-FFF2-40B4-BE49-F238E27FC236}">
                <a16:creationId xmlns:a16="http://schemas.microsoft.com/office/drawing/2014/main" id="{5F65066A-2B02-3C5C-62C3-5F3A1C7CC8C6}"/>
              </a:ext>
            </a:extLst>
          </p:cNvPr>
          <p:cNvGrpSpPr/>
          <p:nvPr/>
        </p:nvGrpSpPr>
        <p:grpSpPr>
          <a:xfrm>
            <a:off x="5920739" y="1544651"/>
            <a:ext cx="5444763" cy="3768698"/>
            <a:chOff x="3469087" y="1820969"/>
            <a:chExt cx="5444763" cy="3768698"/>
          </a:xfrm>
        </p:grpSpPr>
        <p:grpSp>
          <p:nvGrpSpPr>
            <p:cNvPr id="6" name="Group 7">
              <a:extLst>
                <a:ext uri="{FF2B5EF4-FFF2-40B4-BE49-F238E27FC236}">
                  <a16:creationId xmlns:a16="http://schemas.microsoft.com/office/drawing/2014/main" id="{423C2304-466B-5EA1-E54B-F12923A62939}"/>
                </a:ext>
              </a:extLst>
            </p:cNvPr>
            <p:cNvGrpSpPr/>
            <p:nvPr/>
          </p:nvGrpSpPr>
          <p:grpSpPr>
            <a:xfrm>
              <a:off x="3469087" y="1955800"/>
              <a:ext cx="5444763" cy="3633867"/>
              <a:chOff x="3316687" y="1803400"/>
              <a:chExt cx="5444763" cy="3633867"/>
            </a:xfrm>
          </p:grpSpPr>
          <p:pic>
            <p:nvPicPr>
              <p:cNvPr id="10" name="Picture 3" descr="A couple of people dancing&#10;&#10;Description automatically generated">
                <a:extLst>
                  <a:ext uri="{FF2B5EF4-FFF2-40B4-BE49-F238E27FC236}">
                    <a16:creationId xmlns:a16="http://schemas.microsoft.com/office/drawing/2014/main" id="{B7FB6891-729D-E1F1-D879-04435C023650}"/>
                  </a:ext>
                </a:extLst>
              </p:cNvPr>
              <p:cNvPicPr>
                <a:picLocks noChangeAspect="1"/>
              </p:cNvPicPr>
              <p:nvPr/>
            </p:nvPicPr>
            <p:blipFill rotWithShape="1">
              <a:blip r:embed="rId4"/>
              <a:srcRect l="71465" t="43638" r="-567" b="6893"/>
              <a:stretch/>
            </p:blipFill>
            <p:spPr>
              <a:xfrm>
                <a:off x="7315301" y="2978989"/>
                <a:ext cx="1446149" cy="2458278"/>
              </a:xfrm>
              <a:prstGeom prst="rect">
                <a:avLst/>
              </a:prstGeom>
            </p:spPr>
          </p:pic>
          <p:pic>
            <p:nvPicPr>
              <p:cNvPr id="12" name="Picture 4" descr="A couple of people dancing&#10;&#10;Description automatically generated">
                <a:extLst>
                  <a:ext uri="{FF2B5EF4-FFF2-40B4-BE49-F238E27FC236}">
                    <a16:creationId xmlns:a16="http://schemas.microsoft.com/office/drawing/2014/main" id="{9097DCEA-8C6D-285D-E5AA-0D84D3B246BE}"/>
                  </a:ext>
                </a:extLst>
              </p:cNvPr>
              <p:cNvPicPr>
                <a:picLocks noChangeAspect="1"/>
              </p:cNvPicPr>
              <p:nvPr/>
            </p:nvPicPr>
            <p:blipFill rotWithShape="1">
              <a:blip r:embed="rId4"/>
              <a:srcRect t="42705" r="70898" b="7826"/>
              <a:stretch/>
            </p:blipFill>
            <p:spPr>
              <a:xfrm>
                <a:off x="3316687" y="2911256"/>
                <a:ext cx="1446149" cy="2458278"/>
              </a:xfrm>
              <a:prstGeom prst="rect">
                <a:avLst/>
              </a:prstGeom>
            </p:spPr>
          </p:pic>
          <p:pic>
            <p:nvPicPr>
              <p:cNvPr id="13" name="Picture 5" descr="A cartoon of an old person holding a cane&#10;&#10;Description automatically generated">
                <a:extLst>
                  <a:ext uri="{FF2B5EF4-FFF2-40B4-BE49-F238E27FC236}">
                    <a16:creationId xmlns:a16="http://schemas.microsoft.com/office/drawing/2014/main" id="{FE35A389-8353-63F1-1A97-B1A56594DED8}"/>
                  </a:ext>
                </a:extLst>
              </p:cNvPr>
              <p:cNvPicPr>
                <a:picLocks noChangeAspect="1"/>
              </p:cNvPicPr>
              <p:nvPr/>
            </p:nvPicPr>
            <p:blipFill rotWithShape="1">
              <a:blip r:embed="rId5"/>
              <a:srcRect l="29241" t="14959" r="39377" b="7705"/>
              <a:stretch/>
            </p:blipFill>
            <p:spPr>
              <a:xfrm>
                <a:off x="4555066" y="1803400"/>
                <a:ext cx="1382751" cy="3407573"/>
              </a:xfrm>
              <a:prstGeom prst="rect">
                <a:avLst/>
              </a:prstGeom>
            </p:spPr>
          </p:pic>
        </p:grpSp>
        <p:pic>
          <p:nvPicPr>
            <p:cNvPr id="9" name="Bilde 3" descr="Et bilde som inneholder klær, tegnefilm, stående&#10;&#10;Automatisk generert beskrivelse">
              <a:extLst>
                <a:ext uri="{FF2B5EF4-FFF2-40B4-BE49-F238E27FC236}">
                  <a16:creationId xmlns:a16="http://schemas.microsoft.com/office/drawing/2014/main" id="{62157C13-FEA5-4E41-89E7-0599F3D75463}"/>
                </a:ext>
              </a:extLst>
            </p:cNvPr>
            <p:cNvPicPr>
              <a:picLocks noChangeAspect="1"/>
            </p:cNvPicPr>
            <p:nvPr/>
          </p:nvPicPr>
          <p:blipFill rotWithShape="1">
            <a:blip r:embed="rId6"/>
            <a:srcRect l="48613" t="20578" r="26589" b="6583"/>
            <a:stretch/>
          </p:blipFill>
          <p:spPr>
            <a:xfrm>
              <a:off x="6292720" y="1820969"/>
              <a:ext cx="1259986" cy="3700965"/>
            </a:xfrm>
            <a:prstGeom prst="rect">
              <a:avLst/>
            </a:prstGeom>
          </p:spPr>
        </p:pic>
      </p:grpSp>
    </p:spTree>
    <p:extLst>
      <p:ext uri="{BB962C8B-B14F-4D97-AF65-F5344CB8AC3E}">
        <p14:creationId xmlns:p14="http://schemas.microsoft.com/office/powerpoint/2010/main" val="424498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E3130-FC8F-E3CD-4965-EF00050C1BC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B1F557F-A023-6579-BFAB-0253FFB1C93B}"/>
              </a:ext>
            </a:extLst>
          </p:cNvPr>
          <p:cNvSpPr>
            <a:spLocks noGrp="1"/>
          </p:cNvSpPr>
          <p:nvPr>
            <p:ph type="title"/>
          </p:nvPr>
        </p:nvSpPr>
        <p:spPr>
          <a:xfrm>
            <a:off x="695325" y="720001"/>
            <a:ext cx="9901531" cy="1311999"/>
          </a:xfrm>
        </p:spPr>
        <p:txBody>
          <a:bodyPr/>
          <a:lstStyle/>
          <a:p>
            <a:r>
              <a:rPr lang="nb-NO" dirty="0"/>
              <a:t>Organisasjonsforpliktelse</a:t>
            </a:r>
          </a:p>
        </p:txBody>
      </p:sp>
      <p:sp>
        <p:nvSpPr>
          <p:cNvPr id="3" name="Plassholder for innhold 2">
            <a:extLst>
              <a:ext uri="{FF2B5EF4-FFF2-40B4-BE49-F238E27FC236}">
                <a16:creationId xmlns:a16="http://schemas.microsoft.com/office/drawing/2014/main" id="{7FBE34FD-86CB-93D5-4B9C-09B97CB7C434}"/>
              </a:ext>
            </a:extLst>
          </p:cNvPr>
          <p:cNvSpPr>
            <a:spLocks noGrp="1"/>
          </p:cNvSpPr>
          <p:nvPr>
            <p:ph idx="1"/>
          </p:nvPr>
        </p:nvSpPr>
        <p:spPr>
          <a:xfrm>
            <a:off x="695326" y="2658129"/>
            <a:ext cx="6109511" cy="3434696"/>
          </a:xfrm>
        </p:spPr>
        <p:txBody>
          <a:bodyPr/>
          <a:lstStyle/>
          <a:p>
            <a:pPr marL="0" indent="0">
              <a:buNone/>
            </a:pPr>
            <a:endParaRPr lang="nb-NO" dirty="0"/>
          </a:p>
          <a:p>
            <a:r>
              <a:rPr lang="nb-NO" sz="2400" dirty="0"/>
              <a:t>Aller først må organisasjonen forplikte seg</a:t>
            </a:r>
          </a:p>
          <a:p>
            <a:r>
              <a:rPr lang="nb-NO" sz="2400" dirty="0"/>
              <a:t>Hva betyr det?</a:t>
            </a:r>
          </a:p>
          <a:p>
            <a:pPr marL="0" indent="0">
              <a:buNone/>
            </a:pPr>
            <a:endParaRPr lang="nb-NO" dirty="0"/>
          </a:p>
        </p:txBody>
      </p:sp>
      <p:sp>
        <p:nvSpPr>
          <p:cNvPr id="4" name="Plassholder for dato 3">
            <a:extLst>
              <a:ext uri="{FF2B5EF4-FFF2-40B4-BE49-F238E27FC236}">
                <a16:creationId xmlns:a16="http://schemas.microsoft.com/office/drawing/2014/main" id="{131534EF-E12E-71E9-8277-BEF0BA10D38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E76C0BE9-A4FF-38AF-B469-7C73771F3E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6" name="Bilde 5">
            <a:extLst>
              <a:ext uri="{FF2B5EF4-FFF2-40B4-BE49-F238E27FC236}">
                <a16:creationId xmlns:a16="http://schemas.microsoft.com/office/drawing/2014/main" id="{C8F21ACB-2FDD-E555-B1A8-452A80DFF505}"/>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Bilde 5">
            <a:extLst>
              <a:ext uri="{FF2B5EF4-FFF2-40B4-BE49-F238E27FC236}">
                <a16:creationId xmlns:a16="http://schemas.microsoft.com/office/drawing/2014/main" id="{776304B8-CC8E-6986-090A-A31BBBCAB0E1}"/>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9" name="Picture 8" descr="Illustrasjon av en mann som holder hånden på haken sin. Ved siden av han er et spørsmålstegn. ">
            <a:extLst>
              <a:ext uri="{FF2B5EF4-FFF2-40B4-BE49-F238E27FC236}">
                <a16:creationId xmlns:a16="http://schemas.microsoft.com/office/drawing/2014/main" id="{2F8CD2F2-EC16-BD99-9477-BB4DDA914928}"/>
              </a:ext>
            </a:extLst>
          </p:cNvPr>
          <p:cNvPicPr>
            <a:picLocks noChangeAspect="1"/>
          </p:cNvPicPr>
          <p:nvPr/>
        </p:nvPicPr>
        <p:blipFill>
          <a:blip r:embed="rId4"/>
          <a:stretch>
            <a:fillRect/>
          </a:stretch>
        </p:blipFill>
        <p:spPr>
          <a:xfrm>
            <a:off x="5083115" y="1386886"/>
            <a:ext cx="6109511" cy="6109511"/>
          </a:xfrm>
          <a:prstGeom prst="rect">
            <a:avLst/>
          </a:prstGeom>
        </p:spPr>
      </p:pic>
    </p:spTree>
    <p:extLst>
      <p:ext uri="{BB962C8B-B14F-4D97-AF65-F5344CB8AC3E}">
        <p14:creationId xmlns:p14="http://schemas.microsoft.com/office/powerpoint/2010/main" val="1437421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FCB9D-B763-99F5-F709-403F05A25B8D}"/>
              </a:ext>
            </a:extLst>
          </p:cNvPr>
          <p:cNvSpPr>
            <a:spLocks noGrp="1"/>
          </p:cNvSpPr>
          <p:nvPr>
            <p:ph type="title"/>
          </p:nvPr>
        </p:nvSpPr>
        <p:spPr/>
        <p:txBody>
          <a:bodyPr/>
          <a:lstStyle/>
          <a:p>
            <a:r>
              <a:rPr lang="nb-NO" dirty="0"/>
              <a:t>Implementering</a:t>
            </a:r>
          </a:p>
        </p:txBody>
      </p:sp>
      <p:sp>
        <p:nvSpPr>
          <p:cNvPr id="3" name="Plassholder for innhold 2">
            <a:extLst>
              <a:ext uri="{FF2B5EF4-FFF2-40B4-BE49-F238E27FC236}">
                <a16:creationId xmlns:a16="http://schemas.microsoft.com/office/drawing/2014/main" id="{F1098F0E-BEB5-6EA9-8087-73CA01D542CE}"/>
              </a:ext>
            </a:extLst>
          </p:cNvPr>
          <p:cNvSpPr>
            <a:spLocks noGrp="1"/>
          </p:cNvSpPr>
          <p:nvPr>
            <p:ph sz="half" idx="1"/>
          </p:nvPr>
        </p:nvSpPr>
        <p:spPr>
          <a:xfrm>
            <a:off x="695325" y="2541682"/>
            <a:ext cx="5181600" cy="3551143"/>
          </a:xfrm>
        </p:spPr>
        <p:txBody>
          <a:bodyPr/>
          <a:lstStyle/>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Bare 5 til 30 % av alle forsøk på å implementere evidensbaserte tiltak lykkes</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Implementering tar i snitt 3-7 år</a:t>
            </a:r>
          </a:p>
          <a:p>
            <a:pPr marL="216000" marR="0" lvl="0" indent="-216000" algn="l" defTabSz="914400" rtl="0" eaLnBrk="1" fontAlgn="auto" latinLnBrk="0" hangingPunct="1">
              <a:lnSpc>
                <a:spcPct val="90000"/>
              </a:lnSpc>
              <a:spcBef>
                <a:spcPts val="1200"/>
              </a:spcBef>
              <a:spcAft>
                <a:spcPts val="0"/>
              </a:spcAft>
              <a:buClrTx/>
              <a:buSzPct val="100000"/>
              <a:buFontTx/>
              <a:buBlip>
                <a:blip r:embed="rId3"/>
              </a:buBlip>
              <a:tabLst/>
              <a:defRPr/>
            </a:pPr>
            <a:r>
              <a:rPr lang="nb-NO" sz="2400" dirty="0">
                <a:solidFill>
                  <a:srgbClr val="000000"/>
                </a:solidFill>
                <a:latin typeface="Oslo Sans Office"/>
              </a:rPr>
              <a:t>Kan deles i 5</a:t>
            </a: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 viktige faser </a:t>
            </a:r>
          </a:p>
          <a:p>
            <a:endParaRPr lang="nb-NO" dirty="0"/>
          </a:p>
        </p:txBody>
      </p:sp>
      <p:sp>
        <p:nvSpPr>
          <p:cNvPr id="4" name="Plassholder for dato 3">
            <a:extLst>
              <a:ext uri="{FF2B5EF4-FFF2-40B4-BE49-F238E27FC236}">
                <a16:creationId xmlns:a16="http://schemas.microsoft.com/office/drawing/2014/main" id="{C8475922-D686-5635-C91E-C174DB7F67B4}"/>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5" name="Plassholder for lysbildenummer 4">
            <a:extLst>
              <a:ext uri="{FF2B5EF4-FFF2-40B4-BE49-F238E27FC236}">
                <a16:creationId xmlns:a16="http://schemas.microsoft.com/office/drawing/2014/main" id="{9041A9B6-BBBC-3231-ED4F-0494DA2D6FBE}"/>
              </a:ext>
            </a:extLst>
          </p:cNvPr>
          <p:cNvSpPr>
            <a:spLocks noGrp="1"/>
          </p:cNvSpPr>
          <p:nvPr>
            <p:ph type="sldNum" sz="quarter" idx="12"/>
          </p:nvPr>
        </p:nvSpPr>
        <p:spPr/>
        <p:txBody>
          <a:bodyPr/>
          <a:lstStyle/>
          <a:p>
            <a:fld id="{8ACEFDFC-287E-0A4D-81A7-6CC8C070690D}" type="slidenum">
              <a:rPr lang="nb-NO" smtClean="0"/>
              <a:t>24</a:t>
            </a:fld>
            <a:endParaRPr lang="nb-NO"/>
          </a:p>
        </p:txBody>
      </p:sp>
      <p:pic>
        <p:nvPicPr>
          <p:cNvPr id="6" name="Bilde 5">
            <a:extLst>
              <a:ext uri="{FF2B5EF4-FFF2-40B4-BE49-F238E27FC236}">
                <a16:creationId xmlns:a16="http://schemas.microsoft.com/office/drawing/2014/main" id="{195FC552-0BE5-5E31-DAEF-698452A157E4}"/>
              </a:ext>
            </a:extLst>
          </p:cNvPr>
          <p:cNvPicPr>
            <a:picLocks noChangeAspect="1"/>
          </p:cNvPicPr>
          <p:nvPr/>
        </p:nvPicPr>
        <p:blipFill>
          <a:blip r:embed="rId4"/>
          <a:srcRect l="3823" t="15032" r="68362" b="14835"/>
          <a:stretch/>
        </p:blipFill>
        <p:spPr>
          <a:xfrm>
            <a:off x="10826750" y="270001"/>
            <a:ext cx="899812" cy="900000"/>
          </a:xfrm>
          <a:prstGeom prst="ellipse">
            <a:avLst/>
          </a:prstGeom>
        </p:spPr>
      </p:pic>
      <p:pic>
        <p:nvPicPr>
          <p:cNvPr id="7" name="Picture 6" descr="Illustrasjon av tre personer som sitter sammen. To sitter på gulvet og en på en stol. En av dem holder en bok. ">
            <a:extLst>
              <a:ext uri="{FF2B5EF4-FFF2-40B4-BE49-F238E27FC236}">
                <a16:creationId xmlns:a16="http://schemas.microsoft.com/office/drawing/2014/main" id="{0E3B9378-B4CA-A978-B28B-6BD9FFBFA6A2}"/>
              </a:ext>
            </a:extLst>
          </p:cNvPr>
          <p:cNvPicPr>
            <a:picLocks noChangeAspect="1"/>
          </p:cNvPicPr>
          <p:nvPr/>
        </p:nvPicPr>
        <p:blipFill rotWithShape="1">
          <a:blip r:embed="rId5"/>
          <a:srcRect l="11835" t="28165" r="24880" b="23960"/>
          <a:stretch/>
        </p:blipFill>
        <p:spPr>
          <a:xfrm>
            <a:off x="7246376" y="2541683"/>
            <a:ext cx="3144777" cy="2378988"/>
          </a:xfrm>
          <a:prstGeom prst="rect">
            <a:avLst/>
          </a:prstGeom>
        </p:spPr>
      </p:pic>
    </p:spTree>
    <p:extLst>
      <p:ext uri="{BB962C8B-B14F-4D97-AF65-F5344CB8AC3E}">
        <p14:creationId xmlns:p14="http://schemas.microsoft.com/office/powerpoint/2010/main" val="332578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89783" y="650523"/>
            <a:ext cx="8526788" cy="1311999"/>
          </a:xfrm>
        </p:spPr>
        <p:txBody>
          <a:bodyPr anchor="t">
            <a:normAutofit/>
          </a:bodyPr>
          <a:lstStyle/>
          <a:p>
            <a:r>
              <a:rPr lang="nb-NO" dirty="0" err="1">
                <a:effectLst/>
              </a:rPr>
              <a:t>SAMSHAs</a:t>
            </a:r>
            <a:r>
              <a:rPr lang="nb-NO" dirty="0">
                <a:effectLst/>
              </a:rPr>
              <a:t> ti domener for implementering</a:t>
            </a:r>
            <a:endParaRPr lang="nb-NO" dirty="0"/>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25</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6" name="Picture 5" descr="Illustrasjon av 10 mørkeblå felter mot lyseblå bakgrunn. Inne i feltene står det skrevet ti områder som må endres ved innføring av traumebevisst praksis i en organisasjon.">
            <a:extLst>
              <a:ext uri="{FF2B5EF4-FFF2-40B4-BE49-F238E27FC236}">
                <a16:creationId xmlns:a16="http://schemas.microsoft.com/office/drawing/2014/main" id="{7DE2CFBC-3C78-AD67-80E3-9EB726428BA7}"/>
              </a:ext>
            </a:extLst>
          </p:cNvPr>
          <p:cNvPicPr>
            <a:picLocks noChangeAspect="1"/>
          </p:cNvPicPr>
          <p:nvPr/>
        </p:nvPicPr>
        <p:blipFill>
          <a:blip r:embed="rId4"/>
          <a:stretch>
            <a:fillRect/>
          </a:stretch>
        </p:blipFill>
        <p:spPr>
          <a:xfrm>
            <a:off x="1225550" y="1699581"/>
            <a:ext cx="9601200" cy="4371840"/>
          </a:xfrm>
          <a:prstGeom prst="rect">
            <a:avLst/>
          </a:prstGeom>
        </p:spPr>
      </p:pic>
    </p:spTree>
    <p:extLst>
      <p:ext uri="{BB962C8B-B14F-4D97-AF65-F5344CB8AC3E}">
        <p14:creationId xmlns:p14="http://schemas.microsoft.com/office/powerpoint/2010/main" val="175705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715617"/>
            <a:ext cx="9469438" cy="1020418"/>
          </a:xfrm>
        </p:spPr>
        <p:txBody>
          <a:bodyPr/>
          <a:lstStyle/>
          <a:p>
            <a:r>
              <a:rPr lang="nb-NO" dirty="0"/>
              <a:t>Forbedringssirkelen</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26</a:t>
            </a:fld>
            <a:endParaRPr lang="nb-NO"/>
          </a:p>
        </p:txBody>
      </p:sp>
      <p:pic>
        <p:nvPicPr>
          <p:cNvPr id="12" name="Bilde 5">
            <a:extLst>
              <a:ext uri="{FF2B5EF4-FFF2-40B4-BE49-F238E27FC236}">
                <a16:creationId xmlns:a16="http://schemas.microsoft.com/office/drawing/2014/main" id="{2495EA92-FAB7-DBF1-CE7F-5472875105A0}"/>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3" name="Bilde 6" descr="Illustrasjon av et diagram i fem rektangulære deler, som tilsammen utgjør en sirkel. Diagrammet viser fem ledd av implementering i en organisasjon.">
            <a:extLst>
              <a:ext uri="{FF2B5EF4-FFF2-40B4-BE49-F238E27FC236}">
                <a16:creationId xmlns:a16="http://schemas.microsoft.com/office/drawing/2014/main" id="{71ED8417-1866-6BEE-153F-818FF244F66C}"/>
              </a:ext>
            </a:extLst>
          </p:cNvPr>
          <p:cNvPicPr>
            <a:picLocks noChangeAspect="1"/>
          </p:cNvPicPr>
          <p:nvPr/>
        </p:nvPicPr>
        <p:blipFill>
          <a:blip r:embed="rId4"/>
          <a:stretch>
            <a:fillRect/>
          </a:stretch>
        </p:blipFill>
        <p:spPr>
          <a:xfrm>
            <a:off x="2922790" y="1160116"/>
            <a:ext cx="7271840" cy="5314798"/>
          </a:xfrm>
          <a:prstGeom prst="rect">
            <a:avLst/>
          </a:prstGeom>
        </p:spPr>
      </p:pic>
    </p:spTree>
    <p:extLst>
      <p:ext uri="{BB962C8B-B14F-4D97-AF65-F5344CB8AC3E}">
        <p14:creationId xmlns:p14="http://schemas.microsoft.com/office/powerpoint/2010/main" val="245348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r>
              <a:rPr lang="nb-NO" dirty="0"/>
              <a:t>Implementeringsverktøy</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032001"/>
            <a:ext cx="5026205" cy="4060824"/>
          </a:xfrm>
        </p:spPr>
        <p:txBody>
          <a:bodyPr/>
          <a:lstStyle/>
          <a:p>
            <a:pPr marL="0" indent="0">
              <a:buNone/>
            </a:pPr>
            <a:endParaRPr lang="nb-NO" dirty="0"/>
          </a:p>
          <a:p>
            <a:r>
              <a:rPr lang="nb-NO" dirty="0"/>
              <a:t>Forpliktelse</a:t>
            </a:r>
          </a:p>
          <a:p>
            <a:r>
              <a:rPr lang="nb-NO" dirty="0"/>
              <a:t>Kultur og samarbeid</a:t>
            </a:r>
          </a:p>
          <a:p>
            <a:r>
              <a:rPr lang="nb-NO" dirty="0"/>
              <a:t>Opplæring</a:t>
            </a:r>
          </a:p>
          <a:p>
            <a:r>
              <a:rPr lang="nb-NO" dirty="0"/>
              <a:t>Retningslinjer og arbeidsprosesser</a:t>
            </a:r>
          </a:p>
          <a:p>
            <a:r>
              <a:rPr lang="nb-NO" dirty="0"/>
              <a:t>Evaluering og kvalitet</a:t>
            </a:r>
          </a:p>
          <a:p>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27</a:t>
            </a:fld>
            <a:endParaRPr lang="nb-NO"/>
          </a:p>
        </p:txBody>
      </p:sp>
      <p:pic>
        <p:nvPicPr>
          <p:cNvPr id="7" name="Picture Placeholder 5" descr="Illustrasjon av en mann og en kvinne som håndhilser på hverandre.">
            <a:extLst>
              <a:ext uri="{FF2B5EF4-FFF2-40B4-BE49-F238E27FC236}">
                <a16:creationId xmlns:a16="http://schemas.microsoft.com/office/drawing/2014/main" id="{6F401E33-FBE4-C9FC-5C35-474BCB2D9C33}"/>
              </a:ext>
            </a:extLst>
          </p:cNvPr>
          <p:cNvPicPr>
            <a:picLocks noChangeAspect="1"/>
          </p:cNvPicPr>
          <p:nvPr/>
        </p:nvPicPr>
        <p:blipFill rotWithShape="1">
          <a:blip r:embed="rId3"/>
          <a:stretch/>
        </p:blipFill>
        <p:spPr>
          <a:xfrm>
            <a:off x="6149231" y="1346130"/>
            <a:ext cx="4700615" cy="4700615"/>
          </a:xfrm>
          <a:prstGeom prst="rect">
            <a:avLst/>
          </a:prstGeom>
          <a:noFill/>
        </p:spPr>
      </p:pic>
      <p:pic>
        <p:nvPicPr>
          <p:cNvPr id="8" name="Bilde 5">
            <a:extLst>
              <a:ext uri="{FF2B5EF4-FFF2-40B4-BE49-F238E27FC236}">
                <a16:creationId xmlns:a16="http://schemas.microsoft.com/office/drawing/2014/main" id="{2102A87E-F4C0-FD75-361E-EDA8CABDCA75}"/>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3825213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8D9D-65AB-ADAC-2E27-AEB1B86EC31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F050EBE-F6A6-2ABB-4DF7-F7CDEC8EBE30}"/>
              </a:ext>
            </a:extLst>
          </p:cNvPr>
          <p:cNvSpPr>
            <a:spLocks noGrp="1"/>
          </p:cNvSpPr>
          <p:nvPr>
            <p:ph type="title"/>
          </p:nvPr>
        </p:nvSpPr>
        <p:spPr>
          <a:xfrm>
            <a:off x="695326" y="715617"/>
            <a:ext cx="9469438" cy="1020418"/>
          </a:xfrm>
        </p:spPr>
        <p:txBody>
          <a:bodyPr/>
          <a:lstStyle/>
          <a:p>
            <a:r>
              <a:rPr lang="nb-NO" dirty="0"/>
              <a:t>Traumebevisst praksis i rutiner og prosedyrer</a:t>
            </a:r>
          </a:p>
        </p:txBody>
      </p:sp>
      <p:sp>
        <p:nvSpPr>
          <p:cNvPr id="4" name="Plassholder for dato 3">
            <a:extLst>
              <a:ext uri="{FF2B5EF4-FFF2-40B4-BE49-F238E27FC236}">
                <a16:creationId xmlns:a16="http://schemas.microsoft.com/office/drawing/2014/main" id="{7ED62058-3B1B-C501-BFDC-4A1CD252C9DD}"/>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928BB7C6-4A91-6EC2-F279-CE03D39C06B9}"/>
              </a:ext>
            </a:extLst>
          </p:cNvPr>
          <p:cNvSpPr>
            <a:spLocks noGrp="1"/>
          </p:cNvSpPr>
          <p:nvPr>
            <p:ph type="sldNum" sz="quarter" idx="12"/>
          </p:nvPr>
        </p:nvSpPr>
        <p:spPr/>
        <p:txBody>
          <a:bodyPr/>
          <a:lstStyle/>
          <a:p>
            <a:fld id="{8ACEFDFC-287E-0A4D-81A7-6CC8C070690D}" type="slidenum">
              <a:rPr lang="nb-NO" smtClean="0"/>
              <a:t>28</a:t>
            </a:fld>
            <a:endParaRPr lang="nb-NO"/>
          </a:p>
        </p:txBody>
      </p:sp>
      <p:pic>
        <p:nvPicPr>
          <p:cNvPr id="12" name="Bilde 5">
            <a:extLst>
              <a:ext uri="{FF2B5EF4-FFF2-40B4-BE49-F238E27FC236}">
                <a16:creationId xmlns:a16="http://schemas.microsoft.com/office/drawing/2014/main" id="{6598B3BB-5258-2DEA-03BB-8B0837CE56DB}"/>
              </a:ext>
            </a:extLst>
          </p:cNvPr>
          <p:cNvPicPr>
            <a:picLocks noChangeAspect="1"/>
          </p:cNvPicPr>
          <p:nvPr/>
        </p:nvPicPr>
        <p:blipFill>
          <a:blip r:embed="rId3"/>
          <a:srcRect l="37408" t="14815" r="34778" b="15052"/>
          <a:stretch/>
        </p:blipFill>
        <p:spPr>
          <a:xfrm>
            <a:off x="10596860" y="200523"/>
            <a:ext cx="899812" cy="900000"/>
          </a:xfrm>
          <a:prstGeom prst="rect">
            <a:avLst/>
          </a:prstGeom>
        </p:spPr>
      </p:pic>
      <p:sp>
        <p:nvSpPr>
          <p:cNvPr id="7" name="TextBox 6">
            <a:extLst>
              <a:ext uri="{FF2B5EF4-FFF2-40B4-BE49-F238E27FC236}">
                <a16:creationId xmlns:a16="http://schemas.microsoft.com/office/drawing/2014/main" id="{F8020EFA-FEAE-BB49-48CA-0F8314074C3A}"/>
              </a:ext>
            </a:extLst>
          </p:cNvPr>
          <p:cNvSpPr txBox="1"/>
          <p:nvPr/>
        </p:nvSpPr>
        <p:spPr>
          <a:xfrm>
            <a:off x="695326" y="2415298"/>
            <a:ext cx="7016689" cy="3351687"/>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0"/>
              </a:spcAft>
              <a:buClrTx/>
              <a:buSzPct val="100000"/>
              <a:buFontTx/>
              <a:buNone/>
              <a:tabLst/>
              <a:defRPr/>
            </a:pP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lang="nb-NO" sz="2400" dirty="0">
                <a:solidFill>
                  <a:srgbClr val="000000"/>
                </a:solidFill>
                <a:latin typeface="Oslo Sans Office"/>
              </a:rPr>
              <a:t>Oppfølging av sykemeldte</a:t>
            </a: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lang="nb-NO" sz="2400" dirty="0">
                <a:solidFill>
                  <a:srgbClr val="000000"/>
                </a:solidFill>
                <a:latin typeface="Oslo Sans Office"/>
              </a:rPr>
              <a:t>M</a:t>
            </a:r>
            <a:r>
              <a:rPr kumimoji="0" lang="nb-NO" sz="2400" b="0" i="0" u="none" strike="noStrike" kern="1200" cap="none" spc="0" normalizeH="0" baseline="0" noProof="0" dirty="0" err="1">
                <a:ln>
                  <a:noFill/>
                </a:ln>
                <a:solidFill>
                  <a:srgbClr val="000000"/>
                </a:solidFill>
                <a:effectLst/>
                <a:uLnTx/>
                <a:uFillTx/>
                <a:latin typeface="Oslo Sans Office"/>
                <a:ea typeface="+mn-ea"/>
                <a:cs typeface="+mn-cs"/>
              </a:rPr>
              <a:t>edarbeidersamtaler</a:t>
            </a: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 tilbakemeldingskultur</a:t>
            </a: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Rutiner for avviksmeldinger</a:t>
            </a: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lang="nb-NO" sz="2400" dirty="0">
                <a:solidFill>
                  <a:srgbClr val="000000"/>
                </a:solidFill>
                <a:latin typeface="Oslo Sans Office"/>
              </a:rPr>
              <a:t>Rom for å snakke om stress og utbrenthet</a:t>
            </a:r>
          </a:p>
          <a:p>
            <a:pPr marR="0" lvl="0" algn="l" defTabSz="914400" rtl="0" eaLnBrk="1" fontAlgn="auto" latinLnBrk="0" hangingPunct="1">
              <a:lnSpc>
                <a:spcPct val="90000"/>
              </a:lnSpc>
              <a:spcBef>
                <a:spcPts val="1200"/>
              </a:spcBef>
              <a:spcAft>
                <a:spcPts val="0"/>
              </a:spcAft>
              <a:buClrTx/>
              <a:buSzPct val="100000"/>
              <a:tabLst/>
              <a:defRPr/>
            </a:pP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endParaRPr kumimoji="0" lang="nb-NO" sz="2400" b="0" i="0" u="none" strike="noStrike" kern="1200" cap="none" spc="0" normalizeH="0" baseline="0" noProof="0" dirty="0">
              <a:ln>
                <a:noFill/>
              </a:ln>
              <a:solidFill>
                <a:srgbClr val="000000"/>
              </a:solidFill>
              <a:effectLst/>
              <a:uLnTx/>
              <a:uFillTx/>
              <a:latin typeface="Oslo Sans Office"/>
              <a:ea typeface="+mn-ea"/>
              <a:cs typeface="+mn-cs"/>
            </a:endParaRPr>
          </a:p>
        </p:txBody>
      </p:sp>
      <p:sp>
        <p:nvSpPr>
          <p:cNvPr id="3" name="AutoShape 2" descr="image">
            <a:extLst>
              <a:ext uri="{FF2B5EF4-FFF2-40B4-BE49-F238E27FC236}">
                <a16:creationId xmlns:a16="http://schemas.microsoft.com/office/drawing/2014/main" id="{22A22733-1CB0-7740-0952-8D26F895C1F4}"/>
              </a:ext>
            </a:extLst>
          </p:cNvPr>
          <p:cNvSpPr>
            <a:spLocks noChangeAspect="1" noChangeArrowheads="1"/>
          </p:cNvSpPr>
          <p:nvPr/>
        </p:nvSpPr>
        <p:spPr bwMode="auto">
          <a:xfrm>
            <a:off x="5943600" y="3276600"/>
            <a:ext cx="2203704" cy="22037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028" name="Picture 4" descr="Illustrasjon av to kvinner og en mann.">
            <a:extLst>
              <a:ext uri="{FF2B5EF4-FFF2-40B4-BE49-F238E27FC236}">
                <a16:creationId xmlns:a16="http://schemas.microsoft.com/office/drawing/2014/main" id="{73443B0A-50BF-E890-B1CD-659137560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7304" y="2020593"/>
            <a:ext cx="3351688" cy="335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389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BF12A0-D4C9-9746-D1ED-65240A6B8C39}"/>
              </a:ext>
            </a:extLst>
          </p:cNvPr>
          <p:cNvSpPr>
            <a:spLocks noGrp="1"/>
          </p:cNvSpPr>
          <p:nvPr>
            <p:ph type="title"/>
          </p:nvPr>
        </p:nvSpPr>
        <p:spPr/>
        <p:txBody>
          <a:bodyPr/>
          <a:lstStyle/>
          <a:p>
            <a:r>
              <a:rPr lang="nb-NO" dirty="0"/>
              <a:t>Film</a:t>
            </a:r>
          </a:p>
        </p:txBody>
      </p:sp>
      <p:sp>
        <p:nvSpPr>
          <p:cNvPr id="3" name="Plassholder for innhold 2">
            <a:extLst>
              <a:ext uri="{FF2B5EF4-FFF2-40B4-BE49-F238E27FC236}">
                <a16:creationId xmlns:a16="http://schemas.microsoft.com/office/drawing/2014/main" id="{739EBB6A-56F2-425F-FB30-D55080E5F6D3}"/>
              </a:ext>
            </a:extLst>
          </p:cNvPr>
          <p:cNvSpPr>
            <a:spLocks noGrp="1"/>
          </p:cNvSpPr>
          <p:nvPr>
            <p:ph idx="1"/>
          </p:nvPr>
        </p:nvSpPr>
        <p:spPr/>
        <p:txBody>
          <a:bodyPr/>
          <a:lstStyle/>
          <a:p>
            <a:r>
              <a:rPr lang="nb-NO" dirty="0"/>
              <a:t>Se </a:t>
            </a:r>
            <a:r>
              <a:rPr lang="nb-NO" dirty="0">
                <a:hlinkClick r:id="rId3"/>
              </a:rPr>
              <a:t>denne</a:t>
            </a:r>
            <a:r>
              <a:rPr lang="nb-NO" dirty="0"/>
              <a:t> filmen om hvordan de har jobbet med å bli traumeinformerte i Manchester</a:t>
            </a:r>
          </a:p>
        </p:txBody>
      </p:sp>
      <p:sp>
        <p:nvSpPr>
          <p:cNvPr id="4" name="Plassholder for dato 3">
            <a:extLst>
              <a:ext uri="{FF2B5EF4-FFF2-40B4-BE49-F238E27FC236}">
                <a16:creationId xmlns:a16="http://schemas.microsoft.com/office/drawing/2014/main" id="{7ABB739F-6138-D39E-34E1-435F52D9CD99}"/>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900496BE-C12F-72D9-7B30-8AA51AD053A5}"/>
              </a:ext>
            </a:extLst>
          </p:cNvPr>
          <p:cNvSpPr>
            <a:spLocks noGrp="1"/>
          </p:cNvSpPr>
          <p:nvPr>
            <p:ph type="sldNum" sz="quarter" idx="12"/>
          </p:nvPr>
        </p:nvSpPr>
        <p:spPr/>
        <p:txBody>
          <a:bodyPr/>
          <a:lstStyle/>
          <a:p>
            <a:fld id="{8ACEFDFC-287E-0A4D-81A7-6CC8C070690D}" type="slidenum">
              <a:rPr lang="nb-NO" smtClean="0"/>
              <a:t>29</a:t>
            </a:fld>
            <a:endParaRPr lang="nb-NO"/>
          </a:p>
        </p:txBody>
      </p:sp>
      <p:pic>
        <p:nvPicPr>
          <p:cNvPr id="8" name="Bilde 7" descr="Illustrasjon av en mann som holder armen opp mot en stor, grønn avspillingsknapp.">
            <a:extLst>
              <a:ext uri="{FF2B5EF4-FFF2-40B4-BE49-F238E27FC236}">
                <a16:creationId xmlns:a16="http://schemas.microsoft.com/office/drawing/2014/main" id="{2B79F36B-4C6A-4723-00B2-0BC13D705F84}"/>
              </a:ext>
            </a:extLst>
          </p:cNvPr>
          <p:cNvPicPr>
            <a:picLocks noChangeAspect="1"/>
          </p:cNvPicPr>
          <p:nvPr/>
        </p:nvPicPr>
        <p:blipFill>
          <a:blip r:embed="rId4"/>
          <a:stretch>
            <a:fillRect/>
          </a:stretch>
        </p:blipFill>
        <p:spPr>
          <a:xfrm>
            <a:off x="4454719" y="1091184"/>
            <a:ext cx="4675632" cy="4675632"/>
          </a:xfrm>
          <a:prstGeom prst="rect">
            <a:avLst/>
          </a:prstGeom>
        </p:spPr>
      </p:pic>
      <p:pic>
        <p:nvPicPr>
          <p:cNvPr id="7" name="Bilde 5">
            <a:extLst>
              <a:ext uri="{FF2B5EF4-FFF2-40B4-BE49-F238E27FC236}">
                <a16:creationId xmlns:a16="http://schemas.microsoft.com/office/drawing/2014/main" id="{6A5D3B9C-8D9D-2D96-DE10-77DE97705369}"/>
              </a:ext>
            </a:extLst>
          </p:cNvPr>
          <p:cNvPicPr>
            <a:picLocks noChangeAspect="1"/>
          </p:cNvPicPr>
          <p:nvPr/>
        </p:nvPicPr>
        <p:blipFill>
          <a:blip r:embed="rId5"/>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08580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01422" y="1378424"/>
            <a:ext cx="9149563" cy="4792502"/>
          </a:xfrm>
        </p:spPr>
        <p:txBody>
          <a:bodyPr/>
          <a:lstStyle/>
          <a:p>
            <a:r>
              <a:rPr lang="nb-NO" sz="1500" dirty="0"/>
              <a:t>Dette materialet er en introduksjon til</a:t>
            </a:r>
            <a:r>
              <a:rPr lang="nb-NO" sz="1500" b="1" dirty="0"/>
              <a:t> fem kjernekompetanser </a:t>
            </a:r>
            <a:r>
              <a:rPr lang="nb-NO" sz="1500" dirty="0"/>
              <a:t>på traumebevisst praksis. </a:t>
            </a:r>
          </a:p>
          <a:p>
            <a:endParaRPr lang="nb-NO" sz="1500" dirty="0"/>
          </a:p>
          <a:p>
            <a:r>
              <a:rPr lang="nb-NO" sz="1500" dirty="0"/>
              <a:t>Materialet er utarbeidet for å kunne brukes på ulike arbeidsplasser og av ulike yrkesgrupper, hvor det som er felles er at vi i en eller annen grad forholder oss til innbyggere.</a:t>
            </a:r>
          </a:p>
          <a:p>
            <a:endParaRPr lang="nb-NO" sz="1500" dirty="0"/>
          </a:p>
          <a:p>
            <a:r>
              <a:rPr lang="nb-NO" sz="1500" b="1" dirty="0"/>
              <a:t>Innbyggere</a:t>
            </a:r>
            <a:r>
              <a:rPr lang="nb-NO" sz="1500" dirty="0"/>
              <a:t> kan være; barn, unge, voksne, eldre, pasienter, brukere, pårørende eller noe annet. </a:t>
            </a:r>
          </a:p>
          <a:p>
            <a:endParaRPr lang="nb-NO" sz="1500" dirty="0"/>
          </a:p>
          <a:p>
            <a:r>
              <a:rPr lang="nb-NO" sz="1500" dirty="0"/>
              <a:t>Du som skal holde presentasjonen får derfor </a:t>
            </a:r>
            <a:r>
              <a:rPr lang="nb-NO" sz="1500" b="1" dirty="0"/>
              <a:t>ansvaret for å «oversette» </a:t>
            </a:r>
            <a:r>
              <a:rPr lang="nb-NO" sz="1500" dirty="0"/>
              <a:t>det som skal sies til din kontekst. Det kan for eksempel være å trekke inn eksempler fra egen arbeidsplass eller bytte ut </a:t>
            </a:r>
            <a:r>
              <a:rPr lang="nb-NO" sz="1500" i="1" dirty="0"/>
              <a:t>innbygger</a:t>
            </a:r>
            <a:r>
              <a:rPr lang="nb-NO" sz="1500" dirty="0"/>
              <a:t> med </a:t>
            </a:r>
            <a:r>
              <a:rPr lang="nb-NO" sz="1500" i="1" dirty="0"/>
              <a:t>pasienter</a:t>
            </a:r>
            <a:r>
              <a:rPr lang="nb-NO" sz="1500" dirty="0"/>
              <a:t> dersom det gir mer mening hos dere. Det viktigste er at de som hører på skal sitte igjen med en forståelse av hvordan dette arbeidet er relevant hos dere. Still gjerne spørsmål til deltakerne underveis som hjelper de å reflektere over innholdet i materialet og hvordan det er relevant i deres arbeidshverdag.</a:t>
            </a:r>
          </a:p>
          <a:p>
            <a:endParaRPr lang="nb-NO" sz="1500" dirty="0"/>
          </a:p>
          <a:p>
            <a:r>
              <a:rPr lang="nb-NO" sz="1500" dirty="0"/>
              <a:t>Husk å </a:t>
            </a:r>
            <a:r>
              <a:rPr lang="nb-NO" sz="1500" b="1" dirty="0"/>
              <a:t>tilrettelegge </a:t>
            </a:r>
            <a:r>
              <a:rPr lang="nb-NO" sz="1500" dirty="0"/>
              <a:t>dersom noen av deltakerne har </a:t>
            </a:r>
            <a:r>
              <a:rPr lang="nb-NO" sz="1500" b="1" dirty="0"/>
              <a:t>funksjonsnedsettelser </a:t>
            </a:r>
          </a:p>
          <a:p>
            <a:r>
              <a:rPr lang="nb-NO" sz="1500" dirty="0"/>
              <a:t>som kan påvirke deres muligheter for å få tilgang til </a:t>
            </a:r>
          </a:p>
          <a:p>
            <a:r>
              <a:rPr lang="nb-NO" sz="1500" dirty="0"/>
              <a:t>innholdet i presentasjonen. </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958880" y="4827539"/>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934409" y="4764993"/>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7619217" y="5524172"/>
            <a:ext cx="556956" cy="946757"/>
          </a:xfrm>
          <a:prstGeom prst="rect">
            <a:avLst/>
          </a:prstGeom>
        </p:spPr>
      </p:pic>
    </p:spTree>
    <p:extLst>
      <p:ext uri="{BB962C8B-B14F-4D97-AF65-F5344CB8AC3E}">
        <p14:creationId xmlns:p14="http://schemas.microsoft.com/office/powerpoint/2010/main" val="1871415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3895538-B9D7-841C-AAC6-F597FCEA53B4}"/>
              </a:ext>
            </a:extLst>
          </p:cNvPr>
          <p:cNvSpPr>
            <a:spLocks noGrp="1"/>
          </p:cNvSpPr>
          <p:nvPr>
            <p:ph type="title"/>
          </p:nvPr>
        </p:nvSpPr>
        <p:spPr/>
        <p:txBody>
          <a:bodyPr/>
          <a:lstStyle/>
          <a:p>
            <a:br>
              <a:rPr lang="nb-NO" dirty="0"/>
            </a:br>
            <a:r>
              <a:rPr lang="nb-NO" dirty="0"/>
              <a:t>Folkehelsearbeid</a:t>
            </a:r>
          </a:p>
        </p:txBody>
      </p:sp>
      <p:sp>
        <p:nvSpPr>
          <p:cNvPr id="2" name="Plassholder for tekst 1">
            <a:extLst>
              <a:ext uri="{FF2B5EF4-FFF2-40B4-BE49-F238E27FC236}">
                <a16:creationId xmlns:a16="http://schemas.microsoft.com/office/drawing/2014/main" id="{13AF22E0-9DA3-4782-8D98-1019BE46B213}"/>
              </a:ext>
            </a:extLst>
          </p:cNvPr>
          <p:cNvSpPr>
            <a:spLocks noGrp="1"/>
          </p:cNvSpPr>
          <p:nvPr>
            <p:ph type="body" idx="1"/>
          </p:nvPr>
        </p:nvSpPr>
        <p:spPr>
          <a:xfrm>
            <a:off x="1015201" y="3052799"/>
            <a:ext cx="7112800" cy="3040025"/>
          </a:xfrm>
        </p:spPr>
        <p:txBody>
          <a:bodyPr/>
          <a:lstStyle/>
          <a:p>
            <a:r>
              <a:rPr lang="nb-NO" sz="1800" dirty="0"/>
              <a:t>Traumebevisst praksis handler om grunnleggende menneskelige behov som trygghet, tillit og det å være en del av et fellesskap.</a:t>
            </a:r>
            <a:endParaRPr lang="nb-NO" dirty="0"/>
          </a:p>
        </p:txBody>
      </p:sp>
      <p:sp>
        <p:nvSpPr>
          <p:cNvPr id="4" name="Plassholder for dato 3">
            <a:extLst>
              <a:ext uri="{FF2B5EF4-FFF2-40B4-BE49-F238E27FC236}">
                <a16:creationId xmlns:a16="http://schemas.microsoft.com/office/drawing/2014/main" id="{0F007165-1755-1406-7021-33BCE4D0086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65E1341E-3B2B-3C14-F033-2419204079B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3" name="Picture 2" descr="Illustrasjon av en gul lyspære med beige sokkel. Tre lysstråler kommer ut av lyspæren. ">
            <a:extLst>
              <a:ext uri="{FF2B5EF4-FFF2-40B4-BE49-F238E27FC236}">
                <a16:creationId xmlns:a16="http://schemas.microsoft.com/office/drawing/2014/main" id="{E430F6DF-E2BF-1458-7645-9D99F22BF001}"/>
              </a:ext>
            </a:extLst>
          </p:cNvPr>
          <p:cNvPicPr>
            <a:picLocks noChangeAspect="1"/>
          </p:cNvPicPr>
          <p:nvPr/>
        </p:nvPicPr>
        <p:blipFill rotWithShape="1">
          <a:blip r:embed="rId3"/>
          <a:srcRect l="12516" t="2209" r="19567" b="19382"/>
          <a:stretch/>
        </p:blipFill>
        <p:spPr>
          <a:xfrm>
            <a:off x="8817666" y="2108002"/>
            <a:ext cx="2288484" cy="2641995"/>
          </a:xfrm>
          <a:prstGeom prst="rect">
            <a:avLst/>
          </a:prstGeom>
        </p:spPr>
      </p:pic>
    </p:spTree>
    <p:extLst>
      <p:ext uri="{BB962C8B-B14F-4D97-AF65-F5344CB8AC3E}">
        <p14:creationId xmlns:p14="http://schemas.microsoft.com/office/powerpoint/2010/main" val="289119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r>
              <a:rPr lang="nb-NO" dirty="0"/>
              <a:t>Vi tar en pause  </a:t>
            </a:r>
            <a:br>
              <a:rPr lang="nb-NO" dirty="0"/>
            </a:b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31</a:t>
            </a:fld>
            <a:endParaRPr lang="nb-NO"/>
          </a:p>
        </p:txBody>
      </p:sp>
      <p:pic>
        <p:nvPicPr>
          <p:cNvPr id="3" name="Picture 2" descr="Illustrasjon av en beige kopp med kaffe i.">
            <a:extLst>
              <a:ext uri="{FF2B5EF4-FFF2-40B4-BE49-F238E27FC236}">
                <a16:creationId xmlns:a16="http://schemas.microsoft.com/office/drawing/2014/main" id="{D33182EC-CA2F-3617-1A83-030F3BAE2582}"/>
              </a:ext>
            </a:extLst>
          </p:cNvPr>
          <p:cNvPicPr>
            <a:picLocks noChangeAspect="1"/>
          </p:cNvPicPr>
          <p:nvPr/>
        </p:nvPicPr>
        <p:blipFill>
          <a:blip r:embed="rId3"/>
          <a:stretch>
            <a:fillRect/>
          </a:stretch>
        </p:blipFill>
        <p:spPr>
          <a:xfrm>
            <a:off x="6925163" y="1696823"/>
            <a:ext cx="2828681" cy="2828681"/>
          </a:xfrm>
          <a:prstGeom prst="rect">
            <a:avLst/>
          </a:prstGeom>
        </p:spPr>
      </p:pic>
    </p:spTree>
    <p:extLst>
      <p:ext uri="{BB962C8B-B14F-4D97-AF65-F5344CB8AC3E}">
        <p14:creationId xmlns:p14="http://schemas.microsoft.com/office/powerpoint/2010/main" val="312185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32</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br>
              <a:rPr lang="nb-NO" dirty="0"/>
            </a:br>
            <a:r>
              <a:rPr lang="nb-NO" dirty="0"/>
              <a:t>Bruk av traumebevisst praksis </a:t>
            </a:r>
            <a:br>
              <a:rPr lang="nb-NO" dirty="0"/>
            </a:br>
            <a:r>
              <a:rPr lang="nb-NO" dirty="0"/>
              <a:t>– mellom ansatte</a:t>
            </a:r>
          </a:p>
        </p:txBody>
      </p:sp>
    </p:spTree>
    <p:extLst>
      <p:ext uri="{BB962C8B-B14F-4D97-AF65-F5344CB8AC3E}">
        <p14:creationId xmlns:p14="http://schemas.microsoft.com/office/powerpoint/2010/main" val="277007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r>
              <a:rPr lang="nb-NO" dirty="0"/>
              <a:t>Bruk av traumebevisst praksis mellom ansatte</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3143249"/>
            <a:ext cx="5026205" cy="2949575"/>
          </a:xfrm>
        </p:spPr>
        <p:txBody>
          <a:bodyPr/>
          <a:lstStyle/>
          <a:p>
            <a:pPr marL="0" indent="0">
              <a:buNone/>
            </a:pPr>
            <a:endParaRPr lang="nb-NO" dirty="0"/>
          </a:p>
          <a:p>
            <a:r>
              <a:rPr lang="nb-NO" sz="2800" dirty="0"/>
              <a:t>Øve sammen</a:t>
            </a:r>
          </a:p>
          <a:p>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33</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Picture 7" descr="Illustrasjon av tre personer som sitter sammen. To sitter på gulvet og en på en stol. En av dem holder en bok. ">
            <a:extLst>
              <a:ext uri="{FF2B5EF4-FFF2-40B4-BE49-F238E27FC236}">
                <a16:creationId xmlns:a16="http://schemas.microsoft.com/office/drawing/2014/main" id="{7399952B-9635-2DDB-9BD5-F6568281F8CE}"/>
              </a:ext>
            </a:extLst>
          </p:cNvPr>
          <p:cNvPicPr>
            <a:picLocks noChangeAspect="1"/>
          </p:cNvPicPr>
          <p:nvPr/>
        </p:nvPicPr>
        <p:blipFill rotWithShape="1">
          <a:blip r:embed="rId4"/>
          <a:srcRect l="11835" t="28165" r="24880" b="23960"/>
          <a:stretch/>
        </p:blipFill>
        <p:spPr>
          <a:xfrm>
            <a:off x="5506253" y="1932778"/>
            <a:ext cx="4650572" cy="3518105"/>
          </a:xfrm>
          <a:prstGeom prst="rect">
            <a:avLst/>
          </a:prstGeom>
        </p:spPr>
      </p:pic>
      <p:pic>
        <p:nvPicPr>
          <p:cNvPr id="7" name="Bilde 5">
            <a:extLst>
              <a:ext uri="{FF2B5EF4-FFF2-40B4-BE49-F238E27FC236}">
                <a16:creationId xmlns:a16="http://schemas.microsoft.com/office/drawing/2014/main" id="{5C57479F-BB5A-D210-87B6-660C1EDCCDBA}"/>
              </a:ext>
            </a:extLst>
          </p:cNvPr>
          <p:cNvPicPr>
            <a:picLocks noChangeAspect="1"/>
          </p:cNvPicPr>
          <p:nvPr/>
        </p:nvPicPr>
        <p:blipFill>
          <a:blip r:embed="rId3"/>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2996895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477077"/>
            <a:ext cx="9469438" cy="1086679"/>
          </a:xfrm>
        </p:spPr>
        <p:txBody>
          <a:bodyPr>
            <a:normAutofit/>
          </a:bodyPr>
          <a:lstStyle/>
          <a:p>
            <a:r>
              <a:rPr lang="nb-NO" dirty="0"/>
              <a:t>Toleransevinduet </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2" name="Bilde 5">
            <a:extLst>
              <a:ext uri="{FF2B5EF4-FFF2-40B4-BE49-F238E27FC236}">
                <a16:creationId xmlns:a16="http://schemas.microsoft.com/office/drawing/2014/main" id="{2495EA92-FAB7-DBF1-CE7F-5472875105A0}"/>
              </a:ext>
            </a:extLst>
          </p:cNvPr>
          <p:cNvPicPr>
            <a:picLocks noChangeAspect="1"/>
          </p:cNvPicPr>
          <p:nvPr/>
        </p:nvPicPr>
        <p:blipFill>
          <a:blip r:embed="rId3"/>
          <a:srcRect l="37408" t="14815" r="34778" b="15052"/>
          <a:stretch/>
        </p:blipFill>
        <p:spPr>
          <a:xfrm>
            <a:off x="10596860" y="200523"/>
            <a:ext cx="899812" cy="900000"/>
          </a:xfrm>
          <a:prstGeom prst="rect">
            <a:avLst/>
          </a:prstGeom>
        </p:spPr>
      </p:pic>
      <p:sp>
        <p:nvSpPr>
          <p:cNvPr id="8" name="TextBox 7">
            <a:extLst>
              <a:ext uri="{FF2B5EF4-FFF2-40B4-BE49-F238E27FC236}">
                <a16:creationId xmlns:a16="http://schemas.microsoft.com/office/drawing/2014/main" id="{A2AD4F71-9521-1D31-76F9-0101A304D83A}"/>
              </a:ext>
            </a:extLst>
          </p:cNvPr>
          <p:cNvSpPr txBox="1"/>
          <p:nvPr/>
        </p:nvSpPr>
        <p:spPr>
          <a:xfrm>
            <a:off x="1140494" y="2504720"/>
            <a:ext cx="5717506" cy="1098762"/>
          </a:xfrm>
          <a:prstGeom prst="rect">
            <a:avLst/>
          </a:prstGeom>
          <a:noFill/>
        </p:spPr>
        <p:txBody>
          <a:bodyPr wrap="square">
            <a:spAutoFit/>
          </a:bodyPr>
          <a:lstStyle/>
          <a:p>
            <a:pPr marL="216000" marR="0" lvl="0" indent="-216000" algn="l" defTabSz="914400" rtl="0" eaLnBrk="1" fontAlgn="auto" latinLnBrk="0" hangingPunct="1">
              <a:lnSpc>
                <a:spcPct val="90000"/>
              </a:lnSpc>
              <a:spcBef>
                <a:spcPts val="1200"/>
              </a:spcBef>
              <a:spcAft>
                <a:spcPts val="0"/>
              </a:spcAft>
              <a:buClrTx/>
              <a:buSzPct val="100000"/>
              <a:buFontTx/>
              <a:buBlip>
                <a:blip r:embed="rId4"/>
              </a:buBlip>
              <a:tabLst/>
              <a:defRPr/>
            </a:pP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Kjennskap til eget toleransevindu og triggere krever selvrefleksjon og selvinnsikt</a:t>
            </a:r>
          </a:p>
        </p:txBody>
      </p:sp>
      <p:pic>
        <p:nvPicPr>
          <p:cNvPr id="3" name="Bilde 6" descr="Illustrasjon av tre mennesker som befinner seg på en ulike steder av en følelsesskala. Den nederste personen sitter passivt fremoverbøyd. Personen i midten sitter  avslappet i skredderstilling. Personen øverst står med armene løftet over hodet.">
            <a:extLst>
              <a:ext uri="{FF2B5EF4-FFF2-40B4-BE49-F238E27FC236}">
                <a16:creationId xmlns:a16="http://schemas.microsoft.com/office/drawing/2014/main" id="{E23FAE1A-5658-4325-AD48-6238A8598A45}"/>
              </a:ext>
            </a:extLst>
          </p:cNvPr>
          <p:cNvPicPr>
            <a:picLocks noChangeAspect="1"/>
          </p:cNvPicPr>
          <p:nvPr/>
        </p:nvPicPr>
        <p:blipFill>
          <a:blip r:embed="rId5"/>
          <a:stretch>
            <a:fillRect/>
          </a:stretch>
        </p:blipFill>
        <p:spPr>
          <a:xfrm>
            <a:off x="6858000" y="1020416"/>
            <a:ext cx="4655191" cy="4619412"/>
          </a:xfrm>
          <a:prstGeom prst="rect">
            <a:avLst/>
          </a:prstGeom>
        </p:spPr>
      </p:pic>
    </p:spTree>
    <p:extLst>
      <p:ext uri="{BB962C8B-B14F-4D97-AF65-F5344CB8AC3E}">
        <p14:creationId xmlns:p14="http://schemas.microsoft.com/office/powerpoint/2010/main" val="2631753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9CEB-558B-255E-9089-FE964667FB1A}"/>
              </a:ext>
            </a:extLst>
          </p:cNvPr>
          <p:cNvSpPr>
            <a:spLocks noGrp="1"/>
          </p:cNvSpPr>
          <p:nvPr>
            <p:ph type="title"/>
          </p:nvPr>
        </p:nvSpPr>
        <p:spPr>
          <a:xfrm>
            <a:off x="710400" y="-1"/>
            <a:ext cx="9149563" cy="2032001"/>
          </a:xfrm>
        </p:spPr>
        <p:txBody>
          <a:bodyPr/>
          <a:lstStyle/>
          <a:p>
            <a:r>
              <a:rPr lang="en-NO"/>
              <a:t>Jeg har et bevisst forhold til…</a:t>
            </a:r>
          </a:p>
        </p:txBody>
      </p:sp>
      <p:sp>
        <p:nvSpPr>
          <p:cNvPr id="3" name="Text Placeholder 2">
            <a:extLst>
              <a:ext uri="{FF2B5EF4-FFF2-40B4-BE49-F238E27FC236}">
                <a16:creationId xmlns:a16="http://schemas.microsoft.com/office/drawing/2014/main" id="{BF3046EF-574D-F131-D3CB-C2E26503E619}"/>
              </a:ext>
            </a:extLst>
          </p:cNvPr>
          <p:cNvSpPr>
            <a:spLocks noGrp="1"/>
          </p:cNvSpPr>
          <p:nvPr>
            <p:ph type="body" idx="1"/>
          </p:nvPr>
        </p:nvSpPr>
        <p:spPr>
          <a:xfrm>
            <a:off x="695325" y="2545575"/>
            <a:ext cx="7966075" cy="3040025"/>
          </a:xfrm>
        </p:spPr>
        <p:txBody>
          <a:bodyPr/>
          <a:lstStyle/>
          <a:p>
            <a:r>
              <a:rPr lang="nb-NO" dirty="0"/>
              <a:t>…at hvordan jeg har det alltid vil være en del av mine møter med andre </a:t>
            </a:r>
          </a:p>
          <a:p>
            <a:r>
              <a:rPr lang="nb-NO" dirty="0"/>
              <a:t>...at jeg blir påvirket av de jeg møter</a:t>
            </a:r>
          </a:p>
          <a:p>
            <a:r>
              <a:rPr lang="nb-NO" dirty="0"/>
              <a:t>...at hva vi har med oss i livet påvirker situasjonen her og nå</a:t>
            </a:r>
          </a:p>
          <a:p>
            <a:r>
              <a:rPr lang="nb-NO" dirty="0"/>
              <a:t>...at jeg kan bidra til at andre føler seg trygge, sett og hørt</a:t>
            </a:r>
          </a:p>
          <a:p>
            <a:r>
              <a:rPr lang="nb-NO" dirty="0"/>
              <a:t>…at folk jeg møter har med seg opplevelser jeg ikke vet om</a:t>
            </a:r>
          </a:p>
          <a:p>
            <a:pPr marL="0" indent="0">
              <a:buNone/>
            </a:pPr>
            <a:endParaRPr lang="nb-NO" dirty="0"/>
          </a:p>
          <a:p>
            <a:endParaRPr lang="nb-NO" dirty="0"/>
          </a:p>
        </p:txBody>
      </p:sp>
      <p:sp>
        <p:nvSpPr>
          <p:cNvPr id="4" name="Date Placeholder 3">
            <a:extLst>
              <a:ext uri="{FF2B5EF4-FFF2-40B4-BE49-F238E27FC236}">
                <a16:creationId xmlns:a16="http://schemas.microsoft.com/office/drawing/2014/main" id="{36AA3673-5698-3179-17A2-F0DD56AFE44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147008AC-B4F4-5467-1577-423C476227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mann og en kvinne som gir hverandre et håndtrykk.">
            <a:extLst>
              <a:ext uri="{FF2B5EF4-FFF2-40B4-BE49-F238E27FC236}">
                <a16:creationId xmlns:a16="http://schemas.microsoft.com/office/drawing/2014/main" id="{079CA7C1-E6E0-A907-AE1D-12AB84C08AD9}"/>
              </a:ext>
            </a:extLst>
          </p:cNvPr>
          <p:cNvPicPr>
            <a:picLocks noChangeAspect="1"/>
          </p:cNvPicPr>
          <p:nvPr/>
        </p:nvPicPr>
        <p:blipFill>
          <a:blip r:embed="rId3"/>
          <a:stretch>
            <a:fillRect/>
          </a:stretch>
        </p:blipFill>
        <p:spPr>
          <a:xfrm>
            <a:off x="7529511" y="1585412"/>
            <a:ext cx="4186239" cy="4186239"/>
          </a:xfrm>
          <a:prstGeom prst="rect">
            <a:avLst/>
          </a:prstGeom>
        </p:spPr>
      </p:pic>
    </p:spTree>
    <p:extLst>
      <p:ext uri="{BB962C8B-B14F-4D97-AF65-F5344CB8AC3E}">
        <p14:creationId xmlns:p14="http://schemas.microsoft.com/office/powerpoint/2010/main" val="3367203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Simuleringsøvelse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700462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6" descr="Illustrasjon av to kvinner som snakker sammen. Hver kvinne har en snakkeboble foran ansiktet. ">
            <a:extLst>
              <a:ext uri="{FF2B5EF4-FFF2-40B4-BE49-F238E27FC236}">
                <a16:creationId xmlns:a16="http://schemas.microsoft.com/office/drawing/2014/main" id="{F0310EE6-3DB8-183C-C741-25D586A461F5}"/>
              </a:ext>
            </a:extLst>
          </p:cNvPr>
          <p:cNvPicPr>
            <a:picLocks noChangeAspect="1"/>
          </p:cNvPicPr>
          <p:nvPr/>
        </p:nvPicPr>
        <p:blipFill>
          <a:blip r:embed="rId3"/>
          <a:stretch>
            <a:fillRect/>
          </a:stretch>
        </p:blipFill>
        <p:spPr>
          <a:xfrm>
            <a:off x="9278415" y="2540827"/>
            <a:ext cx="2540587" cy="1642866"/>
          </a:xfrm>
          <a:prstGeom prst="rect">
            <a:avLst/>
          </a:prstGeom>
        </p:spPr>
      </p:pic>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lstStyle/>
          <a:p>
            <a:r>
              <a:rPr lang="nb-NO" dirty="0"/>
              <a:t>Simuleringsøvelse</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95324" y="2155371"/>
            <a:ext cx="8369163" cy="3937455"/>
          </a:xfrm>
        </p:spPr>
        <p:txBody>
          <a:bodyPr/>
          <a:lstStyle/>
          <a:p>
            <a:r>
              <a:rPr lang="nb-NO" dirty="0"/>
              <a:t>Til deg som var ansatt: hvordan opplevdes dette? Hvilke reaksjoner kjente du på underveis? </a:t>
            </a:r>
          </a:p>
          <a:p>
            <a:r>
              <a:rPr lang="nb-NO" dirty="0"/>
              <a:t>Til deg som var innbygger: hvordan opplevde du tilnærmingen fra den ansatte? Hvilke reaksjoner kunne du kjenne på underveis? </a:t>
            </a:r>
          </a:p>
          <a:p>
            <a:r>
              <a:rPr lang="nb-NO" dirty="0"/>
              <a:t>Til deg som var observatør: hvordan opplevde du samtalen mellom innbygger og ansatt? Hvordan opplevde du den ansattes mimikk, stemmebruk og kroppsspråk?</a:t>
            </a:r>
          </a:p>
          <a:p>
            <a:r>
              <a:rPr lang="nb-NO" dirty="0"/>
              <a:t>Til dere alle: Var det noe dere kunne gjort annerledes som kan være nyttig å ha med seg dersom dere opplever en lignende situasjon på jobb?</a:t>
            </a:r>
          </a:p>
          <a:p>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37</a:t>
            </a:fld>
            <a:endParaRPr lang="nb-NO"/>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094791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7EAC-D56A-37DA-28D7-E500A97342A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76BC1C7-F186-18F5-BD7B-491FB0246DA7}"/>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6AA13953-7045-1EE3-638A-A8D007BB6FD5}"/>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7D814B98-FB5F-16D5-3339-2CC8A7EB84C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4EFF2C22-9B3A-4390-8EA3-907DCDCF83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A3C461D7-2A93-2206-1F40-8A1C61BBB9C4}"/>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F5C3746-3BDB-8052-EB5E-0CA66F5C46EE}"/>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124971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72582-8C78-F807-7314-131F6B5484E1}"/>
            </a:ext>
          </a:extLst>
        </p:cNvPr>
        <p:cNvGrpSpPr/>
        <p:nvPr/>
      </p:nvGrpSpPr>
      <p:grpSpPr>
        <a:xfrm>
          <a:off x="0" y="0"/>
          <a:ext cx="0" cy="0"/>
          <a:chOff x="0" y="0"/>
          <a:chExt cx="0" cy="0"/>
        </a:xfrm>
      </p:grpSpPr>
      <p:pic>
        <p:nvPicPr>
          <p:cNvPr id="8" name="Bilde 6" descr="Illustrasjon av to kvinner som snakker sammen. Hver kvinne har en snakkeboble foran ansiktet. ">
            <a:extLst>
              <a:ext uri="{FF2B5EF4-FFF2-40B4-BE49-F238E27FC236}">
                <a16:creationId xmlns:a16="http://schemas.microsoft.com/office/drawing/2014/main" id="{1FD3743C-E329-83E7-5D78-B8D0EDC68233}"/>
              </a:ext>
            </a:extLst>
          </p:cNvPr>
          <p:cNvPicPr>
            <a:picLocks noChangeAspect="1"/>
          </p:cNvPicPr>
          <p:nvPr/>
        </p:nvPicPr>
        <p:blipFill>
          <a:blip r:embed="rId3"/>
          <a:stretch>
            <a:fillRect/>
          </a:stretch>
        </p:blipFill>
        <p:spPr>
          <a:xfrm>
            <a:off x="7946476" y="2342775"/>
            <a:ext cx="3622456" cy="2342454"/>
          </a:xfrm>
          <a:prstGeom prst="rect">
            <a:avLst/>
          </a:prstGeom>
        </p:spPr>
      </p:pic>
      <p:sp>
        <p:nvSpPr>
          <p:cNvPr id="2" name="Tittel 1">
            <a:extLst>
              <a:ext uri="{FF2B5EF4-FFF2-40B4-BE49-F238E27FC236}">
                <a16:creationId xmlns:a16="http://schemas.microsoft.com/office/drawing/2014/main" id="{AEBBC91C-128E-9F4A-6175-89DDFD5C1E47}"/>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25578AF5-EB61-954A-A51F-4F7802474E28}"/>
              </a:ext>
            </a:extLst>
          </p:cNvPr>
          <p:cNvSpPr>
            <a:spLocks noGrp="1"/>
          </p:cNvSpPr>
          <p:nvPr>
            <p:ph sz="half" idx="1"/>
          </p:nvPr>
        </p:nvSpPr>
        <p:spPr>
          <a:xfrm>
            <a:off x="623068" y="2032000"/>
            <a:ext cx="5837367" cy="4060826"/>
          </a:xfrm>
        </p:spPr>
        <p:txBody>
          <a:bodyPr/>
          <a:lstStyle/>
          <a:p>
            <a:r>
              <a:rPr lang="nb-NO" sz="2400" dirty="0"/>
              <a:t>Hvordan føltes det når dere ble bedt om å dele hemmeligheten deres?</a:t>
            </a:r>
          </a:p>
          <a:p>
            <a:r>
              <a:rPr lang="nb-NO" sz="2400" dirty="0"/>
              <a:t>Hvilke strategier kom dere på for å flykte/komme unna?</a:t>
            </a:r>
          </a:p>
          <a:p>
            <a:r>
              <a:rPr lang="nb-NO" sz="2400" dirty="0"/>
              <a:t>Hvordan hadde du trengt at en person var i møte med deg for at du skulle følt deg trygg nok til å klare å dele din hemmelighet?</a:t>
            </a:r>
          </a:p>
          <a:p>
            <a:pPr marL="0" indent="0">
              <a:buNone/>
            </a:pPr>
            <a:endParaRPr lang="nb-NO" dirty="0"/>
          </a:p>
        </p:txBody>
      </p:sp>
      <p:sp>
        <p:nvSpPr>
          <p:cNvPr id="4" name="Plassholder for dato 3">
            <a:extLst>
              <a:ext uri="{FF2B5EF4-FFF2-40B4-BE49-F238E27FC236}">
                <a16:creationId xmlns:a16="http://schemas.microsoft.com/office/drawing/2014/main" id="{FDDC184D-9B0A-EC96-D8DA-51E7298C880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971D71D9-9FEE-92AC-798D-035CD6C2F3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2BCA92D0-5915-E9C3-1712-19EB0213F474}"/>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75800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4" y="697832"/>
            <a:ext cx="9454900" cy="5494624"/>
          </a:xfrm>
        </p:spPr>
        <p:txBody>
          <a:bodyPr/>
          <a:lstStyle/>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fleste av sidene finner du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Disse gir tilleggsinformasjon til sidene, og fungerer som en veileder til deg som skal holde presentasjonen. Det kan være nyttig å forberede seg ved å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lese manus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ulike sidene før du skal holde presentasjonen.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 i </a:t>
            </a:r>
            <a:r>
              <a:rPr kumimoji="0" lang="nb-NO" sz="1500" b="1" i="1" u="none" strike="noStrike" kern="1200" cap="none" spc="0" normalizeH="0" baseline="0" noProof="0" dirty="0">
                <a:ln>
                  <a:noFill/>
                </a:ln>
                <a:solidFill>
                  <a:srgbClr val="000000"/>
                </a:solidFill>
                <a:effectLst/>
                <a:uLnTx/>
                <a:uFillTx/>
                <a:latin typeface="Oslo Sans Office Normal"/>
                <a:ea typeface="+mn-ea"/>
                <a:cs typeface="+mn-cs"/>
              </a:rPr>
              <a:t>kursiv</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er en veiledning til deg som holder presentasjonen og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skal ikke leses høy</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Du kan også selv lage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stikkord på forhånd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dersom det er nyttig for deg. Husk at det ofte fungerer best når du finner en måte å presentere på som føles naturlig for deg!</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r>
              <a:rPr lang="nb-NO" sz="1500" dirty="0"/>
              <a:t>Presentasjonen inneholder også flere </a:t>
            </a:r>
            <a:r>
              <a:rPr lang="nb-NO" sz="1500" b="1" dirty="0"/>
              <a:t>filmer</a:t>
            </a:r>
            <a:r>
              <a:rPr lang="nb-NO" sz="1500" dirty="0"/>
              <a:t>, via lenke til </a:t>
            </a:r>
            <a:r>
              <a:rPr lang="nb-NO" sz="1500" dirty="0" err="1"/>
              <a:t>youtube</a:t>
            </a:r>
            <a:r>
              <a:rPr lang="nb-NO" sz="1500" dirty="0"/>
              <a:t>. For å unngå de </a:t>
            </a:r>
            <a:r>
              <a:rPr lang="nb-NO" sz="1500" b="1" dirty="0"/>
              <a:t>støyete reklamene </a:t>
            </a:r>
            <a:r>
              <a:rPr lang="nb-NO" sz="1500" dirty="0"/>
              <a:t>som kommer før selve filmen starter, bør du </a:t>
            </a:r>
            <a:r>
              <a:rPr lang="nb-NO" sz="1500" b="1" dirty="0"/>
              <a:t>åpne filmene i nettleser på forhånd</a:t>
            </a:r>
            <a:r>
              <a:rPr lang="nb-NO" sz="1500" dirty="0"/>
              <a:t> og finne stedet der filmen begynner.</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flere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refleksjonsøvelser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underveis, hvor de som er til stede inndeles i mindre grupper for å diskutere, med oppsummering i plenum til slutt. Det anbefales at du har gjort deg godt kjent med øvelsene på forhånd og tenkt over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oppsett for din gruppe.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lagt inn 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pause</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omtrent midt i presentasjonen. Du står selvsagt fritt til å velge et annet tidspunkt dersom det passer bedre. </a:t>
            </a:r>
          </a:p>
          <a:p>
            <a:endParaRPr lang="nb-NO" sz="1500" dirty="0"/>
          </a:p>
          <a:p>
            <a:r>
              <a:rPr lang="nb-NO" sz="1500" dirty="0">
                <a:latin typeface="Oslo Sans Office Normal" panose="020B0604020202020204" charset="0"/>
                <a:cs typeface="Oslo Sans Office Normal" panose="020B0604020202020204" charset="0"/>
              </a:rPr>
              <a:t>På side 6 får du en innføring i hvordan materialet er bygget opp, </a:t>
            </a:r>
          </a:p>
          <a:p>
            <a:r>
              <a:rPr lang="nb-NO" sz="1500" dirty="0">
                <a:latin typeface="Oslo Sans Office Normal" panose="020B0604020202020204" charset="0"/>
                <a:cs typeface="Oslo Sans Office Normal" panose="020B0604020202020204" charset="0"/>
              </a:rPr>
              <a:t>før selve presentasjonen starter. </a:t>
            </a:r>
          </a:p>
          <a:p>
            <a:endParaRPr lang="nb-NO" sz="1500" dirty="0">
              <a:latin typeface="Oslo Sans Office Normal" panose="020B0604020202020204" charset="0"/>
              <a:cs typeface="Oslo Sans Office Normal" panose="020B0604020202020204" charset="0"/>
            </a:endParaRPr>
          </a:p>
          <a:p>
            <a:r>
              <a:rPr lang="nb-NO" sz="1500" dirty="0">
                <a:latin typeface="Oslo Sans Office Normal" panose="020B0604020202020204" charset="0"/>
                <a:cs typeface="Oslo Sans Office Normal" panose="020B0604020202020204" charset="0"/>
              </a:rPr>
              <a:t>Lykke til på veien mot traumebevisst praksis!</a:t>
            </a:r>
          </a:p>
          <a:p>
            <a:endParaRPr lang="nb-NO" sz="1500" dirty="0"/>
          </a:p>
          <a:p>
            <a:endParaRPr lang="nb-NO" sz="1500" dirty="0"/>
          </a:p>
          <a:p>
            <a:endParaRPr lang="nb-NO" sz="1500" dirty="0"/>
          </a:p>
          <a:p>
            <a:endParaRPr lang="nb-NO" sz="1500" dirty="0"/>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187776" y="4490055"/>
            <a:ext cx="2547449" cy="1802297"/>
          </a:xfrm>
          <a:prstGeom prst="rect">
            <a:avLst/>
          </a:prstGeom>
        </p:spPr>
      </p:pic>
    </p:spTree>
    <p:extLst>
      <p:ext uri="{BB962C8B-B14F-4D97-AF65-F5344CB8AC3E}">
        <p14:creationId xmlns:p14="http://schemas.microsoft.com/office/powerpoint/2010/main" val="1371302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4" y="1633728"/>
            <a:ext cx="8325845" cy="5026924"/>
          </a:xfrm>
        </p:spPr>
        <p:txBody>
          <a:bodyPr/>
          <a:lstStyle/>
          <a:p>
            <a:pPr marL="0" indent="0">
              <a:buNone/>
            </a:pPr>
            <a:r>
              <a:rPr lang="nb-NO" sz="2400" dirty="0"/>
              <a:t>Det kan være vanskelig å vite hvordan vi påvirker andre rundt oss med vår måte å være på. </a:t>
            </a:r>
          </a:p>
          <a:p>
            <a:pPr marL="0" indent="0">
              <a:buNone/>
            </a:pPr>
            <a:endParaRPr lang="nb-NO" sz="2400" dirty="0"/>
          </a:p>
          <a:p>
            <a:pPr marL="0" indent="0">
              <a:buNone/>
            </a:pPr>
            <a:r>
              <a:rPr lang="nb-NO" sz="2400" dirty="0"/>
              <a:t>Noen ganger kan små endringer få stor betydning for om vi føler oss trygge.</a:t>
            </a:r>
          </a:p>
          <a:p>
            <a:pPr marL="0" indent="0">
              <a:buNone/>
            </a:pPr>
            <a:r>
              <a:rPr lang="nb-NO" sz="2400" dirty="0"/>
              <a:t>Hva er den minste endringen du kan gjøre i måten du er på, som kan utgjøre en forskjell for de rundt deg?</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239730" y="2370239"/>
            <a:ext cx="1834189" cy="2117522"/>
          </a:xfrm>
          <a:prstGeom prst="rect">
            <a:avLst/>
          </a:prstGeom>
        </p:spPr>
      </p:pic>
    </p:spTree>
    <p:extLst>
      <p:ext uri="{BB962C8B-B14F-4D97-AF65-F5344CB8AC3E}">
        <p14:creationId xmlns:p14="http://schemas.microsoft.com/office/powerpoint/2010/main" val="3207557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41</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a:xfrm>
            <a:off x="1015200" y="-2"/>
            <a:ext cx="9149563" cy="4114801"/>
          </a:xfrm>
        </p:spPr>
        <p:txBody>
          <a:bodyPr/>
          <a:lstStyle/>
          <a:p>
            <a:br>
              <a:rPr lang="nb-NO" dirty="0"/>
            </a:br>
            <a:r>
              <a:rPr lang="nb-NO" dirty="0"/>
              <a:t>Bruk av traumebevisst praksis </a:t>
            </a:r>
            <a:br>
              <a:rPr lang="nb-NO" dirty="0"/>
            </a:br>
            <a:r>
              <a:rPr lang="nb-NO" dirty="0"/>
              <a:t>- i møte med innbyggere</a:t>
            </a:r>
          </a:p>
        </p:txBody>
      </p:sp>
    </p:spTree>
    <p:extLst>
      <p:ext uri="{BB962C8B-B14F-4D97-AF65-F5344CB8AC3E}">
        <p14:creationId xmlns:p14="http://schemas.microsoft.com/office/powerpoint/2010/main" val="4090382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970722-6DE0-C369-D913-7FEA83A39D92}"/>
              </a:ext>
            </a:extLst>
          </p:cNvPr>
          <p:cNvSpPr>
            <a:spLocks noGrp="1"/>
          </p:cNvSpPr>
          <p:nvPr>
            <p:ph type="title"/>
          </p:nvPr>
        </p:nvSpPr>
        <p:spPr/>
        <p:txBody>
          <a:bodyPr>
            <a:normAutofit fontScale="90000"/>
          </a:bodyPr>
          <a:lstStyle/>
          <a:p>
            <a:r>
              <a:rPr lang="nb-NO" dirty="0"/>
              <a:t>Traumeinformert Oregons hjelpeverktøy til lærere</a:t>
            </a:r>
            <a:br>
              <a:rPr lang="nb-NO" dirty="0"/>
            </a:br>
            <a:endParaRPr lang="nb-NO" dirty="0"/>
          </a:p>
        </p:txBody>
      </p:sp>
      <p:sp>
        <p:nvSpPr>
          <p:cNvPr id="3" name="Plassholder for innhold 2">
            <a:extLst>
              <a:ext uri="{FF2B5EF4-FFF2-40B4-BE49-F238E27FC236}">
                <a16:creationId xmlns:a16="http://schemas.microsoft.com/office/drawing/2014/main" id="{0A738586-4301-5550-B0C6-365C63B98090}"/>
              </a:ext>
            </a:extLst>
          </p:cNvPr>
          <p:cNvSpPr>
            <a:spLocks noGrp="1"/>
          </p:cNvSpPr>
          <p:nvPr>
            <p:ph idx="1"/>
          </p:nvPr>
        </p:nvSpPr>
        <p:spPr>
          <a:xfrm>
            <a:off x="695326" y="2590799"/>
            <a:ext cx="6638924" cy="3502025"/>
          </a:xfrm>
        </p:spPr>
        <p:txBody>
          <a:bodyPr/>
          <a:lstStyle/>
          <a:p>
            <a:endParaRPr lang="nb-NO" dirty="0"/>
          </a:p>
          <a:p>
            <a:r>
              <a:rPr lang="nb-NO" dirty="0"/>
              <a:t>Prinsippet «trygghet» - hvordan omsette det til praksis på skoler?</a:t>
            </a:r>
          </a:p>
        </p:txBody>
      </p:sp>
      <p:sp>
        <p:nvSpPr>
          <p:cNvPr id="4" name="Plassholder for dato 3">
            <a:extLst>
              <a:ext uri="{FF2B5EF4-FFF2-40B4-BE49-F238E27FC236}">
                <a16:creationId xmlns:a16="http://schemas.microsoft.com/office/drawing/2014/main" id="{F86D684D-BA10-8546-48B7-5675BDB5373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6D193A5C-1A89-2A90-E2F3-EBCCB466DF1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6" name="Bilde 5">
            <a:extLst>
              <a:ext uri="{FF2B5EF4-FFF2-40B4-BE49-F238E27FC236}">
                <a16:creationId xmlns:a16="http://schemas.microsoft.com/office/drawing/2014/main" id="{9929A95C-59FE-4888-3BBF-D6D2B7BDED5A}"/>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7" name="Bilde 11" descr="Illustrasjon ev en kvinne og en mann som leier hverandre.">
            <a:extLst>
              <a:ext uri="{FF2B5EF4-FFF2-40B4-BE49-F238E27FC236}">
                <a16:creationId xmlns:a16="http://schemas.microsoft.com/office/drawing/2014/main" id="{3C6DEAD2-23E4-733B-DEAE-6AFC03BFD537}"/>
              </a:ext>
            </a:extLst>
          </p:cNvPr>
          <p:cNvPicPr>
            <a:picLocks noChangeAspect="1"/>
          </p:cNvPicPr>
          <p:nvPr/>
        </p:nvPicPr>
        <p:blipFill>
          <a:blip r:embed="rId4"/>
          <a:stretch>
            <a:fillRect/>
          </a:stretch>
        </p:blipFill>
        <p:spPr>
          <a:xfrm>
            <a:off x="7334250" y="1817419"/>
            <a:ext cx="3223161" cy="3223161"/>
          </a:xfrm>
          <a:prstGeom prst="rect">
            <a:avLst/>
          </a:prstGeom>
        </p:spPr>
      </p:pic>
    </p:spTree>
    <p:extLst>
      <p:ext uri="{BB962C8B-B14F-4D97-AF65-F5344CB8AC3E}">
        <p14:creationId xmlns:p14="http://schemas.microsoft.com/office/powerpoint/2010/main" val="271250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r>
              <a:rPr lang="nb-NO" dirty="0"/>
              <a:t>Bruk av traumebevisst praksis  i møte med innbygger </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032001"/>
            <a:ext cx="5026205" cy="4060824"/>
          </a:xfrm>
        </p:spPr>
        <p:txBody>
          <a:bodyPr/>
          <a:lstStyle/>
          <a:p>
            <a:pPr marL="0" indent="0">
              <a:buNone/>
            </a:pPr>
            <a:endParaRPr lang="nb-NO" dirty="0"/>
          </a:p>
          <a:p>
            <a:r>
              <a:rPr lang="nb-NO" dirty="0"/>
              <a:t>Hvordan gjør vi det?</a:t>
            </a:r>
          </a:p>
          <a:p>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43</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grpSp>
        <p:nvGrpSpPr>
          <p:cNvPr id="8" name="Group 7" descr="Illustrasjon av en mann som triller en barnevogn, en mann og et barn, og en kvinne i hijab.">
            <a:extLst>
              <a:ext uri="{FF2B5EF4-FFF2-40B4-BE49-F238E27FC236}">
                <a16:creationId xmlns:a16="http://schemas.microsoft.com/office/drawing/2014/main" id="{9F53BBDB-7951-839D-87C4-E30E2C4E5275}"/>
              </a:ext>
            </a:extLst>
          </p:cNvPr>
          <p:cNvGrpSpPr/>
          <p:nvPr/>
        </p:nvGrpSpPr>
        <p:grpSpPr>
          <a:xfrm>
            <a:off x="6096000" y="1820122"/>
            <a:ext cx="4730750" cy="3757717"/>
            <a:chOff x="3142866" y="1405261"/>
            <a:chExt cx="5385683" cy="3752628"/>
          </a:xfrm>
        </p:grpSpPr>
        <p:pic>
          <p:nvPicPr>
            <p:cNvPr id="9" name="Picture 8" descr="A person pushing a baby stroller&#10;&#10;Description automatically generated">
              <a:extLst>
                <a:ext uri="{FF2B5EF4-FFF2-40B4-BE49-F238E27FC236}">
                  <a16:creationId xmlns:a16="http://schemas.microsoft.com/office/drawing/2014/main" id="{5F26DE1F-471B-BD02-DA94-876A6505B32E}"/>
                </a:ext>
              </a:extLst>
            </p:cNvPr>
            <p:cNvPicPr>
              <a:picLocks noChangeAspect="1"/>
            </p:cNvPicPr>
            <p:nvPr/>
          </p:nvPicPr>
          <p:blipFill rotWithShape="1">
            <a:blip r:embed="rId4"/>
            <a:srcRect l="23400" t="19051" r="36412" b="13929"/>
            <a:stretch/>
          </p:blipFill>
          <p:spPr>
            <a:xfrm>
              <a:off x="5404966" y="1405261"/>
              <a:ext cx="3123583" cy="3685408"/>
            </a:xfrm>
            <a:prstGeom prst="rect">
              <a:avLst/>
            </a:prstGeom>
          </p:spPr>
        </p:pic>
        <p:pic>
          <p:nvPicPr>
            <p:cNvPr id="10" name="Picture 9">
              <a:extLst>
                <a:ext uri="{FF2B5EF4-FFF2-40B4-BE49-F238E27FC236}">
                  <a16:creationId xmlns:a16="http://schemas.microsoft.com/office/drawing/2014/main" id="{32DE2687-7BFB-4BEA-EF51-390E427EAB1C}"/>
                </a:ext>
              </a:extLst>
            </p:cNvPr>
            <p:cNvPicPr>
              <a:picLocks noChangeAspect="1"/>
            </p:cNvPicPr>
            <p:nvPr/>
          </p:nvPicPr>
          <p:blipFill rotWithShape="1">
            <a:blip r:embed="rId5"/>
            <a:srcRect l="36397" t="17971" r="33234" b="773"/>
            <a:stretch/>
          </p:blipFill>
          <p:spPr>
            <a:xfrm>
              <a:off x="4202641" y="1727784"/>
              <a:ext cx="1165162" cy="3402432"/>
            </a:xfrm>
            <a:prstGeom prst="rect">
              <a:avLst/>
            </a:prstGeom>
          </p:spPr>
        </p:pic>
        <p:pic>
          <p:nvPicPr>
            <p:cNvPr id="11" name="Picture 10" descr="A couple of people dancing&#10;&#10;Description automatically generated">
              <a:extLst>
                <a:ext uri="{FF2B5EF4-FFF2-40B4-BE49-F238E27FC236}">
                  <a16:creationId xmlns:a16="http://schemas.microsoft.com/office/drawing/2014/main" id="{A8E8C751-2BD7-6D3B-2E23-38EFD9EFED51}"/>
                </a:ext>
              </a:extLst>
            </p:cNvPr>
            <p:cNvPicPr>
              <a:picLocks noChangeAspect="1"/>
            </p:cNvPicPr>
            <p:nvPr/>
          </p:nvPicPr>
          <p:blipFill rotWithShape="1">
            <a:blip r:embed="rId6"/>
            <a:srcRect t="42705" r="70898" b="7826"/>
            <a:stretch/>
          </p:blipFill>
          <p:spPr>
            <a:xfrm>
              <a:off x="3142866" y="2863905"/>
              <a:ext cx="1349499" cy="2293984"/>
            </a:xfrm>
            <a:prstGeom prst="rect">
              <a:avLst/>
            </a:prstGeom>
          </p:spPr>
        </p:pic>
      </p:grpSp>
      <p:pic>
        <p:nvPicPr>
          <p:cNvPr id="7" name="Bilde 5">
            <a:extLst>
              <a:ext uri="{FF2B5EF4-FFF2-40B4-BE49-F238E27FC236}">
                <a16:creationId xmlns:a16="http://schemas.microsoft.com/office/drawing/2014/main" id="{B1A156AE-B329-63B8-D07D-2E677CCD6962}"/>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12" name="Bilde 12" descr="Et bilde som inneholder klær, tegnefilm, clip art&#10;&#10;Automatisk generert beskrivelse">
            <a:extLst>
              <a:ext uri="{FF2B5EF4-FFF2-40B4-BE49-F238E27FC236}">
                <a16:creationId xmlns:a16="http://schemas.microsoft.com/office/drawing/2014/main" id="{FA9F850A-A364-F244-C7F9-5C2F5FBBD11C}"/>
              </a:ext>
            </a:extLst>
          </p:cNvPr>
          <p:cNvPicPr>
            <a:picLocks noChangeAspect="1"/>
          </p:cNvPicPr>
          <p:nvPr/>
        </p:nvPicPr>
        <p:blipFill rotWithShape="1">
          <a:blip r:embed="rId7"/>
          <a:srcRect l="54026" t="-4023" r="29710" b="4023"/>
          <a:stretch/>
        </p:blipFill>
        <p:spPr>
          <a:xfrm>
            <a:off x="10554117" y="1100523"/>
            <a:ext cx="1154842" cy="5023641"/>
          </a:xfrm>
          <a:prstGeom prst="rect">
            <a:avLst/>
          </a:prstGeom>
        </p:spPr>
      </p:pic>
    </p:spTree>
    <p:extLst>
      <p:ext uri="{BB962C8B-B14F-4D97-AF65-F5344CB8AC3E}">
        <p14:creationId xmlns:p14="http://schemas.microsoft.com/office/powerpoint/2010/main" val="122451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3594923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lstStyle/>
          <a:p>
            <a:r>
              <a:rPr lang="nb-NO" dirty="0"/>
              <a:t>Refleksjonsoppgave</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95324" y="2179530"/>
            <a:ext cx="5826246" cy="4112822"/>
          </a:xfrm>
        </p:spPr>
        <p:txBody>
          <a:bodyPr/>
          <a:lstStyle/>
          <a:p>
            <a:r>
              <a:rPr lang="nb-NO" dirty="0"/>
              <a:t>Hva ved det dere vanligvis gjør og sier kan bidra til at innbyggeren opplever/ føler at det er godt og trygt å møte en offentlig tjeneste? </a:t>
            </a:r>
          </a:p>
          <a:p>
            <a:r>
              <a:rPr lang="nb-NO" dirty="0"/>
              <a:t>Hva ved det dere vanligvis gjør og sier kan bidra til at innbyggeren opplever/ føler at det er krevende å møte en offentlig tjeneste? </a:t>
            </a:r>
          </a:p>
          <a:p>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6" name="Bilde 6" descr="Illustrasjon av to kvinner som snakker sammen. Hver kvinne har en snakkeboble foran ansiktet. ">
            <a:extLst>
              <a:ext uri="{FF2B5EF4-FFF2-40B4-BE49-F238E27FC236}">
                <a16:creationId xmlns:a16="http://schemas.microsoft.com/office/drawing/2014/main" id="{A8AA4065-69BC-D730-F7D9-3E9E4594999F}"/>
              </a:ext>
            </a:extLst>
          </p:cNvPr>
          <p:cNvPicPr>
            <a:picLocks noChangeAspect="1"/>
          </p:cNvPicPr>
          <p:nvPr/>
        </p:nvPicPr>
        <p:blipFill>
          <a:blip r:embed="rId4"/>
          <a:stretch>
            <a:fillRect/>
          </a:stretch>
        </p:blipFill>
        <p:spPr>
          <a:xfrm>
            <a:off x="7944696" y="2179530"/>
            <a:ext cx="3551976" cy="2296878"/>
          </a:xfrm>
          <a:prstGeom prst="rect">
            <a:avLst/>
          </a:prstGeom>
        </p:spPr>
      </p:pic>
    </p:spTree>
    <p:extLst>
      <p:ext uri="{BB962C8B-B14F-4D97-AF65-F5344CB8AC3E}">
        <p14:creationId xmlns:p14="http://schemas.microsoft.com/office/powerpoint/2010/main" val="3672732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043632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6" descr="Illustrasjon av to kvinner som snakker sammen. Hver kvinne har en snakkeboble foran ansiktet. ">
            <a:extLst>
              <a:ext uri="{FF2B5EF4-FFF2-40B4-BE49-F238E27FC236}">
                <a16:creationId xmlns:a16="http://schemas.microsoft.com/office/drawing/2014/main" id="{34058E43-1460-1DDA-01B6-1F8C864F96BA}"/>
              </a:ext>
            </a:extLst>
          </p:cNvPr>
          <p:cNvPicPr>
            <a:picLocks noChangeAspect="1"/>
          </p:cNvPicPr>
          <p:nvPr/>
        </p:nvPicPr>
        <p:blipFill>
          <a:blip r:embed="rId3"/>
          <a:stretch>
            <a:fillRect/>
          </a:stretch>
        </p:blipFill>
        <p:spPr>
          <a:xfrm>
            <a:off x="8148681" y="2183301"/>
            <a:ext cx="3551976" cy="2296878"/>
          </a:xfrm>
          <a:prstGeom prst="rect">
            <a:avLst/>
          </a:prstGeom>
        </p:spPr>
      </p:pic>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23068" y="2468070"/>
            <a:ext cx="7892282" cy="3624755"/>
          </a:xfrm>
        </p:spPr>
        <p:txBody>
          <a:bodyPr/>
          <a:lstStyle/>
          <a:p>
            <a:r>
              <a:rPr lang="nb-NO" dirty="0"/>
              <a:t>Du som var deg selv som ansatt, hva ble du opptatt av i møte med innbyggeren? Hva skjedde i deg?</a:t>
            </a:r>
          </a:p>
          <a:p>
            <a:r>
              <a:rPr lang="nb-NO" dirty="0"/>
              <a:t>Var det noe dere opplevde fungerte godt i møtet?</a:t>
            </a:r>
          </a:p>
          <a:p>
            <a:r>
              <a:rPr lang="nb-NO" dirty="0"/>
              <a:t>Var det noe dere ville gjort annerledes om dere fikk prøve igjen?</a:t>
            </a:r>
          </a:p>
          <a:p>
            <a:r>
              <a:rPr lang="nb-NO" dirty="0"/>
              <a:t>Var det noe som var særlig vanskelig?</a:t>
            </a:r>
          </a:p>
          <a:p>
            <a:pPr marL="0" indent="0">
              <a:buNone/>
            </a:pPr>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3906982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91432F56-723C-765D-7836-A8F406C9773C}"/>
            </a:ext>
          </a:extLst>
        </p:cNvPr>
        <p:cNvGrpSpPr/>
        <p:nvPr/>
      </p:nvGrpSpPr>
      <p:grpSpPr>
        <a:xfrm>
          <a:off x="0" y="0"/>
          <a:ext cx="0" cy="0"/>
          <a:chOff x="0" y="0"/>
          <a:chExt cx="0" cy="0"/>
        </a:xfrm>
      </p:grpSpPr>
      <p:sp>
        <p:nvSpPr>
          <p:cNvPr id="6" name="Tittel 5">
            <a:extLst>
              <a:ext uri="{FF2B5EF4-FFF2-40B4-BE49-F238E27FC236}">
                <a16:creationId xmlns:a16="http://schemas.microsoft.com/office/drawing/2014/main" id="{7B894697-6821-4498-A94C-337F67FF09CC}"/>
              </a:ext>
            </a:extLst>
          </p:cNvPr>
          <p:cNvSpPr>
            <a:spLocks noGrp="1"/>
          </p:cNvSpPr>
          <p:nvPr>
            <p:ph type="title"/>
          </p:nvPr>
        </p:nvSpPr>
        <p:spPr/>
        <p:txBody>
          <a:bodyPr/>
          <a:lstStyle/>
          <a:p>
            <a:br>
              <a:rPr lang="nb-NO" dirty="0"/>
            </a:br>
            <a:endParaRPr lang="nb-NO" dirty="0"/>
          </a:p>
        </p:txBody>
      </p:sp>
      <p:sp>
        <p:nvSpPr>
          <p:cNvPr id="2" name="Plassholder for tekst 1">
            <a:extLst>
              <a:ext uri="{FF2B5EF4-FFF2-40B4-BE49-F238E27FC236}">
                <a16:creationId xmlns:a16="http://schemas.microsoft.com/office/drawing/2014/main" id="{6682A9A1-7C30-071F-63AE-6D88D4169738}"/>
              </a:ext>
            </a:extLst>
          </p:cNvPr>
          <p:cNvSpPr>
            <a:spLocks noGrp="1"/>
          </p:cNvSpPr>
          <p:nvPr>
            <p:ph type="body" idx="1"/>
          </p:nvPr>
        </p:nvSpPr>
        <p:spPr>
          <a:xfrm>
            <a:off x="1015201" y="1901953"/>
            <a:ext cx="6180729" cy="4190872"/>
          </a:xfrm>
        </p:spPr>
        <p:txBody>
          <a:bodyPr/>
          <a:lstStyle/>
          <a:p>
            <a:r>
              <a:rPr lang="en-US" sz="2800" dirty="0"/>
              <a:t>“I've learned that people will forget what you said, </a:t>
            </a:r>
          </a:p>
          <a:p>
            <a:r>
              <a:rPr lang="en-US" sz="2800" dirty="0"/>
              <a:t>people will forget what you did, </a:t>
            </a:r>
          </a:p>
          <a:p>
            <a:r>
              <a:rPr lang="en-US" sz="2800" dirty="0"/>
              <a:t>but people will never forget how you made them feel.”</a:t>
            </a:r>
          </a:p>
          <a:p>
            <a:pPr algn="r"/>
            <a:r>
              <a:rPr lang="en-US" sz="2800" dirty="0"/>
              <a:t>― Maya Angelou</a:t>
            </a:r>
            <a:endParaRPr lang="nb-NO" dirty="0"/>
          </a:p>
        </p:txBody>
      </p:sp>
      <p:sp>
        <p:nvSpPr>
          <p:cNvPr id="4" name="Plassholder for dato 3">
            <a:extLst>
              <a:ext uri="{FF2B5EF4-FFF2-40B4-BE49-F238E27FC236}">
                <a16:creationId xmlns:a16="http://schemas.microsoft.com/office/drawing/2014/main" id="{6C57FB07-B895-5937-D61F-6206447BD50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4AC3DD8-16A5-DB8B-2094-CD7AD50AF0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3" name="Picture 2" descr="Illustrasjon av en gul lyspære med beige sokkel. Tre lysstråler kommer ut av lyspæren. ">
            <a:extLst>
              <a:ext uri="{FF2B5EF4-FFF2-40B4-BE49-F238E27FC236}">
                <a16:creationId xmlns:a16="http://schemas.microsoft.com/office/drawing/2014/main" id="{33034F53-E8B7-735D-E9A8-437547E1E219}"/>
              </a:ext>
            </a:extLst>
          </p:cNvPr>
          <p:cNvPicPr>
            <a:picLocks noChangeAspect="1"/>
          </p:cNvPicPr>
          <p:nvPr/>
        </p:nvPicPr>
        <p:blipFill rotWithShape="1">
          <a:blip r:embed="rId3"/>
          <a:srcRect l="12516" t="2209" r="19567" b="19382"/>
          <a:stretch/>
        </p:blipFill>
        <p:spPr>
          <a:xfrm>
            <a:off x="7195929" y="1503753"/>
            <a:ext cx="3379305" cy="3901319"/>
          </a:xfrm>
          <a:prstGeom prst="rect">
            <a:avLst/>
          </a:prstGeom>
        </p:spPr>
      </p:pic>
    </p:spTree>
    <p:extLst>
      <p:ext uri="{BB962C8B-B14F-4D97-AF65-F5344CB8AC3E}">
        <p14:creationId xmlns:p14="http://schemas.microsoft.com/office/powerpoint/2010/main" val="2868277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675000" y="206636"/>
            <a:ext cx="11076964"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2339105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dirty="0">
                <a:latin typeface="Oslo Sans Office Normal" panose="020B0604020202020204" charset="0"/>
                <a:cs typeface="Oslo Sans Office Normal" panose="020B0604020202020204" charset="0"/>
              </a:rPr>
              <a:t>Husk at de som deltar kan ha med seg livsbelastninger, enten barndomsbelastninger eller stå i pågående livskriser, og materialet kan derfor berøre på en annen måte enn hvis dette ikke var tilfellet. </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er derfor viktig at du som holder presentasjonen føler deg trygg på at du vet hva du skal gjøre dersom du ser at dette skjer.</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viktigste du kan gjøre er å vise personen at de ikke er alene, og at det finnes steder de kan få hjelp dersom dette blir for overveldende å stå i alene.</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Mental Helses hjelpetelefon: 116 123</a:t>
            </a:r>
          </a:p>
          <a:p>
            <a:r>
              <a:rPr lang="nb-NO" sz="2000" dirty="0">
                <a:latin typeface="Oslo Sans Office Normal" panose="020B0604020202020204" charset="0"/>
                <a:cs typeface="Oslo Sans Office Normal" panose="020B0604020202020204" charset="0"/>
              </a:rPr>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1160614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dirty="0"/>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31E7B-50BA-9449-91F9-9A9201D9036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dirty="0"/>
              <a:t>Hjelp oss slik at opplæringen blir mest mulig nyttig!</a:t>
            </a:r>
          </a:p>
          <a:p>
            <a:r>
              <a:rPr lang="nb-NO" dirty="0"/>
              <a:t>Hvor nyttig var denne opplæringen for din arbeidshverdag?</a:t>
            </a:r>
          </a:p>
          <a:p>
            <a:r>
              <a:rPr lang="nb-NO" dirty="0"/>
              <a:t>Har du innspill eller kommentarer som kunne gjort den enda mer nyttig for deg?</a:t>
            </a:r>
          </a:p>
          <a:p>
            <a:endParaRPr lang="nb-NO" dirty="0"/>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2408159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dirty="0"/>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dirty="0"/>
              <a:t>Vi har nå gjennomført opplæring kjernekompetanse 5 og har med dette gjennomført alle kjernekompetansene. For å lykkes med det videre arbeidet er det viktig at dette blir en del av arbeidshverdagen vår. </a:t>
            </a:r>
          </a:p>
          <a:p>
            <a:endParaRPr lang="nb-NO" sz="1600" dirty="0"/>
          </a:p>
          <a:p>
            <a:pPr marL="285750" indent="-285750">
              <a:buFont typeface="Arial" panose="020B0604020202020204" pitchFamily="34" charset="0"/>
              <a:buChar char="•"/>
            </a:pPr>
            <a:r>
              <a:rPr lang="nb-NO" sz="1600" b="1" dirty="0"/>
              <a:t>Kjernekompetanse 1: Hva er traumer og livsbelastninger?</a:t>
            </a:r>
          </a:p>
          <a:p>
            <a:pPr marL="285750" indent="-285750">
              <a:buFont typeface="Arial" panose="020B0604020202020204" pitchFamily="34" charset="0"/>
              <a:buChar char="•"/>
            </a:pPr>
            <a:r>
              <a:rPr lang="nb-NO" sz="1600" b="1" dirty="0"/>
              <a:t>Kjernekompetanse 2: Hva er traumebevisst praksis?</a:t>
            </a:r>
          </a:p>
          <a:p>
            <a:pPr marL="285750" indent="-285750">
              <a:buFont typeface="Arial" panose="020B0604020202020204" pitchFamily="34" charset="0"/>
              <a:buChar char="•"/>
            </a:pPr>
            <a:r>
              <a:rPr lang="nb-NO" sz="1600" b="1" dirty="0"/>
              <a:t>Kjernekompetanse 3: Hjerne, gener og motstandskraft</a:t>
            </a:r>
          </a:p>
          <a:p>
            <a:pPr marL="285750" indent="-285750">
              <a:buFont typeface="Arial" panose="020B0604020202020204" pitchFamily="34" charset="0"/>
              <a:buChar char="•"/>
            </a:pPr>
            <a:r>
              <a:rPr lang="nb-NO" sz="1600" b="1" dirty="0"/>
              <a:t>Kjernekompetanse 4: Robust arbeidsmiljø</a:t>
            </a:r>
          </a:p>
          <a:p>
            <a:pPr marL="285750" indent="-285750">
              <a:buFont typeface="Arial" panose="020B0604020202020204" pitchFamily="34" charset="0"/>
              <a:buChar char="•"/>
            </a:pPr>
            <a:r>
              <a:rPr lang="nb-NO" sz="1600" b="1" dirty="0"/>
              <a:t>Kjernekompetanse 5: Bruk av traumebevisst praksis</a:t>
            </a:r>
          </a:p>
          <a:p>
            <a:endParaRPr lang="nb-NO" sz="1600" dirty="0"/>
          </a:p>
          <a:p>
            <a:endParaRPr lang="nb-NO" sz="1600" dirty="0"/>
          </a:p>
          <a:p>
            <a:endParaRPr lang="nb-NO" dirty="0"/>
          </a:p>
          <a:p>
            <a:endParaRPr lang="nb-NO" dirty="0"/>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a:t>Dette materialet er utarbeidet i forbindelse med prosjektet </a:t>
            </a:r>
          </a:p>
          <a:p>
            <a:r>
              <a:rPr lang="nb-NO"/>
              <a:t>«Livet skjer med oss alle – veien mot en </a:t>
            </a:r>
            <a:r>
              <a:rPr lang="nb-NO" err="1"/>
              <a:t>traumeinformert</a:t>
            </a:r>
            <a:r>
              <a:rPr lang="nb-NO"/>
              <a:t> by». </a:t>
            </a:r>
          </a:p>
          <a:p>
            <a:endParaRPr lang="nb-NO"/>
          </a:p>
          <a:p>
            <a:r>
              <a:rPr lang="nb-NO"/>
              <a:t>Vi håper mange kan ha nytte av det!</a:t>
            </a:r>
          </a:p>
          <a:p>
            <a:endParaRPr lang="nb-NO"/>
          </a:p>
          <a:p>
            <a:r>
              <a:rPr lang="nb-NO" sz="1400" b="1"/>
              <a:t>Har du innspill eller ønsker å drøfte arbeidet med traumebevisst praksis? </a:t>
            </a:r>
          </a:p>
          <a:p>
            <a:r>
              <a:rPr lang="nb-NO" sz="1400" b="1"/>
              <a:t>Ta kontakt!</a:t>
            </a:r>
          </a:p>
          <a:p>
            <a:endParaRPr lang="nb-NO" sz="1400"/>
          </a:p>
          <a:p>
            <a:r>
              <a:rPr lang="nb-NO" sz="1200"/>
              <a:t>Lotta Sjåfjell,</a:t>
            </a:r>
          </a:p>
          <a:p>
            <a:r>
              <a:rPr lang="nb-NO" sz="1200"/>
              <a:t>Prosjektleder og psykologspesialist, </a:t>
            </a:r>
          </a:p>
          <a:p>
            <a:r>
              <a:rPr lang="nb-NO" sz="1200"/>
              <a:t>Helseetaten</a:t>
            </a:r>
          </a:p>
          <a:p>
            <a:r>
              <a:rPr lang="nb-NO" sz="1200"/>
              <a:t>Oslo kommune</a:t>
            </a:r>
          </a:p>
          <a:p>
            <a:r>
              <a:rPr lang="nb-NO" sz="1200"/>
              <a:t>Telefon: 47331458</a:t>
            </a:r>
          </a:p>
          <a:p>
            <a:r>
              <a:rPr lang="nb-NO" sz="1200"/>
              <a:t>E-post: </a:t>
            </a:r>
            <a:r>
              <a:rPr lang="nb-NO" sz="1200">
                <a:hlinkClick r:id="rId3"/>
              </a:rPr>
              <a:t>lotta.sjafjell@hel.oslo.kommune.no</a:t>
            </a:r>
            <a:endParaRPr lang="nb-NO" sz="1200"/>
          </a:p>
          <a:p>
            <a:endParaRPr lang="nb-NO"/>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52</a:t>
            </a:fld>
            <a:endParaRPr lang="nb-NO"/>
          </a:p>
        </p:txBody>
      </p:sp>
    </p:spTree>
    <p:extLst>
      <p:ext uri="{BB962C8B-B14F-4D97-AF65-F5344CB8AC3E}">
        <p14:creationId xmlns:p14="http://schemas.microsoft.com/office/powerpoint/2010/main" val="88152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2" y="-1"/>
            <a:ext cx="3067681" cy="1577009"/>
          </a:xfrm>
        </p:spPr>
        <p:txBody>
          <a:bodyPr>
            <a:normAutofit/>
          </a:bodyPr>
          <a:lstStyle/>
          <a:p>
            <a:r>
              <a:rPr lang="nb-NO" sz="2400" b="1" dirty="0">
                <a:solidFill>
                  <a:schemeClr val="tx1"/>
                </a:solidFill>
              </a:rPr>
              <a:t>Hvordan er materialet bygget opp?</a:t>
            </a:r>
          </a:p>
        </p:txBody>
      </p:sp>
      <p:sp>
        <p:nvSpPr>
          <p:cNvPr id="3" name="Plassholder for tekst 2">
            <a:extLst>
              <a:ext uri="{FF2B5EF4-FFF2-40B4-BE49-F238E27FC236}">
                <a16:creationId xmlns:a16="http://schemas.microsoft.com/office/drawing/2014/main" id="{F845B68A-ED1E-CF7C-8639-D553923DE917}"/>
              </a:ext>
            </a:extLst>
          </p:cNvPr>
          <p:cNvSpPr>
            <a:spLocks noGrp="1"/>
          </p:cNvSpPr>
          <p:nvPr>
            <p:ph type="body" idx="1"/>
          </p:nvPr>
        </p:nvSpPr>
        <p:spPr>
          <a:xfrm>
            <a:off x="726873" y="1577009"/>
            <a:ext cx="3048800" cy="4715344"/>
          </a:xfrm>
        </p:spPr>
        <p:txBody>
          <a:bodyPr/>
          <a:lstStyle/>
          <a:p>
            <a:r>
              <a:rPr lang="nb-NO" sz="1800" dirty="0">
                <a:solidFill>
                  <a:schemeClr val="tx1"/>
                </a:solidFill>
              </a:rPr>
              <a:t>Gjennom materialet vil dere møte tre symboler som forteller noe om hvilket type innhold akkurat den siden har. Disse er kunnskap, praksis og erfaring. Hver side er merket med ett av disse symbolene.</a:t>
            </a:r>
          </a:p>
          <a:p>
            <a:endParaRPr lang="nb-NO" dirty="0">
              <a:solidFill>
                <a:schemeClr val="tx1"/>
              </a:solidFill>
            </a:endParaRPr>
          </a:p>
          <a:p>
            <a:r>
              <a:rPr lang="nb-NO" sz="1800" dirty="0">
                <a:solidFill>
                  <a:schemeClr val="tx1"/>
                </a:solidFill>
              </a:rPr>
              <a:t>Du som skal holde presentasjonen, bes vurdere om du inkluderer alle sidene, eller utelater noen. Se notatene for veiledning.</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151592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695325" y="1253447"/>
            <a:ext cx="7432675" cy="791110"/>
          </a:xfrm>
        </p:spPr>
        <p:txBody>
          <a:bodyPr/>
          <a:lstStyle/>
          <a:p>
            <a:r>
              <a:rPr lang="en-NO" dirty="0"/>
              <a:t>Livet skjer med oss alle</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p:txBody>
          <a:bodyPr/>
          <a:lstStyle/>
          <a:p>
            <a:pPr algn="l"/>
            <a:fld id="{8ACEFDFC-287E-0A4D-81A7-6CC8C070690D}" type="slidenum">
              <a:rPr lang="nb-NO" smtClean="0"/>
              <a:pPr algn="l"/>
              <a:t>7</a:t>
            </a:fld>
            <a:endParaRPr lang="nb-NO"/>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695325" y="2227630"/>
            <a:ext cx="8024606" cy="1729781"/>
          </a:xfrm>
        </p:spPr>
        <p:txBody>
          <a:bodyPr/>
          <a:lstStyle/>
          <a:p>
            <a:r>
              <a:rPr lang="en-NO" dirty="0"/>
              <a:t>Veien mot </a:t>
            </a:r>
            <a:r>
              <a:rPr lang="nb-NO" dirty="0"/>
              <a:t>traumebevisst praksis</a:t>
            </a:r>
          </a:p>
          <a:p>
            <a:endParaRPr lang="nb-NO" dirty="0"/>
          </a:p>
          <a:p>
            <a:r>
              <a:rPr lang="nb-NO" sz="2400" dirty="0"/>
              <a:t>Kjernekompetanse 5: Bruk av traumebevisst praksis</a:t>
            </a:r>
          </a:p>
          <a:p>
            <a:endParaRPr lang="nb-NO" sz="2400" dirty="0"/>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8715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ABC32AF-7641-C00B-CD68-BCEF6AFAA250}"/>
              </a:ext>
            </a:extLst>
          </p:cNvPr>
          <p:cNvSpPr>
            <a:spLocks noGrp="1"/>
          </p:cNvSpPr>
          <p:nvPr>
            <p:ph type="title"/>
          </p:nvPr>
        </p:nvSpPr>
        <p:spPr>
          <a:xfrm>
            <a:off x="1015199" y="150493"/>
            <a:ext cx="9149563" cy="1028602"/>
          </a:xfrm>
        </p:spPr>
        <p:txBody>
          <a:bodyPr>
            <a:normAutofit/>
          </a:bodyPr>
          <a:lstStyle/>
          <a:p>
            <a:r>
              <a:rPr lang="nb-NO" sz="3200" dirty="0"/>
              <a:t>Hva skal dere lære i denne presentasjonen?</a:t>
            </a:r>
          </a:p>
        </p:txBody>
      </p:sp>
      <p:sp>
        <p:nvSpPr>
          <p:cNvPr id="6" name="Plassholder for tekst 5">
            <a:extLst>
              <a:ext uri="{FF2B5EF4-FFF2-40B4-BE49-F238E27FC236}">
                <a16:creationId xmlns:a16="http://schemas.microsoft.com/office/drawing/2014/main" id="{774ED176-E55B-2FE3-C0B6-C4C43E7BF668}"/>
              </a:ext>
            </a:extLst>
          </p:cNvPr>
          <p:cNvSpPr>
            <a:spLocks noGrp="1"/>
          </p:cNvSpPr>
          <p:nvPr>
            <p:ph type="body" idx="1"/>
          </p:nvPr>
        </p:nvSpPr>
        <p:spPr>
          <a:xfrm>
            <a:off x="1015200" y="1479885"/>
            <a:ext cx="9149563" cy="4612940"/>
          </a:xfrm>
        </p:spPr>
        <p:txBody>
          <a:bodyPr/>
          <a:lstStyle/>
          <a:p>
            <a:pPr marL="285750" indent="-285750">
              <a:buFont typeface="Arial" panose="020B0604020202020204" pitchFamily="34" charset="0"/>
              <a:buChar char="•"/>
            </a:pPr>
            <a:r>
              <a:rPr lang="nb-NO" dirty="0"/>
              <a:t>Teori om hva endring innebærer.</a:t>
            </a:r>
          </a:p>
          <a:p>
            <a:pPr marL="285750" indent="-285750">
              <a:buFont typeface="Arial" panose="020B0604020202020204" pitchFamily="34" charset="0"/>
              <a:buChar char="•"/>
            </a:pPr>
            <a:r>
              <a:rPr lang="nb-NO" dirty="0"/>
              <a:t>Verktøy for hvordan vi kan vi ta i bruk traumebevisst praksis i organisasjonen, mellom ansatte og overfor innbyggere.</a:t>
            </a:r>
          </a:p>
          <a:p>
            <a:endParaRPr lang="nb-NO" dirty="0"/>
          </a:p>
          <a:p>
            <a:r>
              <a:rPr lang="nb-NO" dirty="0">
                <a:effectLst/>
              </a:rPr>
              <a:t>Læringsmål:</a:t>
            </a:r>
          </a:p>
          <a:p>
            <a:pPr marL="342900" indent="-342900">
              <a:buFont typeface="+mj-lt"/>
              <a:buAutoNum type="arabicPeriod"/>
            </a:pPr>
            <a:r>
              <a:rPr lang="nb-NO" dirty="0">
                <a:effectLst/>
              </a:rPr>
              <a:t>Forstå hva det innebærer å endre oss som organisasjon og mennesker.  Anerkjenne at det krever god planlegging, involvering og samarbeid. </a:t>
            </a:r>
            <a:r>
              <a:rPr lang="nb-NO" dirty="0"/>
              <a:t> </a:t>
            </a:r>
          </a:p>
          <a:p>
            <a:pPr marL="342900" indent="-342900">
              <a:buFont typeface="+mj-lt"/>
              <a:buAutoNum type="arabicPeriod"/>
            </a:pPr>
            <a:r>
              <a:rPr lang="nb-NO" dirty="0">
                <a:effectLst/>
              </a:rPr>
              <a:t>Evne å bruke traumebevisst praksis på egen arbeidsplass – på organisasjonsnivå, mellom ansatte og overfor innbyggere.</a:t>
            </a:r>
          </a:p>
          <a:p>
            <a:endParaRPr lang="nb-NO" dirty="0"/>
          </a:p>
          <a:p>
            <a:r>
              <a:rPr lang="nb-NO" dirty="0"/>
              <a:t>Ferdighet: Evne å identifisere strategier for hvordan traumebevisst praksis kan se ut på din arbeidsplass.</a:t>
            </a:r>
          </a:p>
        </p:txBody>
      </p:sp>
      <p:pic>
        <p:nvPicPr>
          <p:cNvPr id="3" name="Bilde 2" descr="Illustrasjon av en kvinne som sitter i skredderstilling. Hun holder en bok som hun leser i og en kopp kaffe.">
            <a:extLst>
              <a:ext uri="{FF2B5EF4-FFF2-40B4-BE49-F238E27FC236}">
                <a16:creationId xmlns:a16="http://schemas.microsoft.com/office/drawing/2014/main" id="{20D87FBD-1978-6BA3-C185-582F9CC75123}"/>
              </a:ext>
            </a:extLst>
          </p:cNvPr>
          <p:cNvPicPr>
            <a:picLocks noChangeAspect="1"/>
          </p:cNvPicPr>
          <p:nvPr/>
        </p:nvPicPr>
        <p:blipFill>
          <a:blip r:embed="rId3"/>
          <a:stretch>
            <a:fillRect/>
          </a:stretch>
        </p:blipFill>
        <p:spPr>
          <a:xfrm>
            <a:off x="9469245" y="4011051"/>
            <a:ext cx="2519363" cy="2519363"/>
          </a:xfrm>
          <a:prstGeom prst="rect">
            <a:avLst/>
          </a:prstGeom>
        </p:spPr>
      </p:pic>
    </p:spTree>
    <p:extLst>
      <p:ext uri="{BB962C8B-B14F-4D97-AF65-F5344CB8AC3E}">
        <p14:creationId xmlns:p14="http://schemas.microsoft.com/office/powerpoint/2010/main" val="371674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3" y="0"/>
            <a:ext cx="3508674" cy="3049200"/>
          </a:xfrm>
        </p:spPr>
        <p:txBody>
          <a:bodyPr>
            <a:normAutofit/>
          </a:bodyPr>
          <a:lstStyle/>
          <a:p>
            <a:r>
              <a:rPr lang="nb-NO" sz="2400" b="1" dirty="0">
                <a:solidFill>
                  <a:schemeClr val="tx1"/>
                </a:solidFill>
              </a:rPr>
              <a:t>Hvordan er materialet bygget opp?</a:t>
            </a:r>
          </a:p>
        </p:txBody>
      </p:sp>
      <p:sp>
        <p:nvSpPr>
          <p:cNvPr id="3" name="Plassholder for tekst 2" descr="Illustrasjon av tre symboler, i form av en hjerne, et par hender og et hjerte. Symbolene representerer ulike typer tilnærminger til kunnskap i denne presentasjonen.">
            <a:extLst>
              <a:ext uri="{FF2B5EF4-FFF2-40B4-BE49-F238E27FC236}">
                <a16:creationId xmlns:a16="http://schemas.microsoft.com/office/drawing/2014/main" id="{F845B68A-ED1E-CF7C-8639-D553923DE917}"/>
              </a:ext>
            </a:extLst>
          </p:cNvPr>
          <p:cNvSpPr>
            <a:spLocks noGrp="1"/>
          </p:cNvSpPr>
          <p:nvPr>
            <p:ph type="body" idx="1"/>
          </p:nvPr>
        </p:nvSpPr>
        <p:spPr>
          <a:xfrm>
            <a:off x="695325" y="3219022"/>
            <a:ext cx="3048800" cy="3040025"/>
          </a:xfrm>
        </p:spPr>
        <p:txBody>
          <a:bodyPr/>
          <a:lstStyle/>
          <a:p>
            <a:r>
              <a:rPr lang="nb-NO" sz="1800" dirty="0">
                <a:solidFill>
                  <a:schemeClr val="tx1"/>
                </a:solidFill>
              </a:rPr>
              <a:t>Gjennom materialet vil dere møte tre symboler som forteller noe om hvilket type innhold akkurat den siden har. Disse er kunnskap, praksis og erfaring. </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1436829975"/>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7a91156-0405-4a1a-a986-8ce48e4ad65d" xsi:nil="true"/>
    <lcf76f155ced4ddcb4097134ff3c332f xmlns="5578d842-2ed8-4ac2-a87c-7f3364de70e7">
      <Terms xmlns="http://schemas.microsoft.com/office/infopath/2007/PartnerControls"/>
    </lcf76f155ced4ddcb4097134ff3c332f>
    <SharedWithUsers xmlns="b7a91156-0405-4a1a-a986-8ce48e4ad65d">
      <UserInfo>
        <DisplayName>Eli Østberg</DisplayName>
        <AccountId>72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496012-470D-45CB-92CD-4D7B8EA37AD6}">
  <ds:schemaRefs>
    <ds:schemaRef ds:uri="http://schemas.microsoft.com/sharepoint/v3/contenttype/forms"/>
  </ds:schemaRefs>
</ds:datastoreItem>
</file>

<file path=customXml/itemProps2.xml><?xml version="1.0" encoding="utf-8"?>
<ds:datastoreItem xmlns:ds="http://schemas.openxmlformats.org/officeDocument/2006/customXml" ds:itemID="{292C495E-9852-4D5C-824A-1FE2907F0149}">
  <ds:schemaRefs>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http://purl.org/dc/elements/1.1/"/>
    <ds:schemaRef ds:uri="b7a91156-0405-4a1a-a986-8ce48e4ad65d"/>
    <ds:schemaRef ds:uri="5578d842-2ed8-4ac2-a87c-7f3364de70e7"/>
    <ds:schemaRef ds:uri="http://purl.org/dc/dcmitype/"/>
  </ds:schemaRefs>
</ds:datastoreItem>
</file>

<file path=customXml/itemProps3.xml><?xml version="1.0" encoding="utf-8"?>
<ds:datastoreItem xmlns:ds="http://schemas.openxmlformats.org/officeDocument/2006/customXml" ds:itemID="{365D5750-A918-4BE6-ABFA-96642EFD6B6B}">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oslopresentasjon 2023</Template>
  <TotalTime>153150</TotalTime>
  <Words>10760</Words>
  <Application>Microsoft Office PowerPoint</Application>
  <PresentationFormat>Widescreen</PresentationFormat>
  <Paragraphs>965</Paragraphs>
  <Slides>52</Slides>
  <Notes>52</Notes>
  <HiddenSlides>0</HiddenSlides>
  <MMClips>0</MMClips>
  <ScaleCrop>false</ScaleCrop>
  <HeadingPairs>
    <vt:vector size="6" baseType="variant">
      <vt:variant>
        <vt:lpstr>Brukte skrifter</vt:lpstr>
      </vt:variant>
      <vt:variant>
        <vt:i4>14</vt:i4>
      </vt:variant>
      <vt:variant>
        <vt:lpstr>Tema</vt:lpstr>
      </vt:variant>
      <vt:variant>
        <vt:i4>4</vt:i4>
      </vt:variant>
      <vt:variant>
        <vt:lpstr>Lysbildetitler</vt:lpstr>
      </vt:variant>
      <vt:variant>
        <vt:i4>52</vt:i4>
      </vt:variant>
    </vt:vector>
  </HeadingPairs>
  <TitlesOfParts>
    <vt:vector size="70" baseType="lpstr">
      <vt:lpstr>Wingdings</vt:lpstr>
      <vt:lpstr>Courier New</vt:lpstr>
      <vt:lpstr>Google Sans</vt:lpstr>
      <vt:lpstr>Oslo Sans Light</vt:lpstr>
      <vt:lpstr>Arial,Sans-Serif</vt:lpstr>
      <vt:lpstr>Oslo Sans Office</vt:lpstr>
      <vt:lpstr>Calibri</vt:lpstr>
      <vt:lpstr>Arial</vt:lpstr>
      <vt:lpstr>Times New Roman</vt:lpstr>
      <vt:lpstr>Aptos Narrow</vt:lpstr>
      <vt:lpstr>Oslo Sans</vt:lpstr>
      <vt:lpstr>fira sans</vt:lpstr>
      <vt:lpstr>Oslo Sans Office Normal</vt:lpstr>
      <vt:lpstr>MS Shell Dlg 2</vt:lpstr>
      <vt:lpstr>1_Oslo NY farge og bilde</vt:lpstr>
      <vt:lpstr>2_Oslo NY bilde</vt:lpstr>
      <vt:lpstr>Originaloppsett</vt:lpstr>
      <vt:lpstr>Oslo 2019 / positiv</vt:lpstr>
      <vt:lpstr>Til deg som skal holde denne presentasjonen</vt:lpstr>
      <vt:lpstr>PowerPoint-presentasjon</vt:lpstr>
      <vt:lpstr>PowerPoint-presentasjon</vt:lpstr>
      <vt:lpstr>PowerPoint-presentasjon</vt:lpstr>
      <vt:lpstr>PowerPoint-presentasjon</vt:lpstr>
      <vt:lpstr>Hvordan er materialet bygget opp?</vt:lpstr>
      <vt:lpstr>Livet skjer med oss alle</vt:lpstr>
      <vt:lpstr>Hva skal dere lære i denne presentasjonen?</vt:lpstr>
      <vt:lpstr>Hvordan er materialet bygget opp?</vt:lpstr>
      <vt:lpstr>Lurt å tenke på når du ser på denne presentasjonen</vt:lpstr>
      <vt:lpstr>Hvorfor er traumebevisst praksis viktig?</vt:lpstr>
      <vt:lpstr>Trygge rammer</vt:lpstr>
      <vt:lpstr> Hvordan endrer vi oss?</vt:lpstr>
      <vt:lpstr>Endringsledelse i organisasjonen</vt:lpstr>
      <vt:lpstr>Å endre oss – gammel vane vond å vende</vt:lpstr>
      <vt:lpstr>Refleksjonsøvelse</vt:lpstr>
      <vt:lpstr>Øvelse</vt:lpstr>
      <vt:lpstr>Refleksjonsøvelse</vt:lpstr>
      <vt:lpstr>Øvelse</vt:lpstr>
      <vt:lpstr> </vt:lpstr>
      <vt:lpstr> Bruk av traumebevisst praksis - i organisasjonen</vt:lpstr>
      <vt:lpstr>Første steg: Anerkjenne behovet for traumebevisst praksis</vt:lpstr>
      <vt:lpstr>Organisasjonsforpliktelse</vt:lpstr>
      <vt:lpstr>Implementering</vt:lpstr>
      <vt:lpstr>SAMSHAs ti domener for implementering</vt:lpstr>
      <vt:lpstr>Forbedringssirkelen</vt:lpstr>
      <vt:lpstr>Implementeringsverktøy</vt:lpstr>
      <vt:lpstr>Traumebevisst praksis i rutiner og prosedyrer</vt:lpstr>
      <vt:lpstr>Film</vt:lpstr>
      <vt:lpstr> Folkehelsearbeid</vt:lpstr>
      <vt:lpstr>  Vi tar en pause      </vt:lpstr>
      <vt:lpstr> Bruk av traumebevisst praksis  – mellom ansatte</vt:lpstr>
      <vt:lpstr>Bruk av traumebevisst praksis mellom ansatte</vt:lpstr>
      <vt:lpstr>Toleransevinduet </vt:lpstr>
      <vt:lpstr>Jeg har et bevisst forhold til…</vt:lpstr>
      <vt:lpstr>Simuleringsøvelse</vt:lpstr>
      <vt:lpstr>Simuleringsøvelse</vt:lpstr>
      <vt:lpstr>Refleksjonsøvelse</vt:lpstr>
      <vt:lpstr>Refleksjonsøvelse</vt:lpstr>
      <vt:lpstr>PowerPoint-presentasjon</vt:lpstr>
      <vt:lpstr> Bruk av traumebevisst praksis  - i møte med innbyggere</vt:lpstr>
      <vt:lpstr>Traumeinformert Oregons hjelpeverktøy til lærere </vt:lpstr>
      <vt:lpstr>Bruk av traumebevisst praksis  i møte med innbygger </vt:lpstr>
      <vt:lpstr>Refleksjonsøvelse</vt:lpstr>
      <vt:lpstr>Refleksjonsoppgave</vt:lpstr>
      <vt:lpstr>Refleksjonsøvelse</vt:lpstr>
      <vt:lpstr>Refleksjonsøvelse</vt:lpstr>
      <vt:lpstr> </vt:lpstr>
      <vt:lpstr>PowerPoint-presentasjon</vt:lpstr>
      <vt:lpstr>Hvor nyttig var denne opplæringen?</vt:lpstr>
      <vt:lpstr>Hva skjer nå?</vt:lpstr>
      <vt:lpstr>Dette materialet er laget av Oslo kommune</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Audun Brunes</cp:lastModifiedBy>
  <cp:revision>27</cp:revision>
  <cp:lastPrinted>2019-03-22T09:42:42Z</cp:lastPrinted>
  <dcterms:created xsi:type="dcterms:W3CDTF">2024-06-21T10:45:31Z</dcterms:created>
  <dcterms:modified xsi:type="dcterms:W3CDTF">2025-03-06T17:15:15Z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