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867" r:id="rId5"/>
  </p:sldMasterIdLst>
  <p:notesMasterIdLst>
    <p:notesMasterId r:id="rId25"/>
  </p:notesMasterIdLst>
  <p:sldIdLst>
    <p:sldId id="575" r:id="rId6"/>
    <p:sldId id="579" r:id="rId7"/>
    <p:sldId id="576" r:id="rId8"/>
    <p:sldId id="577" r:id="rId9"/>
    <p:sldId id="590" r:id="rId10"/>
    <p:sldId id="591" r:id="rId11"/>
    <p:sldId id="515" r:id="rId12"/>
    <p:sldId id="547" r:id="rId13"/>
    <p:sldId id="629" r:id="rId14"/>
    <p:sldId id="529" r:id="rId15"/>
    <p:sldId id="592" r:id="rId16"/>
    <p:sldId id="628" r:id="rId17"/>
    <p:sldId id="401" r:id="rId18"/>
    <p:sldId id="402" r:id="rId19"/>
    <p:sldId id="530" r:id="rId20"/>
    <p:sldId id="614" r:id="rId21"/>
    <p:sldId id="617" r:id="rId22"/>
    <p:sldId id="536" r:id="rId23"/>
    <p:sldId id="4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493F-B960-698C-3580-05FA92475E88}" name="Maya Wettre" initials="MW" userId="S::maya.wettre@no.experis.com::78a6a02e-745d-4571-a458-18e2c5a07246" providerId="AD"/>
  <p188:author id="{0F1B0B4D-FB2B-1836-E44C-008F2D30C11D}" name="Lotta Sjåfjell" initials="LS" userId="S::lotta.sjafjell@hel.oslo.kommune.no::e95c9377-ca8d-4f66-a22c-96879a011655" providerId="AD"/>
  <p188:author id="{B0422BA1-4C6F-0D72-FA24-F953224779C8}" name="Oda Høilund" initials="OH" userId="S::oda.hoilund@hel.oslo.kommune.no::8a16369f-8b95-4fbe-87aa-93a16536aab0" providerId="AD"/>
  <p188:author id="{392174C3-62C6-8194-EA92-8CD0BAC7D9B9}" name="Marte Teie Hellum" initials="MTH" userId="S::marte.teie.hellum@no.experis.com::15a10889-5ee6-441b-bf88-cfed0f4cf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AE2C03-2EA0-4432-A221-B5CDBA68B2C2}" v="85" dt="2025-03-06T18:35:25.00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7339" autoAdjust="0"/>
  </p:normalViewPr>
  <p:slideViewPr>
    <p:cSldViewPr snapToGrid="0">
      <p:cViewPr varScale="1">
        <p:scale>
          <a:sx n="30" d="100"/>
          <a:sy n="30" d="100"/>
        </p:scale>
        <p:origin x="20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a Sjåfjell" userId="e95c9377-ca8d-4f66-a22c-96879a011655" providerId="ADAL" clId="{9D6D2A91-AB07-47BC-B721-50140D28D18C}"/>
    <pc:docChg chg="addSld delSld modSld">
      <pc:chgData name="Lotta Sjåfjell" userId="e95c9377-ca8d-4f66-a22c-96879a011655" providerId="ADAL" clId="{9D6D2A91-AB07-47BC-B721-50140D28D18C}" dt="2025-02-25T12:43:05.415" v="1" actId="47"/>
      <pc:docMkLst>
        <pc:docMk/>
      </pc:docMkLst>
      <pc:sldChg chg="del">
        <pc:chgData name="Lotta Sjåfjell" userId="e95c9377-ca8d-4f66-a22c-96879a011655" providerId="ADAL" clId="{9D6D2A91-AB07-47BC-B721-50140D28D18C}" dt="2025-02-25T12:43:05.415" v="1" actId="47"/>
        <pc:sldMkLst>
          <pc:docMk/>
          <pc:sldMk cId="2339105313" sldId="404"/>
        </pc:sldMkLst>
      </pc:sldChg>
      <pc:sldChg chg="add">
        <pc:chgData name="Lotta Sjåfjell" userId="e95c9377-ca8d-4f66-a22c-96879a011655" providerId="ADAL" clId="{9D6D2A91-AB07-47BC-B721-50140D28D18C}" dt="2025-02-25T12:42:58.833" v="0"/>
        <pc:sldMkLst>
          <pc:docMk/>
          <pc:sldMk cId="1541551217" sldId="614"/>
        </pc:sldMkLst>
      </pc:sldChg>
    </pc:docChg>
  </pc:docChgLst>
  <pc:docChgLst>
    <pc:chgData name="Audun Brunes" userId="988c7570-61ba-4b4d-9941-b8422b08f833" providerId="ADAL" clId="{CCAE2C03-2EA0-4432-A221-B5CDBA68B2C2}"/>
    <pc:docChg chg="modSld">
      <pc:chgData name="Audun Brunes" userId="988c7570-61ba-4b4d-9941-b8422b08f833" providerId="ADAL" clId="{CCAE2C03-2EA0-4432-A221-B5CDBA68B2C2}" dt="2025-03-06T18:36:47.933" v="112" actId="15"/>
      <pc:docMkLst>
        <pc:docMk/>
      </pc:docMkLst>
      <pc:sldChg chg="modNotesTx">
        <pc:chgData name="Audun Brunes" userId="988c7570-61ba-4b4d-9941-b8422b08f833" providerId="ADAL" clId="{CCAE2C03-2EA0-4432-A221-B5CDBA68B2C2}" dt="2025-03-06T18:36:47.933" v="112" actId="15"/>
        <pc:sldMkLst>
          <pc:docMk/>
          <pc:sldMk cId="2893018190" sldId="402"/>
        </pc:sldMkLst>
      </pc:sldChg>
      <pc:sldChg chg="modNotesTx">
        <pc:chgData name="Audun Brunes" userId="988c7570-61ba-4b4d-9941-b8422b08f833" providerId="ADAL" clId="{CCAE2C03-2EA0-4432-A221-B5CDBA68B2C2}" dt="2025-03-06T18:28:45.181" v="69" actId="5793"/>
        <pc:sldMkLst>
          <pc:docMk/>
          <pc:sldMk cId="2419423656" sldId="592"/>
        </pc:sldMkLst>
      </pc:sldChg>
      <pc:sldChg chg="modNotesTx">
        <pc:chgData name="Audun Brunes" userId="988c7570-61ba-4b4d-9941-b8422b08f833" providerId="ADAL" clId="{CCAE2C03-2EA0-4432-A221-B5CDBA68B2C2}" dt="2025-03-06T18:30:27.218" v="83" actId="15"/>
        <pc:sldMkLst>
          <pc:docMk/>
          <pc:sldMk cId="48292483" sldId="628"/>
        </pc:sldMkLst>
      </pc:sldChg>
      <pc:sldChg chg="modNotesTx">
        <pc:chgData name="Audun Brunes" userId="988c7570-61ba-4b4d-9941-b8422b08f833" providerId="ADAL" clId="{CCAE2C03-2EA0-4432-A221-B5CDBA68B2C2}" dt="2025-03-06T18:27:15.152" v="67"/>
        <pc:sldMkLst>
          <pc:docMk/>
          <pc:sldMk cId="2843112189" sldId="629"/>
        </pc:sldMkLst>
      </pc:sldChg>
    </pc:docChg>
  </pc:docChgLst>
  <pc:docChgLst>
    <pc:chgData name="Lotta Sjåfjell" userId="e95c9377-ca8d-4f66-a22c-96879a011655" providerId="ADAL" clId="{FED46941-EC03-49C0-B13A-0D4347886BC0}"/>
    <pc:docChg chg="addSld delSld modSld">
      <pc:chgData name="Lotta Sjåfjell" userId="e95c9377-ca8d-4f66-a22c-96879a011655" providerId="ADAL" clId="{FED46941-EC03-49C0-B13A-0D4347886BC0}" dt="2025-02-27T10:32:02.737" v="3" actId="47"/>
      <pc:docMkLst>
        <pc:docMk/>
      </pc:docMkLst>
      <pc:sldChg chg="del">
        <pc:chgData name="Lotta Sjåfjell" userId="e95c9377-ca8d-4f66-a22c-96879a011655" providerId="ADAL" clId="{FED46941-EC03-49C0-B13A-0D4347886BC0}" dt="2025-02-27T10:32:02.737" v="3" actId="47"/>
        <pc:sldMkLst>
          <pc:docMk/>
          <pc:sldMk cId="3474702653" sldId="535"/>
        </pc:sldMkLst>
      </pc:sldChg>
      <pc:sldChg chg="add del setBg">
        <pc:chgData name="Lotta Sjåfjell" userId="e95c9377-ca8d-4f66-a22c-96879a011655" providerId="ADAL" clId="{FED46941-EC03-49C0-B13A-0D4347886BC0}" dt="2025-02-27T10:31:59.646" v="2"/>
        <pc:sldMkLst>
          <pc:docMk/>
          <pc:sldMk cId="1880988339" sldId="5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AD726-4B5A-4037-9397-A59680C61302}" type="datetimeFigureOut">
              <a:t>06.03.2025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0A5B2-91CD-4146-9B49-EF5927961BCD}" type="slidenum">
              <a:t>‹#›</a:t>
            </a:fld>
            <a:endParaRPr lang="nb-NO"/>
          </a:p>
        </p:txBody>
      </p:sp>
    </p:spTree>
    <p:extLst>
      <p:ext uri="{BB962C8B-B14F-4D97-AF65-F5344CB8AC3E}">
        <p14:creationId xmlns:p14="http://schemas.microsoft.com/office/powerpoint/2010/main" val="286378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9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Gjennomgå spørsmålene. Svarene står i notatene under.</a:t>
            </a:r>
          </a:p>
          <a:p>
            <a:endParaRPr lang="nb-NO" b="1" dirty="0"/>
          </a:p>
          <a:p>
            <a:r>
              <a:rPr lang="nb-NO" b="1" dirty="0"/>
              <a:t>Manus:</a:t>
            </a:r>
          </a:p>
          <a:p>
            <a:pPr marL="171450" indent="-171450">
              <a:buFont typeface="Arial" panose="020B0604020202020204" pitchFamily="34" charset="0"/>
              <a:buChar char="•"/>
            </a:pPr>
            <a:r>
              <a:rPr lang="nb-NO" b="0" dirty="0"/>
              <a:t>Gjennom arbeidet med innføring av traumebevisst praksis er det mange som har lurt på dette. Det kan derfor være nyttig å avklare dette før vi går videre i materialet:</a:t>
            </a:r>
          </a:p>
          <a:p>
            <a:pPr marL="0" indent="0">
              <a:buFont typeface="Arial" panose="020B0604020202020204" pitchFamily="34" charset="0"/>
              <a:buNone/>
            </a:pPr>
            <a:endParaRPr lang="nb-NO" b="0" dirty="0"/>
          </a:p>
          <a:p>
            <a:pPr marL="215900" indent="-215900">
              <a:buFont typeface="Arial" panose="020B0604020202020204" pitchFamily="34" charset="0"/>
              <a:buChar char="•"/>
            </a:pPr>
            <a:r>
              <a:rPr lang="nb-NO" sz="1200" dirty="0"/>
              <a:t>Hvorfor skal jeg lære om dette hvis jeg ikke skal jobbe med behandling av traumer?</a:t>
            </a:r>
          </a:p>
          <a:p>
            <a:pPr marL="673100" lvl="1" indent="-215900">
              <a:buFont typeface="Arial" panose="020B0604020202020204" pitchFamily="34" charset="0"/>
              <a:buChar char="•"/>
            </a:pPr>
            <a:r>
              <a:rPr lang="nb-NO" sz="1200" dirty="0"/>
              <a:t>Det er forskjell på traumeinformert tilnærming (for alle) og traumespesifikk tilnærming (behandling) </a:t>
            </a:r>
            <a:endParaRPr lang="nb-NO" sz="1200" b="0" dirty="0"/>
          </a:p>
          <a:p>
            <a:pPr marL="215900" lvl="0" indent="-215900">
              <a:buFont typeface="Arial" panose="020B0604020202020204" pitchFamily="34" charset="0"/>
              <a:buChar char="•"/>
            </a:pPr>
            <a:r>
              <a:rPr lang="nb-NO" sz="1350" dirty="0"/>
              <a:t>Er ikke traumer noe som bare gjelder noen få?</a:t>
            </a:r>
          </a:p>
          <a:p>
            <a:pPr marL="673100" lvl="1" indent="-215900">
              <a:buFont typeface="Arial" panose="020B0604020202020204" pitchFamily="34" charset="0"/>
              <a:buChar char="•"/>
            </a:pPr>
            <a:r>
              <a:rPr lang="nb-NO" sz="1350" dirty="0"/>
              <a:t>Nei, veldig mange mennesker opplever traumer og livsbelastninger, det gjelder de aller fleste av oss gjennom et liv</a:t>
            </a:r>
          </a:p>
          <a:p>
            <a:pPr marL="673100" lvl="1" indent="-215900">
              <a:buFont typeface="Arial" panose="020B0604020202020204" pitchFamily="34" charset="0"/>
              <a:buChar char="•"/>
            </a:pPr>
            <a:r>
              <a:rPr lang="nb-NO" sz="1350" dirty="0"/>
              <a:t>Det gjelder både oss som ansatte og innbyggere vi møter</a:t>
            </a:r>
          </a:p>
          <a:p>
            <a:pPr marL="285750" indent="-285750">
              <a:buFont typeface="Arial" panose="020B0604020202020204" pitchFamily="34" charset="0"/>
              <a:buChar char="•"/>
            </a:pPr>
            <a:r>
              <a:rPr lang="nb-NO" sz="1350" dirty="0"/>
              <a:t>Hvem er traumebevisst praksis for?</a:t>
            </a:r>
          </a:p>
          <a:p>
            <a:pPr marL="742950" lvl="1" indent="-285750">
              <a:buFont typeface="Arial" panose="020B0604020202020204" pitchFamily="34" charset="0"/>
              <a:buChar char="•"/>
            </a:pPr>
            <a:r>
              <a:rPr lang="nb-NO" sz="1350" dirty="0"/>
              <a:t>Nyttig for alle ansatte og innbyggere</a:t>
            </a:r>
          </a:p>
          <a:p>
            <a:pPr marL="742950" lvl="1" indent="-285750">
              <a:buFont typeface="Arial" panose="020B0604020202020204" pitchFamily="34" charset="0"/>
              <a:buChar char="•"/>
            </a:pPr>
            <a:r>
              <a:rPr lang="nb-NO" sz="1350" dirty="0"/>
              <a:t>For de av oss som har alvorlige livsbelastninger med oss, kan tilnærmingen være avgjørende for å få tilgang på riktig hjelp og å være en del av et fellesskap.</a:t>
            </a:r>
          </a:p>
          <a:p>
            <a:pPr marL="742950" lvl="1" indent="-285750">
              <a:buFont typeface="Arial" panose="020B0604020202020204" pitchFamily="34" charset="0"/>
              <a:buChar char="•"/>
            </a:pPr>
            <a:r>
              <a:rPr lang="nb-NO" sz="1350" dirty="0"/>
              <a:t>Hjelper oss å skape robust arbeidsmiljø</a:t>
            </a:r>
          </a:p>
          <a:p>
            <a:pPr marL="285750" indent="-285750">
              <a:buFont typeface="Arial" panose="020B0604020202020204" pitchFamily="34" charset="0"/>
              <a:buChar char="•"/>
            </a:pPr>
            <a:r>
              <a:rPr lang="nb-NO" sz="1350" dirty="0"/>
              <a:t>Hvorfor skal jeg lære om dette hvis jeg ikke skal jobbe med behandling av traumer?</a:t>
            </a:r>
          </a:p>
          <a:p>
            <a:pPr marL="742950" lvl="1" indent="-285750">
              <a:buFont typeface="Arial" panose="020B0604020202020204" pitchFamily="34" charset="0"/>
              <a:buChar char="•"/>
            </a:pPr>
            <a:r>
              <a:rPr lang="nb-NO" sz="1350" dirty="0"/>
              <a:t>Det er forskjell på traumeinformert tilnærming (for alle) og traumespesifikk tilnærming (behandling) </a:t>
            </a:r>
          </a:p>
          <a:p>
            <a:pPr marL="285750" indent="-285750">
              <a:buFont typeface="Arial" panose="020B0604020202020204" pitchFamily="34" charset="0"/>
              <a:buChar char="•"/>
            </a:pPr>
            <a:r>
              <a:rPr lang="nb-NO" sz="1350" dirty="0"/>
              <a:t>Hvorfor heter det traumebevisst praksis hvis det handler om noe mer enn traumer?</a:t>
            </a:r>
          </a:p>
          <a:p>
            <a:pPr marL="742950" lvl="1" indent="-285750">
              <a:buFont typeface="Arial" panose="020B0604020202020204" pitchFamily="34" charset="0"/>
              <a:buChar char="•"/>
            </a:pPr>
            <a:r>
              <a:rPr lang="nb-NO" sz="1350" dirty="0"/>
              <a:t>Begrepet er hentet fra internasjonalt arbeid</a:t>
            </a:r>
          </a:p>
          <a:p>
            <a:pPr marL="742950" lvl="1" indent="-285750">
              <a:buFont typeface="Arial" panose="020B0604020202020204" pitchFamily="34" charset="0"/>
              <a:buChar char="•"/>
            </a:pPr>
            <a:r>
              <a:rPr lang="nb-NO" sz="1350" dirty="0"/>
              <a:t>Stammer fra traumefeltet, men er en tilnærming som er hensiktsmessig i alle situasjoner hvor man skal forholde seg til folk</a:t>
            </a:r>
          </a:p>
          <a:p>
            <a:pPr marL="228600" indent="-228600">
              <a:buFont typeface="+mj-lt"/>
              <a:buAutoNum type="arabicPeriod"/>
            </a:pPr>
            <a:endParaRPr lang="nb-NO" b="0" dirty="0"/>
          </a:p>
          <a:p>
            <a:pPr marL="171450" indent="-171450">
              <a:buFont typeface="Arial" panose="020B0604020202020204" pitchFamily="34" charset="0"/>
              <a:buChar char="•"/>
            </a:pPr>
            <a:endParaRPr lang="nb-NO" b="0"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10</a:t>
            </a:fld>
            <a:endParaRPr lang="nb-NO"/>
          </a:p>
        </p:txBody>
      </p:sp>
    </p:spTree>
    <p:extLst>
      <p:ext uri="{BB962C8B-B14F-4D97-AF65-F5344CB8AC3E}">
        <p14:creationId xmlns:p14="http://schemas.microsoft.com/office/powerpoint/2010/main" val="1110384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i="1" dirty="0"/>
              <a:t>Les opp det som står på siden.</a:t>
            </a:r>
          </a:p>
          <a:p>
            <a:endParaRPr lang="nb-NO" dirty="0"/>
          </a:p>
          <a:p>
            <a:r>
              <a:rPr lang="nb-NO" b="1" dirty="0"/>
              <a:t>Kilder:</a:t>
            </a:r>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sz="1200" b="0" i="0" u="none" baseline="0" dirty="0"/>
              <a:t>Mark A. Bellis, M. A., Wood, S., Hughes, K., Quigg, Z., &amp; Butler, N. (2023). </a:t>
            </a:r>
            <a:r>
              <a:rPr lang="en-US" sz="1200" b="0" i="1" u="none" baseline="0" dirty="0"/>
              <a:t>Tackling adverse childhood experiences (ACEs): State of the art and options for action</a:t>
            </a:r>
            <a:r>
              <a:rPr lang="en-US" sz="1200" b="0" i="0" u="none" baseline="0" dirty="0"/>
              <a:t>. Public Health Wales NHS Trust. </a:t>
            </a:r>
            <a:r>
              <a:rPr lang="en-US" sz="1200" b="0" i="0" u="none" baseline="0" dirty="0" err="1"/>
              <a:t>Tilgjengelig</a:t>
            </a:r>
            <a:r>
              <a:rPr lang="en-US" sz="1200" b="0" i="0" u="none" baseline="0" dirty="0"/>
              <a:t> </a:t>
            </a:r>
            <a:r>
              <a:rPr lang="en-US" sz="1200" b="0" i="0" u="none" baseline="0" dirty="0" err="1"/>
              <a:t>fra</a:t>
            </a:r>
            <a:r>
              <a:rPr lang="en-US" sz="1200" b="0" i="0" u="none" baseline="0" dirty="0"/>
              <a:t>: https://www.ljmu.ac.uk/-/media/phi-reports/pdf/2023-01-state-of-the-art-report-eng.pdf</a:t>
            </a:r>
          </a:p>
          <a:p>
            <a:pPr marL="457200" marR="0" lvl="0" indent="-457200" algn="l" defTabSz="914400" rtl="0" eaLnBrk="1" fontAlgn="auto" latinLnBrk="0" hangingPunct="1">
              <a:lnSpc>
                <a:spcPct val="100000"/>
              </a:lnSpc>
              <a:spcBef>
                <a:spcPts val="0"/>
              </a:spcBef>
              <a:spcAft>
                <a:spcPts val="800"/>
              </a:spcAft>
              <a:buClrTx/>
              <a:buSzTx/>
              <a:buFontTx/>
              <a:buNone/>
              <a:tabLst/>
              <a:defRPr/>
            </a:pPr>
            <a:endParaRPr lang="en-US" sz="1200" dirty="0">
              <a:effectLst/>
              <a:latin typeface="MS Shell Dlg 2" panose="020B0604030504040204" pitchFamily="34" charset="0"/>
            </a:endParaRPr>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457200" marR="0" lvl="0" indent="-457200" algn="l" defTabSz="914400" rtl="0" eaLnBrk="1" fontAlgn="auto" latinLnBrk="0" hangingPunct="1">
              <a:lnSpc>
                <a:spcPct val="100000"/>
              </a:lnSpc>
              <a:spcBef>
                <a:spcPts val="0"/>
              </a:spcBef>
              <a:spcAft>
                <a:spcPts val="800"/>
              </a:spcAft>
              <a:buClrTx/>
              <a:buSzTx/>
              <a:buFontTx/>
              <a:buNone/>
              <a:tabLst/>
              <a:defRPr/>
            </a:pPr>
            <a:endParaRPr lang="en-US" b="0" i="0" u="none" baseline="0" dirty="0"/>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b="0" i="0" u="none" baseline="0" dirty="0"/>
              <a:t>Scottish Government.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r>
              <a:rPr lang="en-US" b="0" i="0" u="none" baseline="0" dirty="0" err="1"/>
              <a:t>Tilgjengelig</a:t>
            </a:r>
            <a:r>
              <a:rPr lang="en-US" b="0" i="0" u="none" baseline="0" dirty="0"/>
              <a:t> </a:t>
            </a:r>
            <a:r>
              <a:rPr lang="en-US" b="0" i="0" u="none" baseline="0" dirty="0" err="1"/>
              <a:t>fra</a:t>
            </a:r>
            <a:r>
              <a:rPr lang="en-US" b="0" i="0" u="none" baseline="0" dirty="0"/>
              <a:t>: https://www.gov.scot/publications/evidence-review-enablers-barriers-trauma-informed-systems-organisations-workforces/</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å kunne ha et robust arbeidsmiljø må vi føle oss trygge i oss selv, trygge på hverandre og være omgitt av trygge omgivelser.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Hvis vi klarer å minske stress og belastning på arbeidsplassen vil vi øke sjansene for at vi er passe aktiverte til å håndtere de situasjonene som er en del av vår arbeidshverdag, og øke sjansene for at vi klarer å være tilgjengelige for andre på en måte som oppleves trygg for den andre.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Ansatte må oppleve å være trygge på jobb for å kunne ha tilgang til det de har lært når krevende situasjoner oppstår. Derfor er det viktig at vi jobber med både økt kunnskap om traumer og livsbelastninger og robust arbeidsmiljø samtidig. </a:t>
            </a: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algn="l" rtl="0" fontAlgn="base"/>
            <a:r>
              <a:rPr lang="nb-NO" b="0" i="0" u="none" strike="noStrike" dirty="0">
                <a:solidFill>
                  <a:srgbClr val="000000"/>
                </a:solidFill>
                <a:effectLst/>
                <a:latin typeface="Oslo Sans Office" panose="02000000000000000000" pitchFamily="2" charset="0"/>
              </a:rPr>
              <a:t>Scottish </a:t>
            </a:r>
            <a:r>
              <a:rPr lang="nb-NO" b="0" i="0" u="none" strike="noStrike" dirty="0" err="1">
                <a:solidFill>
                  <a:srgbClr val="000000"/>
                </a:solidFill>
                <a:effectLst/>
                <a:latin typeface="Oslo Sans Office" panose="02000000000000000000" pitchFamily="2" charset="0"/>
              </a:rPr>
              <a:t>Government</a:t>
            </a:r>
            <a:r>
              <a:rPr lang="nb-NO" b="0" i="0" u="none" strike="noStrike" dirty="0">
                <a:solidFill>
                  <a:srgbClr val="000000"/>
                </a:solidFill>
                <a:effectLst/>
                <a:latin typeface="Oslo Sans Office" panose="02000000000000000000" pitchFamily="2" charset="0"/>
              </a:rPr>
              <a:t>. (2023). </a:t>
            </a:r>
            <a:r>
              <a:rPr lang="en-US" b="0" i="1" u="none" strike="noStrike" dirty="0">
                <a:solidFill>
                  <a:srgbClr val="000000"/>
                </a:solidFill>
                <a:effectLst/>
                <a:latin typeface="Oslo Sans Office" panose="02000000000000000000" pitchFamily="2" charset="0"/>
              </a:rPr>
              <a:t>Evidence review: Enablers and barriers to trauma-informed systems, </a:t>
            </a:r>
            <a:r>
              <a:rPr lang="en-US" b="0" i="1" u="none" strike="noStrike" dirty="0" err="1">
                <a:solidFill>
                  <a:srgbClr val="000000"/>
                </a:solidFill>
                <a:effectLst/>
                <a:latin typeface="Oslo Sans Office" panose="02000000000000000000" pitchFamily="2" charset="0"/>
              </a:rPr>
              <a:t>organisations</a:t>
            </a:r>
            <a:r>
              <a:rPr lang="en-US" b="0" i="1" u="none" strike="noStrike" dirty="0">
                <a:solidFill>
                  <a:srgbClr val="000000"/>
                </a:solidFill>
                <a:effectLst/>
                <a:latin typeface="Oslo Sans Office" panose="02000000000000000000" pitchFamily="2" charset="0"/>
              </a:rPr>
              <a:t> and workforces. APS Group Scotland. </a:t>
            </a:r>
            <a:r>
              <a:rPr lang="en-US" b="0" i="1" u="none" strike="noStrike" dirty="0" err="1">
                <a:solidFill>
                  <a:srgbClr val="000000"/>
                </a:solidFill>
                <a:effectLst/>
                <a:latin typeface="Oslo Sans Office" panose="02000000000000000000" pitchFamily="2" charset="0"/>
              </a:rPr>
              <a:t>Tilgjengelig</a:t>
            </a:r>
            <a:r>
              <a:rPr lang="en-US" b="0" i="1" u="none" strike="noStrike" dirty="0">
                <a:solidFill>
                  <a:srgbClr val="000000"/>
                </a:solidFill>
                <a:effectLst/>
                <a:latin typeface="Oslo Sans Office" panose="02000000000000000000" pitchFamily="2" charset="0"/>
              </a:rPr>
              <a:t> </a:t>
            </a:r>
          </a:p>
          <a:p>
            <a:pPr lvl="1" algn="l" rtl="0" fontAlgn="base"/>
            <a:r>
              <a:rPr lang="en-US" b="0" i="1" u="none" strike="noStrike" dirty="0" err="1">
                <a:solidFill>
                  <a:srgbClr val="000000"/>
                </a:solidFill>
                <a:effectLst/>
                <a:latin typeface="Oslo Sans Office" panose="02000000000000000000" pitchFamily="2" charset="0"/>
              </a:rPr>
              <a:t>fra</a:t>
            </a:r>
            <a:r>
              <a:rPr lang="en-US" b="0" i="1" u="none" strike="noStrike" dirty="0">
                <a:solidFill>
                  <a:srgbClr val="000000"/>
                </a:solidFill>
                <a:effectLst/>
                <a:latin typeface="Oslo Sans Office" panose="02000000000000000000" pitchFamily="2" charset="0"/>
              </a:rPr>
              <a:t>: </a:t>
            </a:r>
            <a:r>
              <a:rPr lang="en-US" b="0" i="0" dirty="0">
                <a:solidFill>
                  <a:srgbClr val="444444"/>
                </a:solidFill>
                <a:effectLst/>
                <a:latin typeface="Oslo Sans Office" panose="02000000000000000000" pitchFamily="2" charset="0"/>
              </a:rPr>
              <a:t>​</a:t>
            </a:r>
            <a:r>
              <a:rPr lang="en-US" b="0" i="0" u="none" strike="noStrike" dirty="0">
                <a:solidFill>
                  <a:srgbClr val="000000"/>
                </a:solidFill>
                <a:effectLst/>
                <a:latin typeface="Calibri" panose="020F0502020204030204" pitchFamily="34" charset="0"/>
              </a:rPr>
              <a:t>https://www.gov.scot/publications/evidence-review-enablers-barriers-trauma-informed-systems-organisations-workforces/</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Oslo Sans Office" panose="02000000000000000000" pitchFamily="2" charset="0"/>
              </a:rPr>
              <a:t>​</a:t>
            </a:r>
            <a:endParaRPr lang="nb-NO"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a:t>
            </a:r>
          </a:p>
          <a:p>
            <a:pPr lvl="1" algn="l" rtl="0" fontAlgn="base"/>
            <a:r>
              <a:rPr lang="en-US" b="0" i="1" u="none" strike="noStrike" dirty="0">
                <a:solidFill>
                  <a:srgbClr val="000000"/>
                </a:solidFill>
                <a:effectLst/>
                <a:latin typeface="Calibri" panose="020F0502020204030204" pitchFamily="34" charset="0"/>
              </a:rPr>
              <a:t>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a:t>
            </a:r>
            <a:r>
              <a:rPr lang="en-US" b="0" i="0" dirty="0">
                <a:solidFill>
                  <a:srgbClr val="444444"/>
                </a:solidFill>
                <a:effectLst/>
                <a:latin typeface="MS Shell Dlg 2" panose="020B0604030504040204" pitchFamily="34" charset="0"/>
              </a:rPr>
              <a:t>​</a:t>
            </a:r>
            <a:r>
              <a:rPr lang="en-US" b="0" i="0" u="none" strike="noStrike" dirty="0">
                <a:solidFill>
                  <a:srgbClr val="000000"/>
                </a:solidFill>
                <a:effectLst/>
                <a:latin typeface="MS Shell Dlg 2" panose="020B0604030504040204" pitchFamily="34" charset="0"/>
              </a:rPr>
              <a:t>Health and Substance Use Policy 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nb-NO" b="0" i="0" dirty="0">
                <a:solidFill>
                  <a:srgbClr val="444444"/>
                </a:solidFill>
                <a:effectLst/>
                <a:latin typeface="Oslo Sans Office" panose="02000000000000000000" pitchFamily="2" charset="0"/>
              </a:rPr>
              <a:t>​</a:t>
            </a:r>
            <a:endParaRPr lang="nb-NO" b="0" i="0" dirty="0">
              <a:solidFill>
                <a:srgbClr val="444444"/>
              </a:solidFill>
              <a:effectLst/>
              <a:latin typeface="Calibri" panose="020F0502020204030204" pitchFamily="34" charset="0"/>
            </a:endParaRPr>
          </a:p>
          <a:p>
            <a:pPr algn="l" rtl="0" fontAlgn="base"/>
            <a:r>
              <a:rPr lang="nb-NO" b="0" i="0" u="none" strike="noStrike" dirty="0">
                <a:solidFill>
                  <a:srgbClr val="000000"/>
                </a:solidFill>
                <a:effectLst/>
                <a:latin typeface="Oslo Sans Office" panose="02000000000000000000" pitchFamily="2" charset="0"/>
              </a:rPr>
              <a:t>Trauma </a:t>
            </a:r>
            <a:r>
              <a:rPr lang="nb-NO" b="0" i="0" u="none" strike="noStrike" dirty="0" err="1">
                <a:solidFill>
                  <a:srgbClr val="000000"/>
                </a:solidFill>
                <a:effectLst/>
                <a:latin typeface="Oslo Sans Office" panose="02000000000000000000" pitchFamily="2" charset="0"/>
              </a:rPr>
              <a:t>Informed</a:t>
            </a:r>
            <a:r>
              <a:rPr lang="nb-NO" b="0" i="0" u="none" strike="noStrike" dirty="0">
                <a:solidFill>
                  <a:srgbClr val="000000"/>
                </a:solidFill>
                <a:effectLst/>
                <a:latin typeface="Oslo Sans Office" panose="02000000000000000000" pitchFamily="2" charset="0"/>
              </a:rPr>
              <a:t> Oregon. (</a:t>
            </a:r>
            <a:r>
              <a:rPr lang="nb-NO" b="0" i="0" u="none" strike="noStrike" dirty="0" err="1">
                <a:solidFill>
                  <a:srgbClr val="000000"/>
                </a:solidFill>
                <a:effectLst/>
                <a:latin typeface="Oslo Sans Office" panose="02000000000000000000" pitchFamily="2" charset="0"/>
              </a:rPr>
              <a:t>i.d</a:t>
            </a:r>
            <a:r>
              <a:rPr lang="nb-NO" b="0" i="0" u="none" strike="noStrike" dirty="0">
                <a:solidFill>
                  <a:srgbClr val="000000"/>
                </a:solidFill>
                <a:effectLst/>
                <a:latin typeface="Oslo Sans Office" panose="02000000000000000000" pitchFamily="2" charset="0"/>
              </a:rPr>
              <a:t>.). </a:t>
            </a:r>
            <a:r>
              <a:rPr lang="en-US" b="0" i="1" u="none" strike="noStrike" dirty="0">
                <a:solidFill>
                  <a:srgbClr val="000000"/>
                </a:solidFill>
                <a:effectLst/>
                <a:latin typeface="Oslo Sans Office" panose="02000000000000000000" pitchFamily="2" charset="0"/>
              </a:rPr>
              <a:t>A trauma informed workforce: An introduction to workforce wellness</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https://traumainformedoregon.org/wp-</a:t>
            </a:r>
          </a:p>
          <a:p>
            <a:pPr lvl="1" algn="l" rtl="0" fontAlgn="base"/>
            <a:r>
              <a:rPr lang="en-US" b="0" i="0" u="none" strike="noStrike" dirty="0">
                <a:solidFill>
                  <a:srgbClr val="000000"/>
                </a:solidFill>
                <a:effectLst/>
                <a:latin typeface="Oslo Sans Office" panose="02000000000000000000" pitchFamily="2" charset="0"/>
              </a:rPr>
              <a:t>content/uploads/2016/01/A-Trauma-</a:t>
            </a:r>
            <a:r>
              <a:rPr lang="en-US" b="0" i="0" dirty="0">
                <a:solidFill>
                  <a:srgbClr val="444444"/>
                </a:solidFill>
                <a:effectLst/>
                <a:latin typeface="Oslo Sans Office" panose="02000000000000000000" pitchFamily="2" charset="0"/>
              </a:rPr>
              <a:t>​</a:t>
            </a:r>
            <a:r>
              <a:rPr lang="en-US" b="0" i="0" u="none" strike="noStrike" dirty="0">
                <a:solidFill>
                  <a:srgbClr val="000000"/>
                </a:solidFill>
                <a:effectLst/>
                <a:latin typeface="Calibri" panose="020F0502020204030204" pitchFamily="34" charset="0"/>
              </a:rPr>
              <a:t>Informed-</a:t>
            </a:r>
            <a:r>
              <a:rPr lang="en-US" b="0" i="0" u="none" strike="noStrike" dirty="0" err="1">
                <a:solidFill>
                  <a:srgbClr val="000000"/>
                </a:solidFill>
                <a:effectLst/>
                <a:latin typeface="Calibri" panose="020F0502020204030204" pitchFamily="34" charset="0"/>
              </a:rPr>
              <a:t>Workforce_An</a:t>
            </a:r>
            <a:r>
              <a:rPr lang="en-US" b="0" i="0" u="none" strike="noStrike" dirty="0">
                <a:solidFill>
                  <a:srgbClr val="000000"/>
                </a:solidFill>
                <a:effectLst/>
                <a:latin typeface="Calibri" panose="020F0502020204030204" pitchFamily="34" charset="0"/>
              </a:rPr>
              <a:t>-intro</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271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1"/>
              <a:t>Manus:</a:t>
            </a:r>
          </a:p>
          <a:p>
            <a:pPr marL="171450" indent="-171450">
              <a:buFont typeface="Arial" panose="020B0604020202020204" pitchFamily="34" charset="0"/>
              <a:buChar char="•"/>
            </a:pPr>
            <a:r>
              <a:rPr lang="nb-NO"/>
              <a:t>For å jobbe i tråd med traumebevisst praksis, trenger vi ansatte som har et bevisst forhold til dette. </a:t>
            </a:r>
            <a:endParaRPr lang="nb-NO" b="1"/>
          </a:p>
          <a:p>
            <a:pPr marL="0" indent="0">
              <a:buNone/>
            </a:pPr>
            <a:endParaRPr lang="nb-NO" b="1"/>
          </a:p>
          <a:p>
            <a:pPr marL="0" indent="0">
              <a:buNone/>
            </a:pPr>
            <a:r>
              <a:rPr lang="nb-NO" b="0" i="1"/>
              <a:t>Les det som står på siden.</a:t>
            </a:r>
          </a:p>
          <a:p>
            <a:pPr marL="171450" indent="-171450">
              <a:buFont typeface="Arial" panose="020B0604020202020204" pitchFamily="34" charset="0"/>
              <a:buChar char="•"/>
            </a:pPr>
            <a:r>
              <a:rPr lang="nb-NO"/>
              <a:t>Hvordan tenker dere at dette er hos oss per i dag? (kort refleksjon, 2 min)</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13</a:t>
            </a:fld>
            <a:endParaRPr lang="nb-NO"/>
          </a:p>
        </p:txBody>
      </p:sp>
    </p:spTree>
    <p:extLst>
      <p:ext uri="{BB962C8B-B14F-4D97-AF65-F5344CB8AC3E}">
        <p14:creationId xmlns:p14="http://schemas.microsoft.com/office/powerpoint/2010/main" val="387636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er hentet inn erfaringer fra andre land som har innført traumebevist praksis i byer og på arbeidsplasser. Eksempler på land er Canada, Storbritannia og USA. Forskning viser at dette kan ha god effekt, både for ansatte på arbeidsplasser og for innbyggere.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Afifi, T. O. (2019). Considerations for expanding the definition of ACEs. In G. J. G. Asmundson &amp; T. O. Afifi (Eds.), </a:t>
            </a:r>
            <a:r>
              <a:rPr lang="en-US" b="0" i="1" u="none" baseline="0" dirty="0"/>
              <a:t>Adverse childhood experiences: Using evidence to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baseline="0" dirty="0"/>
              <a:t>advance research, practice, policy, and prevention </a:t>
            </a:r>
            <a:r>
              <a:rPr lang="en-US" b="0" i="0" u="none" baseline="0" dirty="0"/>
              <a:t>(pp. 35-44). Academic Press Inc.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Heir, T., Bonsaksen, T., Grimholt, T., Ekeberg, Ø., Skogstad, L., Lerdal, A., &amp; Schou-Bredal, I. (2019). </a:t>
            </a:r>
            <a:r>
              <a:rPr lang="nb-NO" b="0" i="0" u="none" baseline="0" dirty="0" err="1"/>
              <a:t>Serious</a:t>
            </a:r>
            <a:r>
              <a:rPr lang="nb-NO" b="0" i="0" u="none" baseline="0" dirty="0"/>
              <a:t> </a:t>
            </a:r>
            <a:r>
              <a:rPr lang="nb-NO" b="0" i="0" u="none" baseline="0" dirty="0" err="1"/>
              <a:t>life</a:t>
            </a:r>
            <a:r>
              <a:rPr lang="nb-NO" b="0" i="0" u="none" baseline="0" dirty="0"/>
              <a:t> </a:t>
            </a:r>
            <a:r>
              <a:rPr lang="nb-NO" b="0" i="0" u="none" baseline="0" dirty="0" err="1"/>
              <a:t>events</a:t>
            </a:r>
            <a:r>
              <a:rPr lang="nb-NO" b="0" i="0" u="none" baseline="0" dirty="0"/>
              <a:t> and post-</a:t>
            </a:r>
            <a:r>
              <a:rPr lang="nb-NO" b="0" i="0" u="none" baseline="0" dirty="0" err="1"/>
              <a:t>traumatic</a:t>
            </a:r>
            <a:r>
              <a:rPr lang="nb-NO" b="0" i="0" u="none" baseline="0" dirty="0"/>
              <a:t> stress </a:t>
            </a:r>
            <a:r>
              <a:rPr lang="nb-NO" b="0" i="0" u="none" baseline="0" dirty="0" err="1"/>
              <a:t>disorder</a:t>
            </a:r>
            <a:r>
              <a:rPr lang="nb-NO" b="0" i="0" u="none" baseline="0" dirty="0"/>
              <a:t> in </a:t>
            </a:r>
            <a:r>
              <a:rPr lang="nb-NO" b="0" i="0" u="none" baseline="0" dirty="0" err="1"/>
              <a:t>the</a:t>
            </a:r>
            <a:r>
              <a:rPr lang="nb-NO"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Norwegian </a:t>
            </a:r>
            <a:r>
              <a:rPr lang="nb-NO" b="0" i="0" u="none" baseline="0" dirty="0" err="1"/>
              <a:t>population</a:t>
            </a:r>
            <a:r>
              <a:rPr lang="nb-NO" b="0" i="0" u="none" baseline="0" dirty="0"/>
              <a:t>. </a:t>
            </a:r>
            <a:r>
              <a:rPr lang="nb-NO" b="0" i="1" u="none" baseline="0" dirty="0" err="1"/>
              <a:t>BJPsych</a:t>
            </a:r>
            <a:r>
              <a:rPr lang="nb-NO" b="0" i="1" u="none" baseline="0" dirty="0"/>
              <a:t> </a:t>
            </a:r>
            <a:r>
              <a:rPr lang="nb-NO" b="0" i="1" u="none" baseline="0" dirty="0" err="1"/>
              <a:t>open</a:t>
            </a:r>
            <a:r>
              <a:rPr lang="nb-NO" b="0" i="0" u="none" baseline="0" dirty="0"/>
              <a:t>,</a:t>
            </a:r>
            <a:r>
              <a:rPr lang="nb-NO" b="0" i="1" u="none" baseline="0" dirty="0"/>
              <a:t> 5</a:t>
            </a:r>
            <a:r>
              <a:rPr lang="nb-NO" b="0" i="0" u="none" baseline="0" dirty="0"/>
              <a:t>(5), e82.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Scottish </a:t>
            </a:r>
            <a:r>
              <a:rPr lang="nb-NO" b="0" i="0" u="none" baseline="0" dirty="0" err="1"/>
              <a:t>Government</a:t>
            </a:r>
            <a:r>
              <a:rPr lang="nb-NO" b="0" i="0" u="none" baseline="0" dirty="0"/>
              <a: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https://www.gov.scot/publications/evidence-review-enablers-barriers-trauma-informed-systems-organisations-workforces/</a:t>
            </a:r>
          </a:p>
          <a:p>
            <a:pPr algn="l" rtl="0" fontAlgn="base"/>
            <a:endParaRPr lang="en-US" b="0" i="0" u="none" strike="noStrike" dirty="0">
              <a:solidFill>
                <a:srgbClr val="000000"/>
              </a:solidFill>
              <a:effectLst/>
              <a:latin typeface="MS Shell Dlg 2" panose="020B0604030504040204" pitchFamily="34" charset="0"/>
            </a:endParaRP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a:t>
            </a:r>
          </a:p>
          <a:p>
            <a:pPr lvl="1" algn="l" rtl="0" fontAlgn="base"/>
            <a:r>
              <a:rPr lang="en-US" b="0" i="1" u="none" strike="noStrike" dirty="0">
                <a:solidFill>
                  <a:srgbClr val="000000"/>
                </a:solidFill>
                <a:effectLst/>
                <a:latin typeface="Calibri" panose="020F0502020204030204" pitchFamily="34" charset="0"/>
              </a:rPr>
              <a:t>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a:t>
            </a:r>
            <a:r>
              <a:rPr lang="en-US" b="0" i="0" dirty="0">
                <a:solidFill>
                  <a:srgbClr val="444444"/>
                </a:solidFill>
                <a:effectLst/>
                <a:latin typeface="MS Shell Dlg 2" panose="020B0604030504040204" pitchFamily="34" charset="0"/>
              </a:rPr>
              <a:t>​</a:t>
            </a:r>
            <a:r>
              <a:rPr lang="en-US" b="0" i="0" u="none" strike="noStrike" dirty="0">
                <a:solidFill>
                  <a:srgbClr val="000000"/>
                </a:solidFill>
                <a:effectLst/>
                <a:latin typeface="MS Shell Dlg 2" panose="020B0604030504040204" pitchFamily="34" charset="0"/>
              </a:rPr>
              <a:t>Health and Substance Use Policy 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14</a:t>
            </a:fld>
            <a:endParaRPr lang="nb-NO"/>
          </a:p>
        </p:txBody>
      </p:sp>
    </p:spTree>
    <p:extLst>
      <p:ext uri="{BB962C8B-B14F-4D97-AF65-F5344CB8AC3E}">
        <p14:creationId xmlns:p14="http://schemas.microsoft.com/office/powerpoint/2010/main" val="338541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Manus:</a:t>
            </a:r>
          </a:p>
          <a:p>
            <a:pPr marL="171450" indent="-171450">
              <a:buFont typeface="Arial" panose="020B0604020202020204" pitchFamily="34" charset="0"/>
              <a:buChar char="•"/>
            </a:pPr>
            <a:r>
              <a:rPr lang="nb-NO"/>
              <a:t>Dette er et veikart for traumebevisst praksis. </a:t>
            </a:r>
          </a:p>
          <a:p>
            <a:pPr marL="171450" indent="-171450">
              <a:buFont typeface="Arial" panose="020B0604020202020204" pitchFamily="34" charset="0"/>
              <a:buChar char="•"/>
            </a:pPr>
            <a:r>
              <a:rPr lang="nb-NO"/>
              <a:t>Først trenger vi kunnskap om traumer og livsbelastninger, og gjennom denne kan vi bli bevisste på at livet skjer og hvordan det påvirker både oss selv og andre. </a:t>
            </a:r>
          </a:p>
          <a:p>
            <a:pPr marL="171450" indent="-171450">
              <a:buFont typeface="Arial" panose="020B0604020202020204" pitchFamily="34" charset="0"/>
              <a:buChar char="•"/>
            </a:pPr>
            <a:r>
              <a:rPr lang="nb-NO"/>
              <a:t>For å få tilgang på dette i møte med folk, trenger vi et robust arbeidsmiljø hvor vi kan øve sammen. </a:t>
            </a:r>
          </a:p>
          <a:p>
            <a:pPr marL="171450" indent="-171450">
              <a:buFont typeface="Arial" panose="020B0604020202020204" pitchFamily="34" charset="0"/>
              <a:buChar char="•"/>
            </a:pPr>
            <a:r>
              <a:rPr lang="nb-NO"/>
              <a:t>Får vi til dette kan vi være trygge personer i møte med andre. </a:t>
            </a:r>
          </a:p>
          <a:p>
            <a:endParaRPr lang="nb-NO"/>
          </a:p>
          <a:p>
            <a:r>
              <a:rPr lang="nb-NO"/>
              <a:t>Kilder:</a:t>
            </a:r>
          </a:p>
          <a:p>
            <a:r>
              <a:rPr lang="nb-NO"/>
              <a:t>Modellen er utarbeidet i forbindelse med prosjektet «Livet skjer med oss alle» i Oslo kommune. Se siste side for kontaktinfo. </a:t>
            </a:r>
          </a:p>
          <a:p>
            <a:endParaRPr lang="nb-NO"/>
          </a:p>
        </p:txBody>
      </p:sp>
      <p:sp>
        <p:nvSpPr>
          <p:cNvPr id="4" name="Plassholder for lysbildenummer 3"/>
          <p:cNvSpPr>
            <a:spLocks noGrp="1"/>
          </p:cNvSpPr>
          <p:nvPr>
            <p:ph type="sldNum" sz="quarter" idx="5"/>
          </p:nvPr>
        </p:nvSpPr>
        <p:spPr/>
        <p:txBody>
          <a:bodyPr/>
          <a:lstStyle/>
          <a:p>
            <a:fld id="{EC60A5B2-91CD-4146-9B49-EF5927961BCD}" type="slidenum">
              <a:rPr lang="nb-NO" smtClean="0"/>
              <a:t>15</a:t>
            </a:fld>
            <a:endParaRPr lang="nb-NO"/>
          </a:p>
        </p:txBody>
      </p:sp>
    </p:spTree>
    <p:extLst>
      <p:ext uri="{BB962C8B-B14F-4D97-AF65-F5344CB8AC3E}">
        <p14:creationId xmlns:p14="http://schemas.microsoft.com/office/powerpoint/2010/main" val="441852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Manus:</a:t>
            </a:r>
          </a:p>
          <a:p>
            <a:pPr marL="171450" indent="-171450">
              <a:buFont typeface="Arial" panose="020B0604020202020204" pitchFamily="34" charset="0"/>
              <a:buChar char="•"/>
            </a:pPr>
            <a:r>
              <a:rPr lang="nb-NO"/>
              <a:t>Så, for å oppsummere det vi har lært; Livet skjer med oss alle. </a:t>
            </a:r>
          </a:p>
          <a:p>
            <a:pPr marL="171450" indent="-171450">
              <a:buFont typeface="Arial" panose="020B0604020202020204" pitchFamily="34" charset="0"/>
              <a:buChar char="•"/>
            </a:pPr>
            <a:r>
              <a:rPr lang="nb-NO"/>
              <a:t>Vi har alle med oss nervesystemet vårt over alt, også på jobb. </a:t>
            </a:r>
          </a:p>
          <a:p>
            <a:pPr marL="171450" indent="-171450">
              <a:buFont typeface="Arial" panose="020B0604020202020204" pitchFamily="34" charset="0"/>
              <a:buChar char="•"/>
            </a:pPr>
            <a:r>
              <a:rPr lang="nb-NO"/>
              <a:t>Folk vi møter kan ha med seg vanskelige opplevelser vi ikke kjenner til.</a:t>
            </a:r>
          </a:p>
          <a:p>
            <a:pPr marL="171450" indent="-171450">
              <a:buFont typeface="Arial" panose="020B0604020202020204" pitchFamily="34" charset="0"/>
              <a:buChar char="•"/>
            </a:pPr>
            <a:r>
              <a:rPr lang="nb-NO"/>
              <a:t>Men med støtte fra andre kan livet bli litt lettere å bære. Og det kan vi alle bidra til. </a:t>
            </a:r>
          </a:p>
          <a:p>
            <a:pPr marL="171450" indent="-171450">
              <a:buFont typeface="Arial" panose="020B0604020202020204" pitchFamily="34" charset="0"/>
              <a:buChar char="•"/>
            </a:pPr>
            <a:r>
              <a:rPr lang="nb-NO"/>
              <a:t>Takk for i dag.</a:t>
            </a:r>
          </a:p>
          <a:p>
            <a:endParaRPr lang="nb-NO" b="1"/>
          </a:p>
          <a:p>
            <a:r>
              <a:rPr lang="nb-NO" b="1"/>
              <a:t>Kilde:</a:t>
            </a:r>
          </a:p>
          <a:p>
            <a:pPr marL="171450" indent="-171450">
              <a:buFont typeface="Arial" panose="020B0604020202020204" pitchFamily="34" charset="0"/>
              <a:buChar char="•"/>
            </a:pPr>
            <a:r>
              <a:rPr lang="nb-NO"/>
              <a:t>Modellen er utarbeidet i forbindelse med prosjektet «Livet skjer med oss alle» i Oslo kommune. Se siste side for kontaktinfo.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95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CE0A-2885-3C28-2FB6-857FD424CE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75E66C-8596-CEE2-B075-897D6158EF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ECD3B72-11E7-21EE-E148-98C84E3EE5BD}"/>
              </a:ext>
            </a:extLst>
          </p:cNvPr>
          <p:cNvSpPr>
            <a:spLocks noGrp="1"/>
          </p:cNvSpPr>
          <p:nvPr>
            <p:ph type="body" idx="1"/>
          </p:nvPr>
        </p:nvSpPr>
        <p:spPr/>
        <p:txBody>
          <a:bodyPr/>
          <a:lstStyle/>
          <a:p>
            <a:pPr marL="0" indent="0">
              <a:buFont typeface="+mj-lt"/>
              <a:buNone/>
            </a:pPr>
            <a:r>
              <a:rPr lang="nb-NO" b="1"/>
              <a:t>Manus:</a:t>
            </a:r>
          </a:p>
          <a:p>
            <a:pPr marL="171450" indent="-171450">
              <a:buFont typeface="Arial" panose="020B0604020202020204" pitchFamily="34" charset="0"/>
              <a:buChar char="•"/>
            </a:pPr>
            <a:r>
              <a:rPr lang="nb-NO" b="0"/>
              <a:t>Denne opplæringen har blitt laget av Helseetaten og de ønsker seg gjerne tilbakemeldinger og innspill slik at de kan videreutvikle materialet vi har gått igjennom i dag.</a:t>
            </a:r>
          </a:p>
          <a:p>
            <a:pPr marL="171450" indent="-171450">
              <a:buFont typeface="Arial" panose="020B0604020202020204" pitchFamily="34" charset="0"/>
              <a:buChar char="•"/>
            </a:pPr>
            <a:r>
              <a:rPr lang="nb-NO" b="0"/>
              <a:t>Vi bruker to minutter på å gi tilbakemeldinger før vi avslutter med hva som skjer videre etter dette.</a:t>
            </a:r>
          </a:p>
          <a:p>
            <a:pPr marL="0" indent="0">
              <a:buFont typeface="Arial" panose="020B0604020202020204" pitchFamily="34" charset="0"/>
              <a:buNone/>
            </a:pPr>
            <a:endParaRPr lang="nb-NO" b="0"/>
          </a:p>
          <a:p>
            <a:pPr marL="0" indent="0">
              <a:buFont typeface="Arial" panose="020B0604020202020204" pitchFamily="34" charset="0"/>
              <a:buNone/>
            </a:pPr>
            <a:r>
              <a:rPr lang="nb-NO" b="0" i="1"/>
              <a:t>QR-koden på skjermen skannes med mobilkamera og tar deltakerne til et spørreskjema med tre spørsmål. Dere som holder opplæringen må også gjerne fylle den ut. </a:t>
            </a:r>
          </a:p>
          <a:p>
            <a:pPr marL="0" indent="0">
              <a:buFont typeface="Arial" panose="020B0604020202020204" pitchFamily="34" charset="0"/>
              <a:buNone/>
            </a:pPr>
            <a:endParaRPr lang="nb-NO" b="0" i="1"/>
          </a:p>
          <a:p>
            <a:pPr marL="0" indent="0">
              <a:buFont typeface="Arial" panose="020B0604020202020204" pitchFamily="34" charset="0"/>
              <a:buNone/>
            </a:pPr>
            <a:r>
              <a:rPr lang="nb-NO" b="0" i="1"/>
              <a:t>Gjennomfør evalueringen (2-3 minutter) og gå videre til neste side.</a:t>
            </a:r>
          </a:p>
          <a:p>
            <a:endParaRPr lang="nb-NO"/>
          </a:p>
        </p:txBody>
      </p:sp>
      <p:sp>
        <p:nvSpPr>
          <p:cNvPr id="4" name="Plassholder for lysbildenummer 3">
            <a:extLst>
              <a:ext uri="{FF2B5EF4-FFF2-40B4-BE49-F238E27FC236}">
                <a16:creationId xmlns:a16="http://schemas.microsoft.com/office/drawing/2014/main" id="{C9BC3580-D167-889E-5F22-363109478E13}"/>
              </a:ext>
            </a:extLst>
          </p:cNvPr>
          <p:cNvSpPr>
            <a:spLocks noGrp="1"/>
          </p:cNvSpPr>
          <p:nvPr>
            <p:ph type="sldNum" sz="quarter" idx="5"/>
          </p:nvPr>
        </p:nvSpPr>
        <p:spPr/>
        <p:txBody>
          <a:bodyPr/>
          <a:lstStyle/>
          <a:p>
            <a:fld id="{7DA70C78-173F-D64A-A73A-E7995BB9F680}" type="slidenum">
              <a:rPr lang="nb-NO" smtClean="0"/>
              <a:t>17</a:t>
            </a:fld>
            <a:endParaRPr lang="nb-NO"/>
          </a:p>
        </p:txBody>
      </p:sp>
    </p:spTree>
    <p:extLst>
      <p:ext uri="{BB962C8B-B14F-4D97-AF65-F5344CB8AC3E}">
        <p14:creationId xmlns:p14="http://schemas.microsoft.com/office/powerpoint/2010/main" val="38176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1"/>
              <a:t>Gjennomgå siden, og forklar den videre gangen i opplæringen på din arbeidsplass (har dere avtalt tider for videre samlinger eller lignende).</a:t>
            </a:r>
          </a:p>
          <a:p>
            <a:endParaRPr lang="nb-NO" b="0"/>
          </a:p>
          <a:p>
            <a:endParaRPr lang="nb-NO" b="1"/>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098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EC60A5B2-91CD-4146-9B49-EF5927961BCD}" type="slidenum">
              <a:rPr lang="en-NO" smtClean="0"/>
              <a:t>19</a:t>
            </a:fld>
            <a:endParaRPr lang="en-NO"/>
          </a:p>
        </p:txBody>
      </p:sp>
    </p:spTree>
    <p:extLst>
      <p:ext uri="{BB962C8B-B14F-4D97-AF65-F5344CB8AC3E}">
        <p14:creationId xmlns:p14="http://schemas.microsoft.com/office/powerpoint/2010/main" val="4018694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9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a:t>Om funksjonshindringer og tilrettelegging</a:t>
            </a:r>
          </a:p>
          <a:p>
            <a:r>
              <a:rPr lang="nb-NO" i="0"/>
              <a:t>Det å tilrettelegge for personer som lever med funksjonsnedsettelser kan bety mye forskjellig avhengig av hvilke hindringer personen opplever for å ha tilgang på innholdet i presentasjonen. Det kan derfor være alt fra å sørge for at det finnes ramper dersom personen bruker rullestol, bestille tolk på ulike språk (inklusive tegnspråk eller skrivetolk dersom personen har nedsatt hørsel) eller aktivt bruke bildebeskrivelser i presentasjonen. Husk at tolker må bestilles i god tid.</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Hvert bilde har en tilhørende bildebeskrivelse. Merk at mange av bildene er satt sammen av flere illustrasjoner. Bildebeskrivelsen omtaler hele bildet, men er koblet til én av illustrasjonene. </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69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60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53117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Manus:</a:t>
            </a:r>
          </a:p>
          <a:p>
            <a:pPr marL="171450" indent="-171450">
              <a:buFont typeface="Arial" panose="020B0604020202020204" pitchFamily="34" charset="0"/>
              <a:buChar char="•"/>
            </a:pPr>
            <a:r>
              <a:rPr lang="nb-NO"/>
              <a:t>Vi skal i dag begynne med introduksjon til traumebevisst praksis. </a:t>
            </a:r>
          </a:p>
          <a:p>
            <a:pPr marL="171450" indent="-171450">
              <a:buFont typeface="Arial" panose="020B0604020202020204" pitchFamily="34" charset="0"/>
              <a:buChar char="•"/>
            </a:pPr>
            <a:r>
              <a:rPr lang="nb-NO"/>
              <a:t>Ved å gjennomføre hele denne kompetansepakken vil vi få veiledning og nyttige verktøy for å gjøre traumebevisst praksis til en del av vår arbeidshverdag.</a:t>
            </a:r>
          </a:p>
          <a:p>
            <a:pPr marL="171450" indent="-171450">
              <a:buFont typeface="Arial" panose="020B0604020202020204" pitchFamily="34" charset="0"/>
              <a:buChar char="•"/>
            </a:pPr>
            <a:r>
              <a:rPr lang="nb-NO"/>
              <a:t>Materialet er utarbeidet for å kunne brukes på ulike arbeidsplasser og av ulike yrkesgrupper, hvor det som er felles er at vi i en eller annen grad forholder oss til innbyggere.</a:t>
            </a:r>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7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indent="-215900"/>
            <a:r>
              <a:rPr lang="nb-NO" b="0" i="1" dirty="0"/>
              <a:t>Denne øvelsen kan benyttes alene dersom man ønsker en mer erfaringsbasert introduksjon til tema, men kan fint benyttes i sammenheng med de andre sidene for en mer utfyllende tilnærming. Merk at presentasjonen da vil ta lengre tid, da øvelsen i seg selv varer 20 minutter. </a:t>
            </a:r>
          </a:p>
          <a:p>
            <a:pPr marL="215900" indent="-215900"/>
            <a:endParaRPr lang="nb-NO" b="0" i="1" dirty="0"/>
          </a:p>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hver for seg (2 min)</a:t>
            </a:r>
          </a:p>
          <a:p>
            <a:pPr marL="215900" indent="-215900">
              <a:buFont typeface="Arial" panose="020B0604020202020204" pitchFamily="34" charset="0"/>
              <a:buChar char="•"/>
            </a:pPr>
            <a:r>
              <a:rPr lang="nb-NO" i="1" dirty="0"/>
              <a:t>Dele sammen to og to (4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t>Temaene vi skal inn i kan være belastende å snakke om, også i profesjonell setting – så ha omtanke for hverandre og deg selv.</a:t>
            </a:r>
          </a:p>
          <a:p>
            <a:pPr marL="171450" lvl="1" indent="-171450">
              <a:buFont typeface="Arial" panose="020B0604020202020204" pitchFamily="34" charset="0"/>
              <a:buChar char="•"/>
            </a:pPr>
            <a:r>
              <a:rPr lang="nb-NO" dirty="0"/>
              <a:t>Det er viktig at vi respekterer egne grenser, dersom du kjenner at noe blir vanskelig for deg er det lov til å ta seg en pause når som helst.</a:t>
            </a:r>
          </a:p>
          <a:p>
            <a:pPr marL="171450" lvl="1" indent="-171450">
              <a:buFont typeface="Arial" panose="020B0604020202020204" pitchFamily="34" charset="0"/>
              <a:buChar char="•"/>
            </a:pPr>
            <a:r>
              <a:rPr lang="nb-NO" dirty="0">
                <a:cs typeface="Calibri"/>
              </a:rPr>
              <a:t>Det vi snakker om blir i dette rommet (taushetsplikt), kan vi være enige om det? Da kan vi alle føle oss trygge til å dele uten at det sies videre et annet sted. </a:t>
            </a:r>
          </a:p>
          <a:p>
            <a:pPr marL="0" lvl="1" indent="0">
              <a:buFont typeface="Arial,Sans-Serif"/>
              <a:buNone/>
            </a:pPr>
            <a:endParaRPr lang="nb-NO" dirty="0"/>
          </a:p>
          <a:p>
            <a:pPr marL="0" lvl="1" indent="0">
              <a:buFont typeface="Arial,Sans-Serif"/>
              <a:buNone/>
            </a:pPr>
            <a:r>
              <a:rPr lang="nb-NO" b="0" i="0" dirty="0"/>
              <a:t>Øvelse:</a:t>
            </a:r>
          </a:p>
          <a:p>
            <a:pPr marL="171450" indent="-171450">
              <a:buFont typeface="Arial" panose="020B0604020202020204" pitchFamily="34" charset="0"/>
              <a:buChar char="•"/>
            </a:pPr>
            <a:r>
              <a:rPr lang="nb-NO" dirty="0"/>
              <a:t>Se for deg at du står i en vanskelig livssituasjon. Kanskje du nylig har mistet noen du er glad, opplever alvorlig sykdom, går igjennom et samlivsbrudd eller står i andre vedvarende belastninger over tid. </a:t>
            </a:r>
            <a:endParaRPr lang="nb-NO" dirty="0">
              <a:cs typeface="Calibri" panose="020F0502020204030204"/>
            </a:endParaRPr>
          </a:p>
          <a:p>
            <a:pPr marL="171450" indent="-171450">
              <a:buFont typeface="Arial" panose="020B0604020202020204" pitchFamily="34" charset="0"/>
              <a:buChar char="•"/>
            </a:pPr>
            <a:r>
              <a:rPr lang="nb-NO" dirty="0"/>
              <a:t>Dette går utover hverdagen din. Kanskje du sover dårligere, føler deg mer bekymret eller frustrert, eller mer ukonsentrert. </a:t>
            </a:r>
          </a:p>
          <a:p>
            <a:pPr marL="171450" indent="-171450">
              <a:buFont typeface="Arial" panose="020B0604020202020204" pitchFamily="34" charset="0"/>
              <a:buChar char="•"/>
            </a:pPr>
            <a:r>
              <a:rPr lang="nb-NO" dirty="0"/>
              <a:t>Se for deg at du da skal møte et menneske som skal hjelpe deg med noe. Kanskje du skal i møte med NAV, følge barnet ditt til legen, eller klage på en bot du har fått? </a:t>
            </a:r>
          </a:p>
          <a:p>
            <a:endParaRPr lang="nb-NO" dirty="0"/>
          </a:p>
          <a:p>
            <a:r>
              <a:rPr lang="nb-NO" b="0" dirty="0"/>
              <a:t>Refleksjonsspørsmål:</a:t>
            </a:r>
            <a:endParaRPr lang="nb-NO" dirty="0"/>
          </a:p>
          <a:p>
            <a:pPr marL="342900" lvl="2" indent="-342900">
              <a:buFont typeface="Arial,Sans-Serif"/>
              <a:buChar char="•"/>
            </a:pPr>
            <a:r>
              <a:rPr lang="nb-NO" dirty="0"/>
              <a:t>Hvordan hadde du ønsket å bli møtt av denne personen? Hva hadde vært viktig for deg for å føle deg trygg? </a:t>
            </a:r>
          </a:p>
          <a:p>
            <a:pPr marL="342900" marR="0" lvl="2" indent="-342900" algn="l" defTabSz="914400" rtl="0" eaLnBrk="1" fontAlgn="auto" latinLnBrk="0" hangingPunct="1">
              <a:lnSpc>
                <a:spcPct val="100000"/>
              </a:lnSpc>
              <a:spcBef>
                <a:spcPts val="0"/>
              </a:spcBef>
              <a:spcAft>
                <a:spcPts val="0"/>
              </a:spcAft>
              <a:buClrTx/>
              <a:buSzTx/>
              <a:buFont typeface="Arial,Sans-Serif"/>
              <a:buChar char="•"/>
              <a:tabLst/>
              <a:defRPr/>
            </a:pPr>
            <a:r>
              <a:rPr lang="nb-NO" dirty="0"/>
              <a:t>Hvordan måtte arbeidsmiljøet og hverdagen være lagt opp for at denne personen skulle hatt overskudd for å møte deg på denne måten? Hva kunne lederen på denne arbeidsplassen gjort for at personen skulle hatt dette overskuddet?</a:t>
            </a:r>
          </a:p>
          <a:p>
            <a:pPr marL="0" lvl="2" indent="0">
              <a:buFont typeface="Arial,Sans-Serif"/>
              <a:buNone/>
            </a:pPr>
            <a:endParaRPr lang="nb-NO" dirty="0">
              <a:cs typeface="Calibri"/>
            </a:endParaRPr>
          </a:p>
          <a:p>
            <a:pPr marL="171450" lvl="2" indent="-171450">
              <a:buFont typeface="Arial" panose="020B0604020202020204" pitchFamily="34" charset="0"/>
              <a:buChar char="•"/>
            </a:pPr>
            <a:r>
              <a:rPr lang="nb-NO" dirty="0">
                <a:cs typeface="Calibri"/>
              </a:rPr>
              <a:t>Dere skal nå bruke to minutter på å skrive ned noen stikkord for dere selv. Når jeg sier i fra skal dere drøfte noen minutter sammen med den som sitter ved siden av deg. </a:t>
            </a:r>
          </a:p>
          <a:p>
            <a:pPr marL="0" lvl="2" indent="0">
              <a:buFont typeface="Arial,Sans-Serif"/>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7</a:t>
            </a:fld>
            <a:endParaRPr lang="nb-NO"/>
          </a:p>
        </p:txBody>
      </p:sp>
    </p:spTree>
    <p:extLst>
      <p:ext uri="{BB962C8B-B14F-4D97-AF65-F5344CB8AC3E}">
        <p14:creationId xmlns:p14="http://schemas.microsoft.com/office/powerpoint/2010/main" val="114551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a:cs typeface="Calibri"/>
              </a:rPr>
              <a:t>Ta tiden og gi beskjed når de skal sette seg sammen to og to. Etter 4 minutter spør du noen av parene om å dele </a:t>
            </a:r>
            <a:r>
              <a:rPr lang="nb-NO" i="1"/>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a:t>Etter innspillene bruker du manuset under til å oppsummere oppgaven. </a:t>
            </a:r>
            <a:endParaRPr lang="nb-NO" b="0" i="1">
              <a:cs typeface="Calibri"/>
            </a:endParaRPr>
          </a:p>
          <a:p>
            <a:pPr marL="0" lvl="2" indent="0">
              <a:buFont typeface="Arial,Sans-Serif"/>
              <a:buNone/>
            </a:pPr>
            <a:endParaRPr lang="nb-NO" b="1">
              <a:cs typeface="Calibri"/>
            </a:endParaRPr>
          </a:p>
          <a:p>
            <a:pPr marL="0" lvl="2" indent="0">
              <a:buFont typeface="Arial,Sans-Serif"/>
              <a:buNone/>
            </a:pPr>
            <a:r>
              <a:rPr lang="nb-NO" b="1">
                <a:cs typeface="Calibri"/>
              </a:rPr>
              <a:t>Manus:</a:t>
            </a:r>
          </a:p>
          <a:p>
            <a:pPr marL="171450" lvl="2" indent="-171450">
              <a:buFont typeface="Arial" panose="020B0604020202020204" pitchFamily="34" charset="0"/>
              <a:buChar char="•"/>
            </a:pPr>
            <a:r>
              <a:rPr lang="nb-NO">
                <a:cs typeface="Calibri"/>
              </a:rPr>
              <a:t>Dette er e</a:t>
            </a:r>
            <a:r>
              <a:rPr lang="nb-NO"/>
              <a:t>ssensen av traumebevisst praksis – vi har alle med oss vårt eget nervesystem på jobb. Vi blir påvirket av de vi har rundt oss, hva vi selv har opplevd i livet og vi er ulike på hvor gode vi er på å sjekke inn med kroppen vår og gi oss selv det vi trenger. Når vi er stresset er vi mindre tilgjengelige for andre og kan fort smitte andre med vårt stress. </a:t>
            </a:r>
          </a:p>
          <a:p>
            <a:pPr marL="171450" lvl="2" indent="-171450">
              <a:buFont typeface="Arial" panose="020B0604020202020204" pitchFamily="34" charset="0"/>
              <a:buChar char="•"/>
            </a:pPr>
            <a:r>
              <a:rPr lang="nb-NO"/>
              <a:t>Denne kunnskapen er bra for alle, men for de som ikke føler seg trygge i egne liv (av mange ulike grunner), er det helt avgjørende at de møter folk som de opplever som trygge. Trygghet smitter på samme måte som stress gjør det. </a:t>
            </a:r>
          </a:p>
          <a:p>
            <a:pPr marL="0" lvl="2" indent="0">
              <a:buFont typeface="Arial,Sans-Serif"/>
              <a:buNone/>
            </a:pPr>
            <a:endParaRPr lang="nb-NO"/>
          </a:p>
          <a:p>
            <a:endParaRPr lang="en-US"/>
          </a:p>
          <a:p>
            <a:endParaRPr lang="nb-NO">
              <a:ea typeface="Calibri"/>
              <a:cs typeface="Calibri"/>
            </a:endParaRPr>
          </a:p>
          <a:p>
            <a:endParaRPr lang="nb-NO"/>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t>8</a:t>
            </a:fld>
            <a:endParaRPr lang="nb-NO"/>
          </a:p>
        </p:txBody>
      </p:sp>
    </p:spTree>
    <p:extLst>
      <p:ext uri="{BB962C8B-B14F-4D97-AF65-F5344CB8AC3E}">
        <p14:creationId xmlns:p14="http://schemas.microsoft.com/office/powerpoint/2010/main" val="56727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Begrepet «soft front, </a:t>
            </a:r>
            <a:r>
              <a:rPr lang="nb-NO" b="0" dirty="0" err="1"/>
              <a:t>strong</a:t>
            </a:r>
            <a:r>
              <a:rPr lang="nb-NO" b="0" dirty="0"/>
              <a:t> back, </a:t>
            </a:r>
            <a:r>
              <a:rPr lang="nb-NO" b="0" dirty="0" err="1"/>
              <a:t>wild</a:t>
            </a:r>
            <a:r>
              <a:rPr lang="nb-NO" b="0" dirty="0"/>
              <a:t> </a:t>
            </a:r>
            <a:r>
              <a:rPr lang="nb-NO" b="0" dirty="0" err="1"/>
              <a:t>heart</a:t>
            </a:r>
            <a:r>
              <a:rPr lang="nb-NO" b="0" dirty="0"/>
              <a:t>» kan hjelpe oss å forstå tenkningen i traumebevisst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betyr det å ha en «myk front, en sterk rygg og et vilt hjerte»?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Mange av oss kan virke lukket og utilnærmelig når vi er redde eller usikre på oss selv.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Når vi er usikre eller redde har vi helt statisk hjerterytme, og monoton stemme.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står kanskje også med armene foldet foran brystet vår.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Hvis vi styrker ryggen vår, metaforisk sett, ved å utvikle motstandskraft og stødighet, kan vi våge å ha en front som er myk og åpen – ved å være tilgjengelige og forståelsesfulle overfor andre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Når vi er trygge har vi variasjon i hjerterytmen, i stemmen, i pusten, og i kroppen.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har da et avslappet ansikt, åpne armer.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er motsatsen er å være hard i ansiktet og fysisk lukket.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Se for dere at vi bare er myke foran, uten en stødig og fleksibel ryggrad: Da blir vi </a:t>
            </a:r>
            <a:r>
              <a:rPr lang="nb-NO" b="0" i="1" dirty="0"/>
              <a:t>for</a:t>
            </a:r>
            <a:r>
              <a:rPr lang="nb-NO" b="0" dirty="0"/>
              <a:t> myke, utydelige og uklare.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stedet i kroppen din hvor din sterke rygg og myke front møtes, kan vi se for oss at er det stedet hvor vi forankrer evnen til å fremstå trygge og å vise omsorg.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«Vilt hjerte» er dette stedet –  «vilt hjerte» handler om å være fri – motsatsen til å være fastlåst eller sitte fast.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 traumebevisst praksis kan vi si at «myk front, sterk rygg og vilt hjerte» betyr at vi må begynne med oss selv og vår fremtoning.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Fordi vi tar inn andres musikk, vi hører den alltid: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«Hodet mitt er opptatt av teksten, men hjertet vil alltid høre musikken i det som blir sagt».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1" kern="1200" dirty="0">
                <a:solidFill>
                  <a:schemeClr val="tx1"/>
                </a:solidFill>
                <a:latin typeface="Oslo Sans Office" panose="02000000000000000000" pitchFamily="2" charset="77"/>
                <a:ea typeface="+mn-ea"/>
                <a:cs typeface="+mn-cs"/>
              </a:rPr>
              <a:t>Still dette spørsmålet til gruppen og be dem reflektere kort i plenum (2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1" kern="1200" dirty="0">
              <a:solidFill>
                <a:schemeClr val="tx1"/>
              </a:solidFill>
              <a:latin typeface="Oslo Sans Office" panose="02000000000000000000"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latin typeface="Oslo Sans Office" panose="02000000000000000000" pitchFamily="2" charset="77"/>
                <a:ea typeface="+mn-ea"/>
                <a:cs typeface="+mn-cs"/>
              </a:rPr>
              <a:t>Hvilke refleksjoner gjør dere når dere hører «hodet mitt er opptatt av teksten, men hjertet vil alltid høre musikken i det som blir sagt»?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i="0" u="none" baseline="0" dirty="0" err="1"/>
              <a:t>Brené</a:t>
            </a:r>
            <a:r>
              <a:rPr lang="fr-FR" b="0" i="0" u="none" baseline="0" dirty="0"/>
              <a:t> Brown. (2020).</a:t>
            </a:r>
            <a:r>
              <a:rPr lang="en-US" b="0" i="1" u="none" baseline="0" dirty="0"/>
              <a:t> </a:t>
            </a:r>
            <a:r>
              <a:rPr lang="en-US" b="0" i="1" u="none" baseline="0" dirty="0" err="1"/>
              <a:t>Brené</a:t>
            </a:r>
            <a:r>
              <a:rPr lang="en-US" b="0" i="1" u="none" baseline="0" dirty="0"/>
              <a:t> Brown on Strong Backs, Soft Fronts, and Wild Hearts</a:t>
            </a:r>
            <a:r>
              <a:rPr lang="fr-FR" b="0" i="0" u="none" baseline="0" dirty="0"/>
              <a:t>. </a:t>
            </a:r>
            <a:r>
              <a:rPr lang="fr-FR" b="0" i="0" u="none" baseline="0" dirty="0" err="1"/>
              <a:t>Tilgjengelig</a:t>
            </a:r>
            <a:r>
              <a:rPr lang="fr-FR" b="0" i="0" u="none" baseline="0" dirty="0"/>
              <a:t> fra: https://brenebrown.com/podcast/brene-on-strong-backs-soft-fronts-and-wild-hearts/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«Soft front, </a:t>
            </a:r>
            <a:r>
              <a:rPr lang="nb-NO" dirty="0" err="1"/>
              <a:t>strong</a:t>
            </a:r>
            <a:r>
              <a:rPr lang="nb-NO" dirty="0"/>
              <a:t> back»  er et sitat av Joan Halifax, en amerikansk buddhist, antropolog og lærer. I senere tid har den amerikanske forfatteren, forskeren og professoren </a:t>
            </a:r>
            <a:r>
              <a:rPr lang="nb-NO" dirty="0" err="1"/>
              <a:t>Brené</a:t>
            </a:r>
            <a:r>
              <a:rPr lang="nb-NO" dirty="0"/>
              <a:t> Brown fylt ut sitatet med «…</a:t>
            </a:r>
            <a:r>
              <a:rPr lang="nb-NO" dirty="0" err="1"/>
              <a:t>wild</a:t>
            </a:r>
            <a:r>
              <a:rPr lang="nb-NO" dirty="0"/>
              <a:t> </a:t>
            </a:r>
            <a:r>
              <a:rPr lang="nb-NO" dirty="0" err="1"/>
              <a:t>heart</a:t>
            </a:r>
            <a:r>
              <a:rPr lang="nb-NO" dirty="0"/>
              <a:t>», basert på sin forskning på sårbarhet, skam og empati.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772634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8341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25583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062248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legg et bilde i </a:t>
            </a:r>
            <a:r>
              <a:rPr lang="nb-NO" noProof="0" err="1"/>
              <a:t>bildeboksen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65847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901262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843772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397001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18197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134551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564599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193563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29554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731361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133755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2150221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277071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5341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54792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515696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1172019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45569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688434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308032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576435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975983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16758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032120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342728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230936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1174379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40699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06.03.2025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87" r:id="rId4"/>
    <p:sldLayoutId id="2147483786" r:id="rId5"/>
    <p:sldLayoutId id="2147483705" r:id="rId6"/>
    <p:sldLayoutId id="2147483706" r:id="rId7"/>
    <p:sldLayoutId id="2147483712" r:id="rId8"/>
    <p:sldLayoutId id="2147483711" r:id="rId9"/>
    <p:sldLayoutId id="2147483840" r:id="rId10"/>
    <p:sldLayoutId id="2147483866" r:id="rId11"/>
    <p:sldLayoutId id="2147483850" r:id="rId12"/>
    <p:sldLayoutId id="2147483849" r:id="rId13"/>
    <p:sldLayoutId id="2147483844" r:id="rId14"/>
    <p:sldLayoutId id="2147483845" r:id="rId15"/>
    <p:sldLayoutId id="2147483846" r:id="rId16"/>
    <p:sldLayoutId id="2147483740" r:id="rId17"/>
    <p:sldLayoutId id="2147483741" r:id="rId18"/>
    <p:sldLayoutId id="2147483860" r:id="rId19"/>
    <p:sldLayoutId id="2147483742" r:id="rId20"/>
    <p:sldLayoutId id="2147483743" r:id="rId21"/>
    <p:sldLayoutId id="2147483864" r:id="rId22"/>
    <p:sldLayoutId id="2147483865" r:id="rId23"/>
    <p:sldLayoutId id="2147483754" r:id="rId24"/>
    <p:sldLayoutId id="2147483833" r:id="rId25"/>
    <p:sldLayoutId id="2147483756" r:id="rId26"/>
    <p:sldLayoutId id="2147483834" r:id="rId27"/>
    <p:sldLayoutId id="2147483755" r:id="rId28"/>
    <p:sldLayoutId id="2147483835" r:id="rId29"/>
    <p:sldLayoutId id="2147483757" r:id="rId30"/>
    <p:sldLayoutId id="2147483836" r:id="rId3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06.03.2025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52647868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mailto:lotta.sjafjell@hel.oslo.kommune.no"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DC022-5BE2-D44A-B4EB-96459290FE56}"/>
              </a:ext>
            </a:extLst>
          </p:cNvPr>
          <p:cNvSpPr>
            <a:spLocks noGrp="1"/>
          </p:cNvSpPr>
          <p:nvPr>
            <p:ph type="title"/>
          </p:nvPr>
        </p:nvSpPr>
        <p:spPr>
          <a:xfrm>
            <a:off x="1015200" y="-1"/>
            <a:ext cx="9149563" cy="1540043"/>
          </a:xfrm>
        </p:spPr>
        <p:txBody>
          <a:bodyPr>
            <a:normAutofit/>
          </a:bodyPr>
          <a:lstStyle/>
          <a:p>
            <a:r>
              <a:rPr lang="nb-NO" sz="3200"/>
              <a:t>Til deg som skal holde denne presentasjonen</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1026" name="Picture 2" descr="Et bilde som inneholder clip art, tegnefilm&#10;&#10;Automatisk generert beskrivelse">
            <a:extLst>
              <a:ext uri="{FF2B5EF4-FFF2-40B4-BE49-F238E27FC236}">
                <a16:creationId xmlns:a16="http://schemas.microsoft.com/office/drawing/2014/main" id="{3F1DCC4B-EEBD-0998-4F2A-4E3BDA11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04" y="1157287"/>
            <a:ext cx="45434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8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CE9AA2-4FD8-19D3-F10F-F9465D487EF8}"/>
              </a:ext>
            </a:extLst>
          </p:cNvPr>
          <p:cNvSpPr>
            <a:spLocks noGrp="1"/>
          </p:cNvSpPr>
          <p:nvPr>
            <p:ph type="title"/>
          </p:nvPr>
        </p:nvSpPr>
        <p:spPr>
          <a:xfrm>
            <a:off x="695326" y="720002"/>
            <a:ext cx="9469438" cy="555906"/>
          </a:xfrm>
        </p:spPr>
        <p:txBody>
          <a:bodyPr/>
          <a:lstStyle/>
          <a:p>
            <a:r>
              <a:rPr lang="nb-NO"/>
              <a:t>Ofte stilte spørsmål</a:t>
            </a:r>
          </a:p>
        </p:txBody>
      </p:sp>
      <p:sp>
        <p:nvSpPr>
          <p:cNvPr id="3" name="Plassholder for innhold 2">
            <a:extLst>
              <a:ext uri="{FF2B5EF4-FFF2-40B4-BE49-F238E27FC236}">
                <a16:creationId xmlns:a16="http://schemas.microsoft.com/office/drawing/2014/main" id="{DF45088F-FF44-6256-1BB7-934A3247251B}"/>
              </a:ext>
            </a:extLst>
          </p:cNvPr>
          <p:cNvSpPr>
            <a:spLocks noGrp="1"/>
          </p:cNvSpPr>
          <p:nvPr>
            <p:ph idx="1"/>
          </p:nvPr>
        </p:nvSpPr>
        <p:spPr>
          <a:xfrm>
            <a:off x="695326" y="2286000"/>
            <a:ext cx="7432674" cy="3806825"/>
          </a:xfrm>
        </p:spPr>
        <p:txBody>
          <a:bodyPr/>
          <a:lstStyle/>
          <a:p>
            <a:pPr marL="215900" indent="-215900"/>
            <a:r>
              <a:rPr lang="nb-NO"/>
              <a:t>Hvorfor skal jeg lære om dette hvis jeg ikke skal jobbe med behandling av traumer?</a:t>
            </a:r>
          </a:p>
          <a:p>
            <a:pPr marL="215900" indent="-215900"/>
            <a:r>
              <a:rPr lang="nb-NO"/>
              <a:t>Er ikke traumer noe som bare gjelder noen få?</a:t>
            </a:r>
          </a:p>
          <a:p>
            <a:pPr marL="215900" indent="-215900"/>
            <a:r>
              <a:rPr lang="nb-NO"/>
              <a:t>Hvem er traumebevisst praksis for?</a:t>
            </a:r>
          </a:p>
          <a:p>
            <a:pPr marL="215900" indent="-215900"/>
            <a:r>
              <a:rPr lang="nb-NO"/>
              <a:t>Hvorfor heter det traumebevisst praksis hvis det handler om noe mer enn traumer?</a:t>
            </a:r>
          </a:p>
        </p:txBody>
      </p:sp>
      <p:sp>
        <p:nvSpPr>
          <p:cNvPr id="5" name="Plassholder for dato 4">
            <a:extLst>
              <a:ext uri="{FF2B5EF4-FFF2-40B4-BE49-F238E27FC236}">
                <a16:creationId xmlns:a16="http://schemas.microsoft.com/office/drawing/2014/main" id="{3174C1C6-65DA-8424-BF9D-B4550731175B}"/>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Plassholder for lysbildenummer 5">
            <a:extLst>
              <a:ext uri="{FF2B5EF4-FFF2-40B4-BE49-F238E27FC236}">
                <a16:creationId xmlns:a16="http://schemas.microsoft.com/office/drawing/2014/main" id="{58953B68-A25A-C8EB-22A3-FE3A5E145A92}"/>
              </a:ext>
            </a:extLst>
          </p:cNvPr>
          <p:cNvSpPr>
            <a:spLocks noGrp="1"/>
          </p:cNvSpPr>
          <p:nvPr>
            <p:ph type="sldNum" sz="quarter" idx="12"/>
          </p:nvPr>
        </p:nvSpPr>
        <p:spPr/>
        <p:txBody>
          <a:bodyPr/>
          <a:lstStyle/>
          <a:p>
            <a:fld id="{8ACEFDFC-287E-0A4D-81A7-6CC8C070690D}" type="slidenum">
              <a:rPr lang="nb-NO" smtClean="0"/>
              <a:t>10</a:t>
            </a:fld>
            <a:endParaRPr lang="nb-NO"/>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829E2A3D-1374-6020-153E-F24056C46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0" y="1891748"/>
            <a:ext cx="3614530" cy="3614530"/>
          </a:xfrm>
          <a:prstGeom prst="rect">
            <a:avLst/>
          </a:prstGeom>
        </p:spPr>
      </p:pic>
    </p:spTree>
    <p:extLst>
      <p:ext uri="{BB962C8B-B14F-4D97-AF65-F5344CB8AC3E}">
        <p14:creationId xmlns:p14="http://schemas.microsoft.com/office/powerpoint/2010/main" val="2198852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lstStyle/>
          <a:p>
            <a:r>
              <a:rPr lang="nb-NO"/>
              <a:t>Hvorfor er traumebevisst praksis viktig?</a:t>
            </a:r>
            <a:endParaRPr lang="en-NO"/>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99826"/>
            <a:ext cx="7432674" cy="4060826"/>
          </a:xfrm>
        </p:spPr>
        <p:txBody>
          <a:bodyPr/>
          <a:lstStyle/>
          <a:p>
            <a:r>
              <a:rPr lang="nb-NO"/>
              <a:t>Alvorlige livshendelser skjer med mange</a:t>
            </a:r>
          </a:p>
          <a:p>
            <a:r>
              <a:rPr lang="nb-NO"/>
              <a:t>Opplevelser vi har i etterkant kan minne oss om det som skjedde, og gi en følelse av å være tilbake i den samme tilstanden</a:t>
            </a:r>
          </a:p>
          <a:p>
            <a:r>
              <a:rPr lang="nb-NO">
                <a:solidFill>
                  <a:srgbClr val="1A1A1A"/>
                </a:solidFill>
                <a:effectLst/>
              </a:rPr>
              <a:t>Dersom livsbelastninger er gjentagende over tid og/eller foregår i en relasjon, er potensiale for skade enda større</a:t>
            </a:r>
            <a:endParaRPr lang="nb-NO"/>
          </a:p>
          <a:p>
            <a:r>
              <a:rPr lang="nb-NO"/>
              <a:t>Vi kan forebygge hvor skadelig det blir</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8895242" y="1396059"/>
            <a:ext cx="1834189" cy="2117522"/>
          </a:xfrm>
          <a:prstGeom prst="rect">
            <a:avLst/>
          </a:prstGeom>
        </p:spPr>
      </p:pic>
    </p:spTree>
    <p:extLst>
      <p:ext uri="{BB962C8B-B14F-4D97-AF65-F5344CB8AC3E}">
        <p14:creationId xmlns:p14="http://schemas.microsoft.com/office/powerpoint/2010/main" val="241942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9854-DC88-4384-ACEE-23D1F8883B7A}"/>
              </a:ext>
            </a:extLst>
          </p:cNvPr>
          <p:cNvSpPr>
            <a:spLocks noGrp="1"/>
          </p:cNvSpPr>
          <p:nvPr>
            <p:ph type="title"/>
          </p:nvPr>
        </p:nvSpPr>
        <p:spPr/>
        <p:txBody>
          <a:bodyPr/>
          <a:lstStyle/>
          <a:p>
            <a:r>
              <a:rPr lang="en-NO">
                <a:solidFill>
                  <a:schemeClr val="tx1"/>
                </a:solidFill>
              </a:rPr>
              <a:t>Robust arbeidsmiljø</a:t>
            </a:r>
          </a:p>
        </p:txBody>
      </p:sp>
      <p:sp>
        <p:nvSpPr>
          <p:cNvPr id="3" name="Text Placeholder 2">
            <a:extLst>
              <a:ext uri="{FF2B5EF4-FFF2-40B4-BE49-F238E27FC236}">
                <a16:creationId xmlns:a16="http://schemas.microsoft.com/office/drawing/2014/main" id="{6D628C67-9F5F-AF6C-C03B-7213854A0359}"/>
              </a:ext>
            </a:extLst>
          </p:cNvPr>
          <p:cNvSpPr>
            <a:spLocks noGrp="1"/>
          </p:cNvSpPr>
          <p:nvPr>
            <p:ph type="body" idx="1"/>
          </p:nvPr>
        </p:nvSpPr>
        <p:spPr/>
        <p:txBody>
          <a:bodyPr/>
          <a:lstStyle/>
          <a:p>
            <a:pPr marL="285750" indent="-285750">
              <a:buFont typeface="Arial" panose="020B0604020202020204" pitchFamily="34" charset="0"/>
              <a:buChar char="•"/>
            </a:pPr>
            <a:r>
              <a:rPr lang="nb-NO">
                <a:solidFill>
                  <a:schemeClr val="tx1"/>
                </a:solidFill>
              </a:rPr>
              <a:t>Trygge i oss selv</a:t>
            </a:r>
          </a:p>
          <a:p>
            <a:pPr marL="285750" indent="-285750">
              <a:buFont typeface="Arial" panose="020B0604020202020204" pitchFamily="34" charset="0"/>
              <a:buChar char="•"/>
            </a:pPr>
            <a:r>
              <a:rPr lang="nb-NO">
                <a:solidFill>
                  <a:schemeClr val="tx1"/>
                </a:solidFill>
              </a:rPr>
              <a:t>Trygge på hverandre</a:t>
            </a:r>
          </a:p>
          <a:p>
            <a:pPr marL="285750" indent="-285750">
              <a:buFont typeface="Arial" panose="020B0604020202020204" pitchFamily="34" charset="0"/>
              <a:buChar char="•"/>
            </a:pPr>
            <a:r>
              <a:rPr lang="nb-NO">
                <a:solidFill>
                  <a:schemeClr val="tx1"/>
                </a:solidFill>
              </a:rPr>
              <a:t>Trygge omgivelser</a:t>
            </a:r>
          </a:p>
          <a:p>
            <a:endParaRPr lang="nb-NO">
              <a:solidFill>
                <a:schemeClr val="tx1"/>
              </a:solidFill>
            </a:endParaRPr>
          </a:p>
          <a:p>
            <a:pPr marL="285750" indent="-285750">
              <a:buFont typeface="Arial" panose="020B0604020202020204" pitchFamily="34" charset="0"/>
              <a:buChar char="•"/>
            </a:pPr>
            <a:endParaRPr lang="nb-NO">
              <a:solidFill>
                <a:schemeClr val="tx1"/>
              </a:solidFill>
            </a:endParaRPr>
          </a:p>
        </p:txBody>
      </p:sp>
      <p:sp>
        <p:nvSpPr>
          <p:cNvPr id="4" name="Date Placeholder 3">
            <a:extLst>
              <a:ext uri="{FF2B5EF4-FFF2-40B4-BE49-F238E27FC236}">
                <a16:creationId xmlns:a16="http://schemas.microsoft.com/office/drawing/2014/main" id="{9C374F04-C810-87DD-A6B3-C26EB738744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D2464-A518-1A48-B5E7-CA9150B3889F}"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70FEA5CB-6762-1451-B50A-289E497ABEB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11" name="Picture 10" descr="Illustrasjon av to menn og to kvinner som står vendt mot hverandre med hendene samlet i midten. Over dem er en gul lyspære. ">
            <a:extLst>
              <a:ext uri="{FF2B5EF4-FFF2-40B4-BE49-F238E27FC236}">
                <a16:creationId xmlns:a16="http://schemas.microsoft.com/office/drawing/2014/main" id="{A78CDE09-A20D-7455-095B-AAE5005BA1A4}"/>
              </a:ext>
            </a:extLst>
          </p:cNvPr>
          <p:cNvPicPr>
            <a:picLocks noChangeAspect="1"/>
          </p:cNvPicPr>
          <p:nvPr/>
        </p:nvPicPr>
        <p:blipFill rotWithShape="1">
          <a:blip r:embed="rId3"/>
          <a:srcRect l="16353" t="17894" r="15981" b="17551"/>
          <a:stretch/>
        </p:blipFill>
        <p:spPr>
          <a:xfrm>
            <a:off x="7983668" y="2383859"/>
            <a:ext cx="2944346" cy="2808941"/>
          </a:xfrm>
          <a:prstGeom prst="rect">
            <a:avLst/>
          </a:prstGeom>
        </p:spPr>
      </p:pic>
      <p:pic>
        <p:nvPicPr>
          <p:cNvPr id="6" name="Picture 5" descr="Illustrasjon av to menn og to kvinner som står mot hverandre med hendene samlet i midten. Over dem er en gul lyspære. ">
            <a:extLst>
              <a:ext uri="{FF2B5EF4-FFF2-40B4-BE49-F238E27FC236}">
                <a16:creationId xmlns:a16="http://schemas.microsoft.com/office/drawing/2014/main" id="{D0DAA650-964E-C86A-22D4-B77D5B280B8A}"/>
              </a:ext>
            </a:extLst>
          </p:cNvPr>
          <p:cNvPicPr>
            <a:picLocks noChangeAspect="1"/>
          </p:cNvPicPr>
          <p:nvPr/>
        </p:nvPicPr>
        <p:blipFill rotWithShape="1">
          <a:blip r:embed="rId4"/>
          <a:srcRect l="12516" t="2209" r="19567" b="19382"/>
          <a:stretch/>
        </p:blipFill>
        <p:spPr>
          <a:xfrm>
            <a:off x="9099380" y="913433"/>
            <a:ext cx="1212159" cy="1399406"/>
          </a:xfrm>
          <a:prstGeom prst="rect">
            <a:avLst/>
          </a:prstGeom>
        </p:spPr>
      </p:pic>
    </p:spTree>
    <p:extLst>
      <p:ext uri="{BB962C8B-B14F-4D97-AF65-F5344CB8AC3E}">
        <p14:creationId xmlns:p14="http://schemas.microsoft.com/office/powerpoint/2010/main" val="48292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9CEB-558B-255E-9089-FE964667FB1A}"/>
              </a:ext>
            </a:extLst>
          </p:cNvPr>
          <p:cNvSpPr>
            <a:spLocks noGrp="1"/>
          </p:cNvSpPr>
          <p:nvPr>
            <p:ph type="title"/>
          </p:nvPr>
        </p:nvSpPr>
        <p:spPr>
          <a:xfrm>
            <a:off x="710400" y="-1"/>
            <a:ext cx="9149563" cy="2032001"/>
          </a:xfrm>
        </p:spPr>
        <p:txBody>
          <a:bodyPr/>
          <a:lstStyle/>
          <a:p>
            <a:r>
              <a:rPr lang="en-NO"/>
              <a:t>Jeg har et bevisst forhold til…</a:t>
            </a:r>
          </a:p>
        </p:txBody>
      </p:sp>
      <p:sp>
        <p:nvSpPr>
          <p:cNvPr id="3" name="Text Placeholder 2">
            <a:extLst>
              <a:ext uri="{FF2B5EF4-FFF2-40B4-BE49-F238E27FC236}">
                <a16:creationId xmlns:a16="http://schemas.microsoft.com/office/drawing/2014/main" id="{BF3046EF-574D-F131-D3CB-C2E26503E619}"/>
              </a:ext>
            </a:extLst>
          </p:cNvPr>
          <p:cNvSpPr>
            <a:spLocks noGrp="1"/>
          </p:cNvSpPr>
          <p:nvPr>
            <p:ph type="body" idx="1"/>
          </p:nvPr>
        </p:nvSpPr>
        <p:spPr>
          <a:xfrm>
            <a:off x="695325" y="2545575"/>
            <a:ext cx="7966075" cy="3040025"/>
          </a:xfrm>
        </p:spPr>
        <p:txBody>
          <a:bodyPr/>
          <a:lstStyle/>
          <a:p>
            <a:r>
              <a:rPr lang="nb-NO"/>
              <a:t>…at hvordan jeg har det alltid vil være en del av mine møter med andre </a:t>
            </a:r>
          </a:p>
          <a:p>
            <a:r>
              <a:rPr lang="nb-NO"/>
              <a:t>...at jeg blir påvirket av de jeg møter</a:t>
            </a:r>
          </a:p>
          <a:p>
            <a:r>
              <a:rPr lang="nb-NO"/>
              <a:t>...at hva vi har med oss i livet påvirker situasjonen her og nå</a:t>
            </a:r>
          </a:p>
          <a:p>
            <a:r>
              <a:rPr lang="nb-NO"/>
              <a:t>...at jeg kan bidra til at andre føler seg trygge, sett og hørt</a:t>
            </a:r>
          </a:p>
          <a:p>
            <a:r>
              <a:rPr lang="nb-NO"/>
              <a:t>…at folk jeg møter har med seg opplevelser jeg ikke vet om</a:t>
            </a:r>
          </a:p>
          <a:p>
            <a:pPr marL="0" indent="0">
              <a:buNone/>
            </a:pPr>
            <a:endParaRPr lang="nb-NO"/>
          </a:p>
          <a:p>
            <a:endParaRPr lang="nb-NO"/>
          </a:p>
        </p:txBody>
      </p:sp>
      <p:sp>
        <p:nvSpPr>
          <p:cNvPr id="4" name="Date Placeholder 3">
            <a:extLst>
              <a:ext uri="{FF2B5EF4-FFF2-40B4-BE49-F238E27FC236}">
                <a16:creationId xmlns:a16="http://schemas.microsoft.com/office/drawing/2014/main" id="{36AA3673-5698-3179-17A2-F0DD56AFE44B}"/>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147008AC-B4F4-5467-1577-423C47622723}"/>
              </a:ext>
            </a:extLst>
          </p:cNvPr>
          <p:cNvSpPr>
            <a:spLocks noGrp="1"/>
          </p:cNvSpPr>
          <p:nvPr>
            <p:ph type="sldNum" sz="quarter" idx="12"/>
          </p:nvPr>
        </p:nvSpPr>
        <p:spPr/>
        <p:txBody>
          <a:bodyPr/>
          <a:lstStyle/>
          <a:p>
            <a:pPr algn="l"/>
            <a:fld id="{8ACEFDFC-287E-0A4D-81A7-6CC8C070690D}" type="slidenum">
              <a:rPr lang="nb-NO" smtClean="0"/>
              <a:pPr algn="l"/>
              <a:t>13</a:t>
            </a:fld>
            <a:endParaRPr lang="nb-NO"/>
          </a:p>
        </p:txBody>
      </p:sp>
      <p:pic>
        <p:nvPicPr>
          <p:cNvPr id="9" name="Picture 8" descr="Illustrasjon av en mann og en kvinne som gir hverandre et håndtrykk.">
            <a:extLst>
              <a:ext uri="{FF2B5EF4-FFF2-40B4-BE49-F238E27FC236}">
                <a16:creationId xmlns:a16="http://schemas.microsoft.com/office/drawing/2014/main" id="{079CA7C1-E6E0-A907-AE1D-12AB84C08AD9}"/>
              </a:ext>
            </a:extLst>
          </p:cNvPr>
          <p:cNvPicPr>
            <a:picLocks noChangeAspect="1"/>
          </p:cNvPicPr>
          <p:nvPr/>
        </p:nvPicPr>
        <p:blipFill>
          <a:blip r:embed="rId3"/>
          <a:stretch>
            <a:fillRect/>
          </a:stretch>
        </p:blipFill>
        <p:spPr>
          <a:xfrm>
            <a:off x="7529511" y="1585412"/>
            <a:ext cx="4186239" cy="4186239"/>
          </a:xfrm>
          <a:prstGeom prst="rect">
            <a:avLst/>
          </a:prstGeom>
        </p:spPr>
      </p:pic>
    </p:spTree>
    <p:extLst>
      <p:ext uri="{BB962C8B-B14F-4D97-AF65-F5344CB8AC3E}">
        <p14:creationId xmlns:p14="http://schemas.microsoft.com/office/powerpoint/2010/main" val="3367203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1D02-A08D-38F2-5CED-E94B437E89B8}"/>
              </a:ext>
            </a:extLst>
          </p:cNvPr>
          <p:cNvSpPr>
            <a:spLocks noGrp="1"/>
          </p:cNvSpPr>
          <p:nvPr>
            <p:ph type="title"/>
          </p:nvPr>
        </p:nvSpPr>
        <p:spPr>
          <a:xfrm>
            <a:off x="695325" y="1008926"/>
            <a:ext cx="5181600" cy="1023074"/>
          </a:xfrm>
        </p:spPr>
        <p:txBody>
          <a:bodyPr>
            <a:normAutofit/>
          </a:bodyPr>
          <a:lstStyle/>
          <a:p>
            <a:br>
              <a:rPr lang="en-NO"/>
            </a:br>
            <a:r>
              <a:rPr lang="en-NO"/>
              <a:t>Vi kan bidra til</a:t>
            </a:r>
            <a:r>
              <a:rPr lang="nb-NO"/>
              <a:t> at.</a:t>
            </a:r>
            <a:r>
              <a:rPr lang="en-NO"/>
              <a:t>..</a:t>
            </a:r>
          </a:p>
        </p:txBody>
      </p:sp>
      <p:sp>
        <p:nvSpPr>
          <p:cNvPr id="3" name="Content Placeholder 2">
            <a:extLst>
              <a:ext uri="{FF2B5EF4-FFF2-40B4-BE49-F238E27FC236}">
                <a16:creationId xmlns:a16="http://schemas.microsoft.com/office/drawing/2014/main" id="{8D9F23F6-60C8-7A54-7BBF-58A0DAF012EC}"/>
              </a:ext>
            </a:extLst>
          </p:cNvPr>
          <p:cNvSpPr>
            <a:spLocks noGrp="1"/>
          </p:cNvSpPr>
          <p:nvPr>
            <p:ph sz="half" idx="1"/>
          </p:nvPr>
        </p:nvSpPr>
        <p:spPr>
          <a:xfrm>
            <a:off x="695326" y="2509836"/>
            <a:ext cx="5181600" cy="4060826"/>
          </a:xfrm>
        </p:spPr>
        <p:txBody>
          <a:bodyPr/>
          <a:lstStyle/>
          <a:p>
            <a:r>
              <a:rPr lang="nb-NO"/>
              <a:t>Færre opplever alvorlige livshendelser</a:t>
            </a:r>
          </a:p>
          <a:p>
            <a:r>
              <a:rPr lang="nb-NO">
                <a:ea typeface="+mn-lt"/>
                <a:cs typeface="+mn-lt"/>
              </a:rPr>
              <a:t>Kostnadene reduseres for samfunnet og den enkelte</a:t>
            </a:r>
            <a:endParaRPr lang="nb-NO"/>
          </a:p>
          <a:p>
            <a:r>
              <a:rPr lang="nb-NO"/>
              <a:t>Flere får hjelp når livet skjer</a:t>
            </a:r>
          </a:p>
          <a:p>
            <a:r>
              <a:rPr lang="nb-NO"/>
              <a:t>Flere føler at de hører til et fellesskap </a:t>
            </a:r>
          </a:p>
          <a:p>
            <a:pPr marL="0" indent="0">
              <a:buNone/>
            </a:pPr>
            <a:endParaRPr lang="nb-NO"/>
          </a:p>
          <a:p>
            <a:endParaRPr lang="nb-NO"/>
          </a:p>
          <a:p>
            <a:endParaRPr lang="nb-NO"/>
          </a:p>
          <a:p>
            <a:endParaRPr lang="nb-NO"/>
          </a:p>
          <a:p>
            <a:endParaRPr lang="nb-NO"/>
          </a:p>
          <a:p>
            <a:endParaRPr lang="en-NO"/>
          </a:p>
        </p:txBody>
      </p:sp>
      <p:sp>
        <p:nvSpPr>
          <p:cNvPr id="4" name="Date Placeholder 3">
            <a:extLst>
              <a:ext uri="{FF2B5EF4-FFF2-40B4-BE49-F238E27FC236}">
                <a16:creationId xmlns:a16="http://schemas.microsoft.com/office/drawing/2014/main" id="{9FECDF2E-FBF8-3B5C-9676-89AC7B485BE6}"/>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5" name="Slide Number Placeholder 4">
            <a:extLst>
              <a:ext uri="{FF2B5EF4-FFF2-40B4-BE49-F238E27FC236}">
                <a16:creationId xmlns:a16="http://schemas.microsoft.com/office/drawing/2014/main" id="{BA99CE61-AC9B-C44B-076E-2CF283D61225}"/>
              </a:ext>
            </a:extLst>
          </p:cNvPr>
          <p:cNvSpPr>
            <a:spLocks noGrp="1"/>
          </p:cNvSpPr>
          <p:nvPr>
            <p:ph type="sldNum" sz="quarter" idx="12"/>
          </p:nvPr>
        </p:nvSpPr>
        <p:spPr/>
        <p:txBody>
          <a:bodyPr/>
          <a:lstStyle/>
          <a:p>
            <a:fld id="{8ACEFDFC-287E-0A4D-81A7-6CC8C070690D}" type="slidenum">
              <a:rPr lang="nb-NO" smtClean="0"/>
              <a:t>14</a:t>
            </a:fld>
            <a:endParaRPr lang="nb-NO"/>
          </a:p>
        </p:txBody>
      </p:sp>
      <p:pic>
        <p:nvPicPr>
          <p:cNvPr id="7" name="Bilde 6" descr="Et bilde som inneholder klær, sko, clip art, person&#10;&#10;Automatisk generert beskrivelse">
            <a:extLst>
              <a:ext uri="{FF2B5EF4-FFF2-40B4-BE49-F238E27FC236}">
                <a16:creationId xmlns:a16="http://schemas.microsoft.com/office/drawing/2014/main" id="{4106E1AA-ECF2-6F6B-CF50-D0277128FDDE}"/>
              </a:ext>
            </a:extLst>
          </p:cNvPr>
          <p:cNvPicPr>
            <a:picLocks noChangeAspect="1"/>
          </p:cNvPicPr>
          <p:nvPr/>
        </p:nvPicPr>
        <p:blipFill>
          <a:blip r:embed="rId3"/>
          <a:stretch>
            <a:fillRect/>
          </a:stretch>
        </p:blipFill>
        <p:spPr>
          <a:xfrm>
            <a:off x="5876925" y="1381125"/>
            <a:ext cx="5914007" cy="4820148"/>
          </a:xfrm>
          <a:prstGeom prst="rect">
            <a:avLst/>
          </a:prstGeom>
        </p:spPr>
      </p:pic>
    </p:spTree>
    <p:extLst>
      <p:ext uri="{BB962C8B-B14F-4D97-AF65-F5344CB8AC3E}">
        <p14:creationId xmlns:p14="http://schemas.microsoft.com/office/powerpoint/2010/main" val="289301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48904C7C-BB81-C23A-83F3-D7205AEB09F9}"/>
              </a:ext>
            </a:extLst>
          </p:cNvPr>
          <p:cNvSpPr>
            <a:spLocks noGrp="1"/>
          </p:cNvSpPr>
          <p:nvPr>
            <p:ph type="dt" sz="half" idx="10"/>
          </p:nvPr>
        </p:nvSpPr>
        <p:spPr>
          <a:xfrm>
            <a:off x="10156825" y="6292352"/>
            <a:ext cx="1339850" cy="365125"/>
          </a:xfrm>
        </p:spPr>
        <p:txBody>
          <a:bodyPr anchor="ctr">
            <a:normAutofit/>
          </a:bodyPr>
          <a:lstStyle/>
          <a:p>
            <a:pPr>
              <a:spcAft>
                <a:spcPts val="600"/>
              </a:spcAft>
            </a:pPr>
            <a:fld id="{A2434FEE-7D88-AA46-8139-80D9197567F4}"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2DAE98BE-DAF4-A129-079F-C64BE9475286}"/>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15</a:t>
            </a:fld>
            <a:endParaRPr lang="nb-NO"/>
          </a:p>
        </p:txBody>
      </p:sp>
      <p:sp>
        <p:nvSpPr>
          <p:cNvPr id="12" name="Text Placeholder 4">
            <a:extLst>
              <a:ext uri="{FF2B5EF4-FFF2-40B4-BE49-F238E27FC236}">
                <a16:creationId xmlns:a16="http://schemas.microsoft.com/office/drawing/2014/main" id="{7D5593BE-13B3-8044-6BEC-0F6E43DB5CBC}"/>
              </a:ext>
            </a:extLst>
          </p:cNvPr>
          <p:cNvSpPr>
            <a:spLocks noGrp="1"/>
          </p:cNvSpPr>
          <p:nvPr>
            <p:ph type="body" sz="quarter" idx="21"/>
          </p:nvPr>
        </p:nvSpPr>
        <p:spPr>
          <a:xfrm>
            <a:off x="331200" y="6296400"/>
            <a:ext cx="687600" cy="360000"/>
          </a:xfrm>
        </p:spPr>
        <p:txBody>
          <a:bodyPr/>
          <a:lstStyle/>
          <a:p>
            <a:endParaRPr lang="en-US"/>
          </a:p>
        </p:txBody>
      </p:sp>
      <p:sp>
        <p:nvSpPr>
          <p:cNvPr id="2" name="TextBox 1">
            <a:extLst>
              <a:ext uri="{FF2B5EF4-FFF2-40B4-BE49-F238E27FC236}">
                <a16:creationId xmlns:a16="http://schemas.microsoft.com/office/drawing/2014/main" id="{760CD0B4-A4B2-8A8F-3B4F-A3F8FDFC635A}"/>
              </a:ext>
            </a:extLst>
          </p:cNvPr>
          <p:cNvSpPr txBox="1"/>
          <p:nvPr/>
        </p:nvSpPr>
        <p:spPr>
          <a:xfrm>
            <a:off x="1180618" y="405114"/>
            <a:ext cx="5162309" cy="584775"/>
          </a:xfrm>
          <a:prstGeom prst="rect">
            <a:avLst/>
          </a:prstGeom>
          <a:noFill/>
        </p:spPr>
        <p:txBody>
          <a:bodyPr wrap="square" rtlCol="0">
            <a:spAutoFit/>
          </a:bodyPr>
          <a:lstStyle/>
          <a:p>
            <a:pPr>
              <a:spcBef>
                <a:spcPct val="0"/>
              </a:spcBef>
            </a:pPr>
            <a:r>
              <a:rPr lang="nb-NO" sz="3200">
                <a:latin typeface="+mj-lt"/>
                <a:ea typeface="+mj-ea"/>
                <a:cs typeface="+mj-cs"/>
              </a:rPr>
              <a:t>Traumebevisst praksis</a:t>
            </a:r>
          </a:p>
        </p:txBody>
      </p:sp>
      <p:pic>
        <p:nvPicPr>
          <p:cNvPr id="9" name="Picture Placeholder 8" descr="Illustrasjon av fire fem hvite sirkler som er koblet sammen av en stiplet linje, mot lyseblå bakgrunn. I den første sirkelen står &quot;Kunnskap om traumer og livsbelastninger&quot;, i den andre &quot;Bevisst på at livet skjer&quot;, i den tredje &quot;Robust arbeidsmiljø&quot;, i den fjerde &quot;Øve sammen&quot; og i den femte &quot;Trygg person i møte med andre&quot;. Ved hver sirkel er det illustrert ulike mennesker, f.eks. en i rullestol, en mann med barnevogn, og barn og voksne i samtale med hverandre. ">
            <a:extLst>
              <a:ext uri="{FF2B5EF4-FFF2-40B4-BE49-F238E27FC236}">
                <a16:creationId xmlns:a16="http://schemas.microsoft.com/office/drawing/2014/main" id="{99AFEA71-493C-3B17-FCA5-EF40FED42294}"/>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518" r="518"/>
          <a:stretch>
            <a:fillRect/>
          </a:stretch>
        </p:blipFill>
        <p:spPr>
          <a:xfrm>
            <a:off x="0" y="0"/>
            <a:ext cx="12193200" cy="6858000"/>
          </a:xfrm>
        </p:spPr>
      </p:pic>
    </p:spTree>
    <p:extLst>
      <p:ext uri="{BB962C8B-B14F-4D97-AF65-F5344CB8AC3E}">
        <p14:creationId xmlns:p14="http://schemas.microsoft.com/office/powerpoint/2010/main" val="3571103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A1D76C-3FCA-69AD-54D3-42A55E55166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17A1-83E2-5344-8976-17361E42FD8B}"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4" name="Slide Number Placeholder 3">
            <a:extLst>
              <a:ext uri="{FF2B5EF4-FFF2-40B4-BE49-F238E27FC236}">
                <a16:creationId xmlns:a16="http://schemas.microsoft.com/office/drawing/2014/main" id="{89764269-6E51-ACB5-240C-3A9136AA1E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Text Placeholder 4">
            <a:extLst>
              <a:ext uri="{FF2B5EF4-FFF2-40B4-BE49-F238E27FC236}">
                <a16:creationId xmlns:a16="http://schemas.microsoft.com/office/drawing/2014/main" id="{5A5E49B2-AD39-49A7-FA76-05480E214F3A}"/>
              </a:ext>
            </a:extLst>
          </p:cNvPr>
          <p:cNvSpPr>
            <a:spLocks noGrp="1"/>
          </p:cNvSpPr>
          <p:nvPr>
            <p:ph type="body" sz="quarter" idx="21"/>
          </p:nvPr>
        </p:nvSpPr>
        <p:spPr/>
        <p:txBody>
          <a:bodyPr/>
          <a:lstStyle/>
          <a:p>
            <a:endParaRPr lang="en-NO"/>
          </a:p>
        </p:txBody>
      </p:sp>
      <p:pic>
        <p:nvPicPr>
          <p:cNvPr id="7" name="Picture Placeholder 6" descr="Illustrasjon av tre beige sirkler ved siden av hverandre. I sirkelen til venstre står en mann med en liten ryggsekk. I sirkelen i midten står den samme mannen overfor en kvinne som bærer en stor tursekk. Hun står fremoverbøyd. I sirkelen til høyre blåser mannen en rød ballong ut av munnen og holder et kart i hånden. Ut av kvinnens tursekk står fire ballonger i ulike farger og hun står med rett rygg.  ">
            <a:extLst>
              <a:ext uri="{FF2B5EF4-FFF2-40B4-BE49-F238E27FC236}">
                <a16:creationId xmlns:a16="http://schemas.microsoft.com/office/drawing/2014/main" id="{5186F9AF-097C-7C05-A6BB-7844FD6C5D61}"/>
              </a:ext>
            </a:extLst>
          </p:cNvPr>
          <p:cNvPicPr>
            <a:picLocks noGrp="1" noChangeAspect="1"/>
          </p:cNvPicPr>
          <p:nvPr>
            <p:ph type="pic" sz="quarter" idx="17"/>
          </p:nvPr>
        </p:nvPicPr>
        <p:blipFill>
          <a:blip r:embed="rId3"/>
          <a:srcRect l="2317" r="2317"/>
          <a:stretch>
            <a:fillRect/>
          </a:stretch>
        </p:blipFill>
        <p:spPr>
          <a:xfrm>
            <a:off x="675000" y="383086"/>
            <a:ext cx="11076964" cy="6230178"/>
          </a:xfrm>
          <a:prstGeom prst="rect">
            <a:avLst/>
          </a:prstGeom>
        </p:spPr>
      </p:pic>
      <p:sp>
        <p:nvSpPr>
          <p:cNvPr id="2" name="Tittel 1">
            <a:extLst>
              <a:ext uri="{FF2B5EF4-FFF2-40B4-BE49-F238E27FC236}">
                <a16:creationId xmlns:a16="http://schemas.microsoft.com/office/drawing/2014/main" id="{DDA048FB-19BA-E82E-8E80-ED935A208198}"/>
              </a:ext>
            </a:extLst>
          </p:cNvPr>
          <p:cNvSpPr txBox="1">
            <a:spLocks/>
          </p:cNvSpPr>
          <p:nvPr/>
        </p:nvSpPr>
        <p:spPr>
          <a:xfrm>
            <a:off x="3561348" y="383086"/>
            <a:ext cx="4764506" cy="1648914"/>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a:ln>
                  <a:noFill/>
                </a:ln>
                <a:solidFill>
                  <a:srgbClr val="000000"/>
                </a:solidFill>
                <a:effectLst/>
                <a:uLnTx/>
                <a:uFillTx/>
                <a:latin typeface="Oslo Sans Office Normal"/>
                <a:ea typeface="+mj-ea"/>
                <a:cs typeface="+mj-cs"/>
              </a:rPr>
              <a:t>Livet skjer med oss alle</a:t>
            </a:r>
          </a:p>
        </p:txBody>
      </p:sp>
    </p:spTree>
    <p:extLst>
      <p:ext uri="{BB962C8B-B14F-4D97-AF65-F5344CB8AC3E}">
        <p14:creationId xmlns:p14="http://schemas.microsoft.com/office/powerpoint/2010/main" val="1541551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17DC-5657-600C-0C79-906645D532C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3BEB29-C553-5D13-3473-195ADB1E26ED}"/>
              </a:ext>
            </a:extLst>
          </p:cNvPr>
          <p:cNvSpPr>
            <a:spLocks noGrp="1"/>
          </p:cNvSpPr>
          <p:nvPr>
            <p:ph type="title"/>
          </p:nvPr>
        </p:nvSpPr>
        <p:spPr>
          <a:xfrm>
            <a:off x="695326" y="720002"/>
            <a:ext cx="9469438" cy="555906"/>
          </a:xfrm>
        </p:spPr>
        <p:txBody>
          <a:bodyPr/>
          <a:lstStyle/>
          <a:p>
            <a:r>
              <a:rPr lang="nb-NO"/>
              <a:t>Hvor nyttig var denne opplæringen?</a:t>
            </a:r>
          </a:p>
        </p:txBody>
      </p:sp>
      <p:sp>
        <p:nvSpPr>
          <p:cNvPr id="5" name="Plassholder for dato 4">
            <a:extLst>
              <a:ext uri="{FF2B5EF4-FFF2-40B4-BE49-F238E27FC236}">
                <a16:creationId xmlns:a16="http://schemas.microsoft.com/office/drawing/2014/main" id="{F665FFB4-FDE5-FA59-5BF0-6AB60D9D4633}"/>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Plassholder for lysbildenummer 5">
            <a:extLst>
              <a:ext uri="{FF2B5EF4-FFF2-40B4-BE49-F238E27FC236}">
                <a16:creationId xmlns:a16="http://schemas.microsoft.com/office/drawing/2014/main" id="{E626428E-1BD3-0959-DC9A-32595BC3CDB6}"/>
              </a:ext>
            </a:extLst>
          </p:cNvPr>
          <p:cNvSpPr>
            <a:spLocks noGrp="1"/>
          </p:cNvSpPr>
          <p:nvPr>
            <p:ph type="sldNum" sz="quarter" idx="12"/>
          </p:nvPr>
        </p:nvSpPr>
        <p:spPr/>
        <p:txBody>
          <a:bodyPr/>
          <a:lstStyle/>
          <a:p>
            <a:fld id="{8ACEFDFC-287E-0A4D-81A7-6CC8C070690D}" type="slidenum">
              <a:rPr lang="nb-NO" smtClean="0"/>
              <a:t>17</a:t>
            </a:fld>
            <a:endParaRPr lang="nb-NO"/>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F284F981-0A16-94D0-501C-B109C8A17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4619225"/>
            <a:ext cx="3346253" cy="3346253"/>
          </a:xfrm>
          <a:prstGeom prst="rect">
            <a:avLst/>
          </a:prstGeom>
        </p:spPr>
      </p:pic>
      <p:sp>
        <p:nvSpPr>
          <p:cNvPr id="14" name="Plassholder for innhold 13">
            <a:extLst>
              <a:ext uri="{FF2B5EF4-FFF2-40B4-BE49-F238E27FC236}">
                <a16:creationId xmlns:a16="http://schemas.microsoft.com/office/drawing/2014/main" id="{D7872CE0-9478-8267-3EA5-431C5C80F452}"/>
              </a:ext>
            </a:extLst>
          </p:cNvPr>
          <p:cNvSpPr>
            <a:spLocks noGrp="1"/>
          </p:cNvSpPr>
          <p:nvPr>
            <p:ph idx="1"/>
          </p:nvPr>
        </p:nvSpPr>
        <p:spPr>
          <a:xfrm>
            <a:off x="695326" y="2032001"/>
            <a:ext cx="6436994" cy="4060824"/>
          </a:xfrm>
        </p:spPr>
        <p:txBody>
          <a:bodyPr/>
          <a:lstStyle/>
          <a:p>
            <a:r>
              <a:rPr lang="nb-NO"/>
              <a:t>Hjelp oss slik at opplæringen blir mest mulig nyttig!</a:t>
            </a:r>
          </a:p>
          <a:p>
            <a:r>
              <a:rPr lang="nb-NO"/>
              <a:t>Hvor nyttig var denne opplæringen for din arbeidshverdag?</a:t>
            </a:r>
          </a:p>
          <a:p>
            <a:r>
              <a:rPr lang="nb-NO"/>
              <a:t>Har du innspill eller kommentarer som kunne gjort den enda mer nyttig for deg?</a:t>
            </a:r>
          </a:p>
          <a:p>
            <a:endParaRPr lang="nb-NO"/>
          </a:p>
        </p:txBody>
      </p:sp>
      <p:pic>
        <p:nvPicPr>
          <p:cNvPr id="16" name="Bilde 15" descr="Et bilde som inneholder mønster, kvadrat, Symmetri, kunst&#10;&#10;KI-generert innhold kan være feil.">
            <a:extLst>
              <a:ext uri="{FF2B5EF4-FFF2-40B4-BE49-F238E27FC236}">
                <a16:creationId xmlns:a16="http://schemas.microsoft.com/office/drawing/2014/main" id="{5C00B5F9-EFBC-EF14-D7F8-46D8606B6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750" y="1409160"/>
            <a:ext cx="2921000" cy="3079750"/>
          </a:xfrm>
          <a:prstGeom prst="rect">
            <a:avLst/>
          </a:prstGeom>
        </p:spPr>
      </p:pic>
    </p:spTree>
    <p:extLst>
      <p:ext uri="{BB962C8B-B14F-4D97-AF65-F5344CB8AC3E}">
        <p14:creationId xmlns:p14="http://schemas.microsoft.com/office/powerpoint/2010/main" val="386139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34F83-7009-00B4-2061-BBA51A295C63}"/>
              </a:ext>
            </a:extLst>
          </p:cNvPr>
          <p:cNvSpPr>
            <a:spLocks noGrp="1"/>
          </p:cNvSpPr>
          <p:nvPr>
            <p:ph type="title"/>
          </p:nvPr>
        </p:nvSpPr>
        <p:spPr>
          <a:xfrm>
            <a:off x="1015200" y="-1"/>
            <a:ext cx="9149563" cy="1958341"/>
          </a:xfrm>
        </p:spPr>
        <p:txBody>
          <a:bodyPr/>
          <a:lstStyle/>
          <a:p>
            <a:r>
              <a:rPr lang="nb-NO"/>
              <a:t>Hva skjer nå?</a:t>
            </a:r>
          </a:p>
        </p:txBody>
      </p:sp>
      <p:sp>
        <p:nvSpPr>
          <p:cNvPr id="3" name="Plassholder for tekst 2">
            <a:extLst>
              <a:ext uri="{FF2B5EF4-FFF2-40B4-BE49-F238E27FC236}">
                <a16:creationId xmlns:a16="http://schemas.microsoft.com/office/drawing/2014/main" id="{64CD9297-9D4A-9407-547C-536AEF78E63B}"/>
              </a:ext>
            </a:extLst>
          </p:cNvPr>
          <p:cNvSpPr>
            <a:spLocks noGrp="1"/>
          </p:cNvSpPr>
          <p:nvPr>
            <p:ph type="body" idx="1"/>
          </p:nvPr>
        </p:nvSpPr>
        <p:spPr>
          <a:xfrm>
            <a:off x="1015200" y="2156459"/>
            <a:ext cx="9149563" cy="3413739"/>
          </a:xfrm>
        </p:spPr>
        <p:txBody>
          <a:bodyPr/>
          <a:lstStyle/>
          <a:p>
            <a:r>
              <a:rPr lang="nb-NO" sz="1600"/>
              <a:t>Vi har nå gjennomført en introduksjon til traumebevisst praksis. For å lykkes med det videre arbeidet er det viktig at dette blir en del av arbeidshverdagen vår. For å få til det er det laget ulike opplegg vi kan jobbe med som er delt inn i fem kjernekompetanser. Neste opplæring er kjernekompetanse 1:</a:t>
            </a:r>
          </a:p>
          <a:p>
            <a:endParaRPr lang="nb-NO" sz="1600"/>
          </a:p>
          <a:p>
            <a:pPr marL="285750" indent="-285750">
              <a:buFont typeface="Arial" panose="020B0604020202020204" pitchFamily="34" charset="0"/>
              <a:buChar char="•"/>
            </a:pPr>
            <a:r>
              <a:rPr lang="nb-NO" sz="1600" b="1"/>
              <a:t>Kjernekompetanse 1: Hva er traumer og livsbelastninger?</a:t>
            </a:r>
          </a:p>
          <a:p>
            <a:pPr marL="285750" indent="-285750">
              <a:buFont typeface="Arial" panose="020B0604020202020204" pitchFamily="34" charset="0"/>
              <a:buChar char="•"/>
            </a:pPr>
            <a:r>
              <a:rPr lang="nb-NO" sz="1600"/>
              <a:t>Kjernekompetanse 2: Hva er traumebevisst praksis?</a:t>
            </a:r>
          </a:p>
          <a:p>
            <a:pPr marL="285750" indent="-285750">
              <a:buFont typeface="Arial" panose="020B0604020202020204" pitchFamily="34" charset="0"/>
              <a:buChar char="•"/>
            </a:pPr>
            <a:r>
              <a:rPr lang="nb-NO" sz="1600"/>
              <a:t>Kjernekompetanse 3: Hjerne, gener og motstandskraft</a:t>
            </a:r>
          </a:p>
          <a:p>
            <a:pPr marL="285750" indent="-285750">
              <a:buFont typeface="Arial" panose="020B0604020202020204" pitchFamily="34" charset="0"/>
              <a:buChar char="•"/>
            </a:pPr>
            <a:r>
              <a:rPr lang="nb-NO" sz="1600"/>
              <a:t>Kjernekompetanse 4: Robust arbeidsmiljø</a:t>
            </a:r>
          </a:p>
          <a:p>
            <a:pPr marL="285750" indent="-285750">
              <a:buFont typeface="Arial" panose="020B0604020202020204" pitchFamily="34" charset="0"/>
              <a:buChar char="•"/>
            </a:pPr>
            <a:r>
              <a:rPr lang="nb-NO" sz="1600"/>
              <a:t>Kjernekompetanse 5: Bruk av traumebevisst praksis</a:t>
            </a:r>
          </a:p>
          <a:p>
            <a:endParaRPr lang="nb-NO" sz="1600"/>
          </a:p>
          <a:p>
            <a:endParaRPr lang="nb-NO" sz="1600"/>
          </a:p>
          <a:p>
            <a:endParaRPr lang="nb-NO"/>
          </a:p>
          <a:p>
            <a:endParaRPr lang="nb-NO"/>
          </a:p>
        </p:txBody>
      </p:sp>
      <p:sp>
        <p:nvSpPr>
          <p:cNvPr id="4" name="Plassholder for dato 3">
            <a:extLst>
              <a:ext uri="{FF2B5EF4-FFF2-40B4-BE49-F238E27FC236}">
                <a16:creationId xmlns:a16="http://schemas.microsoft.com/office/drawing/2014/main" id="{03DCB87C-84BC-A063-CB96-E9EA2C2F8D1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9AEE7633-8644-24E9-3B3D-85EA4CB5270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Picture 8" descr="Illustrasjon av en gul lyspære med beige sokkel. Tre lysstråler kommer ut av lyspæren. ">
            <a:extLst>
              <a:ext uri="{FF2B5EF4-FFF2-40B4-BE49-F238E27FC236}">
                <a16:creationId xmlns:a16="http://schemas.microsoft.com/office/drawing/2014/main" id="{A264F658-C6E7-5C14-BEC1-CC63AE3D6E16}"/>
              </a:ext>
            </a:extLst>
          </p:cNvPr>
          <p:cNvPicPr>
            <a:picLocks noChangeAspect="1"/>
          </p:cNvPicPr>
          <p:nvPr/>
        </p:nvPicPr>
        <p:blipFill rotWithShape="1">
          <a:blip r:embed="rId3"/>
          <a:srcRect l="12516" t="2209" r="19567" b="19382"/>
          <a:stretch/>
        </p:blipFill>
        <p:spPr>
          <a:xfrm>
            <a:off x="8182312" y="3231275"/>
            <a:ext cx="1559152" cy="1800000"/>
          </a:xfrm>
          <a:prstGeom prst="rect">
            <a:avLst/>
          </a:prstGeom>
        </p:spPr>
      </p:pic>
    </p:spTree>
    <p:extLst>
      <p:ext uri="{BB962C8B-B14F-4D97-AF65-F5344CB8AC3E}">
        <p14:creationId xmlns:p14="http://schemas.microsoft.com/office/powerpoint/2010/main" val="3896513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77551FB-C606-41AD-8A08-6BD913FD837C}"/>
              </a:ext>
            </a:extLst>
          </p:cNvPr>
          <p:cNvSpPr>
            <a:spLocks noGrp="1"/>
          </p:cNvSpPr>
          <p:nvPr>
            <p:ph type="title"/>
          </p:nvPr>
        </p:nvSpPr>
        <p:spPr>
          <a:xfrm>
            <a:off x="1015200" y="1269999"/>
            <a:ext cx="9149563" cy="1198628"/>
          </a:xfrm>
        </p:spPr>
        <p:txBody>
          <a:bodyPr/>
          <a:lstStyle/>
          <a:p>
            <a:r>
              <a:rPr lang="nb-NO"/>
              <a:t>Dette materialet er laget av Oslo kommune</a:t>
            </a:r>
          </a:p>
        </p:txBody>
      </p:sp>
      <p:sp>
        <p:nvSpPr>
          <p:cNvPr id="7" name="Plassholder for tekst 6">
            <a:extLst>
              <a:ext uri="{FF2B5EF4-FFF2-40B4-BE49-F238E27FC236}">
                <a16:creationId xmlns:a16="http://schemas.microsoft.com/office/drawing/2014/main" id="{FAE6D0D7-2691-43AF-8BA1-1425848C3521}"/>
              </a:ext>
            </a:extLst>
          </p:cNvPr>
          <p:cNvSpPr>
            <a:spLocks noGrp="1"/>
          </p:cNvSpPr>
          <p:nvPr>
            <p:ph type="body" idx="1"/>
          </p:nvPr>
        </p:nvSpPr>
        <p:spPr>
          <a:xfrm>
            <a:off x="1015200" y="2583712"/>
            <a:ext cx="9149563" cy="3509112"/>
          </a:xfrm>
        </p:spPr>
        <p:txBody>
          <a:bodyPr/>
          <a:lstStyle/>
          <a:p>
            <a:r>
              <a:rPr lang="nb-NO"/>
              <a:t>Dette materialet er utarbeidet i forbindelse med prosjektet </a:t>
            </a:r>
          </a:p>
          <a:p>
            <a:r>
              <a:rPr lang="nb-NO"/>
              <a:t>«Livet skjer med oss alle – veien mot en </a:t>
            </a:r>
            <a:r>
              <a:rPr lang="nb-NO" err="1"/>
              <a:t>traumeinformert</a:t>
            </a:r>
            <a:r>
              <a:rPr lang="nb-NO"/>
              <a:t> by». </a:t>
            </a:r>
          </a:p>
          <a:p>
            <a:endParaRPr lang="nb-NO"/>
          </a:p>
          <a:p>
            <a:r>
              <a:rPr lang="nb-NO"/>
              <a:t>Vi håper mange kan ha nytte av det!</a:t>
            </a:r>
          </a:p>
          <a:p>
            <a:endParaRPr lang="nb-NO"/>
          </a:p>
          <a:p>
            <a:r>
              <a:rPr lang="nb-NO" sz="1400" b="1"/>
              <a:t>Har du innspill eller ønsker å drøfte arbeidet med traumebevisst praksis? </a:t>
            </a:r>
          </a:p>
          <a:p>
            <a:r>
              <a:rPr lang="nb-NO" sz="1400" b="1"/>
              <a:t>Ta kontakt!</a:t>
            </a:r>
          </a:p>
          <a:p>
            <a:endParaRPr lang="nb-NO" sz="1400"/>
          </a:p>
          <a:p>
            <a:r>
              <a:rPr lang="nb-NO" sz="1200"/>
              <a:t>Lotta Sjåfjell,</a:t>
            </a:r>
          </a:p>
          <a:p>
            <a:r>
              <a:rPr lang="nb-NO" sz="1200"/>
              <a:t>Prosjektleder og psykologspesialist, </a:t>
            </a:r>
          </a:p>
          <a:p>
            <a:r>
              <a:rPr lang="nb-NO" sz="1200"/>
              <a:t>Helseetaten</a:t>
            </a:r>
          </a:p>
          <a:p>
            <a:r>
              <a:rPr lang="nb-NO" sz="1200"/>
              <a:t>Oslo kommune</a:t>
            </a:r>
          </a:p>
          <a:p>
            <a:r>
              <a:rPr lang="nb-NO" sz="1200"/>
              <a:t>Telefon: 47331458</a:t>
            </a:r>
          </a:p>
          <a:p>
            <a:r>
              <a:rPr lang="nb-NO" sz="1200"/>
              <a:t>E-post: </a:t>
            </a:r>
            <a:r>
              <a:rPr lang="nb-NO" sz="1200">
                <a:hlinkClick r:id="rId3"/>
              </a:rPr>
              <a:t>lotta.sjafjell@hel.oslo.kommune.no</a:t>
            </a:r>
            <a:endParaRPr lang="nb-NO" sz="1200"/>
          </a:p>
          <a:p>
            <a:endParaRPr lang="nb-NO"/>
          </a:p>
        </p:txBody>
      </p:sp>
      <p:sp>
        <p:nvSpPr>
          <p:cNvPr id="4" name="Plassholder for dato 3">
            <a:extLst>
              <a:ext uri="{FF2B5EF4-FFF2-40B4-BE49-F238E27FC236}">
                <a16:creationId xmlns:a16="http://schemas.microsoft.com/office/drawing/2014/main" id="{68D695D5-702C-4274-B49A-699A794C851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A20B9342-F8BE-4837-A3A8-B72BD364AB08}"/>
              </a:ext>
            </a:extLst>
          </p:cNvPr>
          <p:cNvSpPr>
            <a:spLocks noGrp="1"/>
          </p:cNvSpPr>
          <p:nvPr>
            <p:ph type="sldNum" sz="quarter" idx="12"/>
          </p:nvPr>
        </p:nvSpPr>
        <p:spPr/>
        <p:txBody>
          <a:bodyPr/>
          <a:lstStyle/>
          <a:p>
            <a:fld id="{8ACEFDFC-287E-0A4D-81A7-6CC8C070690D}" type="slidenum">
              <a:rPr lang="nb-NO" smtClean="0"/>
              <a:t>19</a:t>
            </a:fld>
            <a:endParaRPr lang="nb-NO"/>
          </a:p>
        </p:txBody>
      </p:sp>
    </p:spTree>
    <p:extLst>
      <p:ext uri="{BB962C8B-B14F-4D97-AF65-F5344CB8AC3E}">
        <p14:creationId xmlns:p14="http://schemas.microsoft.com/office/powerpoint/2010/main" val="88152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1540042"/>
            <a:ext cx="9149563" cy="4652414"/>
          </a:xfrm>
        </p:spPr>
        <p:txBody>
          <a:bodyPr/>
          <a:lstStyle/>
          <a:p>
            <a:endParaRPr lang="nb-NO" sz="2400"/>
          </a:p>
          <a:p>
            <a:r>
              <a:rPr lang="nb-NO" sz="2400"/>
              <a:t>Før du gå videre, ber vi deg om å laste ned presentasjonen. Deretter må du åpne presentasjonen i Power Points skrivebords-app (ikke i nettleser). </a:t>
            </a:r>
          </a:p>
          <a:p>
            <a:endParaRPr lang="nb-NO" sz="2400"/>
          </a:p>
          <a:p>
            <a:r>
              <a:rPr lang="nb-NO" sz="2400"/>
              <a:t>Dette er for at du skal kunne lese notatene under hver side, som er en veiledning til deg når du holder presentasjonen. </a:t>
            </a:r>
          </a:p>
          <a:p>
            <a:r>
              <a:rPr lang="nb-NO" sz="2400"/>
              <a:t>Her vil du også finne alle referansene til materialet.</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10" descr="Illustrasjon av en kvinne som sitter i skredderstilling. Hun holder en bok som hun leser i og en kopp kaffe.">
            <a:extLst>
              <a:ext uri="{FF2B5EF4-FFF2-40B4-BE49-F238E27FC236}">
                <a16:creationId xmlns:a16="http://schemas.microsoft.com/office/drawing/2014/main" id="{BA60299C-5376-2C8F-B5FC-768C03CBFA6E}"/>
              </a:ext>
            </a:extLst>
          </p:cNvPr>
          <p:cNvPicPr>
            <a:picLocks noChangeAspect="1"/>
          </p:cNvPicPr>
          <p:nvPr/>
        </p:nvPicPr>
        <p:blipFill>
          <a:blip r:embed="rId3"/>
          <a:stretch>
            <a:fillRect/>
          </a:stretch>
        </p:blipFill>
        <p:spPr>
          <a:xfrm>
            <a:off x="8333002" y="3866249"/>
            <a:ext cx="2236037" cy="2236037"/>
          </a:xfrm>
          <a:prstGeom prst="rect">
            <a:avLst/>
          </a:prstGeom>
        </p:spPr>
      </p:pic>
    </p:spTree>
    <p:extLst>
      <p:ext uri="{BB962C8B-B14F-4D97-AF65-F5344CB8AC3E}">
        <p14:creationId xmlns:p14="http://schemas.microsoft.com/office/powerpoint/2010/main" val="188098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01422" y="1247887"/>
            <a:ext cx="9149563" cy="4923039"/>
          </a:xfrm>
        </p:spPr>
        <p:txBody>
          <a:bodyPr/>
          <a:lstStyle/>
          <a:p>
            <a:r>
              <a:rPr lang="nb-NO" sz="1500"/>
              <a:t>Dette materialet er en introduksjon til</a:t>
            </a:r>
            <a:r>
              <a:rPr lang="nb-NO" sz="1500" b="1"/>
              <a:t> fem kjernekompetanser </a:t>
            </a:r>
            <a:r>
              <a:rPr lang="nb-NO" sz="1500"/>
              <a:t>på traumebevisst praksis. </a:t>
            </a:r>
          </a:p>
          <a:p>
            <a:endParaRPr lang="nb-NO" sz="1500"/>
          </a:p>
          <a:p>
            <a:r>
              <a:rPr lang="nb-NO" sz="1500"/>
              <a:t>Materialet er utarbeidet for å kunne brukes på ulike arbeidsplasser og av ulike yrkesgrupper, hvor det som er felles er at vi i en eller annen grad forholder oss til innbyggere.</a:t>
            </a:r>
          </a:p>
          <a:p>
            <a:endParaRPr lang="nb-NO" sz="1500"/>
          </a:p>
          <a:p>
            <a:r>
              <a:rPr lang="nb-NO" sz="1500" b="1"/>
              <a:t>Innbyggere</a:t>
            </a:r>
            <a:r>
              <a:rPr lang="nb-NO" sz="1500"/>
              <a:t> kan være; barn, unge, voksne, eldre, pasienter, brukere, pårørende eller noe annet. </a:t>
            </a:r>
          </a:p>
          <a:p>
            <a:endParaRPr lang="nb-NO" sz="1500"/>
          </a:p>
          <a:p>
            <a:r>
              <a:rPr lang="nb-NO" sz="1500"/>
              <a:t>Du som skal holde presentasjonen får derfor </a:t>
            </a:r>
            <a:r>
              <a:rPr lang="nb-NO" sz="1500" b="1"/>
              <a:t>ansvaret for å «oversette» </a:t>
            </a:r>
            <a:r>
              <a:rPr lang="nb-NO" sz="1500"/>
              <a:t>det som skal sies til din kontekst. Det kan for eksempel være å trekke inn eksempler fra egen arbeidsplass eller bytte ut </a:t>
            </a:r>
            <a:r>
              <a:rPr lang="nb-NO" sz="1500" i="1"/>
              <a:t>innbygger</a:t>
            </a:r>
            <a:r>
              <a:rPr lang="nb-NO" sz="1500"/>
              <a:t> med </a:t>
            </a:r>
            <a:r>
              <a:rPr lang="nb-NO" sz="1500" i="1"/>
              <a:t>pasienter</a:t>
            </a:r>
            <a:r>
              <a:rPr lang="nb-NO" sz="1500"/>
              <a:t> dersom det gir mer mening hos dere. Det viktigste er at de som hører på skal sitte igjen med en forståelse av hvordan dette arbeidet er relevant hos dere. Still gjerne spørsmål til deltakerne underveis som hjelper de å reflektere over innholdet i materialet og hvordan det er relevant i deres arbeidshverdag.</a:t>
            </a:r>
          </a:p>
          <a:p>
            <a:endParaRPr lang="nb-NO" sz="1500"/>
          </a:p>
          <a:p>
            <a:r>
              <a:rPr lang="nb-NO" sz="1500"/>
              <a:t>Husk å </a:t>
            </a:r>
            <a:r>
              <a:rPr lang="nb-NO" sz="1500" b="1"/>
              <a:t>tilrettelegge </a:t>
            </a:r>
            <a:r>
              <a:rPr lang="nb-NO" sz="1500"/>
              <a:t>dersom noen av deltakerne har </a:t>
            </a:r>
            <a:r>
              <a:rPr lang="nb-NO" sz="1500" b="1"/>
              <a:t>funksjonsnedsettelser </a:t>
            </a:r>
          </a:p>
          <a:p>
            <a:r>
              <a:rPr lang="nb-NO" sz="1500"/>
              <a:t>som kan påvirke deres muligheter for å få tilgang til </a:t>
            </a:r>
          </a:p>
          <a:p>
            <a:r>
              <a:rPr lang="nb-NO" sz="1500"/>
              <a:t>innholdet i presentasjonen. </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A person pushing a baby stroller&#10;&#10;Description automatically generated">
            <a:extLst>
              <a:ext uri="{FF2B5EF4-FFF2-40B4-BE49-F238E27FC236}">
                <a16:creationId xmlns:a16="http://schemas.microsoft.com/office/drawing/2014/main" id="{B9AFB68F-69F0-D44A-A938-A14091F33024}"/>
              </a:ext>
            </a:extLst>
          </p:cNvPr>
          <p:cNvPicPr>
            <a:picLocks noChangeAspect="1"/>
          </p:cNvPicPr>
          <p:nvPr/>
        </p:nvPicPr>
        <p:blipFill rotWithShape="1">
          <a:blip r:embed="rId3"/>
          <a:srcRect l="23400" t="19051" r="36412" b="13929"/>
          <a:stretch/>
        </p:blipFill>
        <p:spPr>
          <a:xfrm>
            <a:off x="7958880" y="4827539"/>
            <a:ext cx="1339851" cy="1580844"/>
          </a:xfrm>
          <a:prstGeom prst="rect">
            <a:avLst/>
          </a:prstGeom>
        </p:spPr>
      </p:pic>
      <p:pic>
        <p:nvPicPr>
          <p:cNvPr id="8" name="Picture 7" descr="A person holding a person in a wheelchair&#10;&#10;Description automatically generated">
            <a:extLst>
              <a:ext uri="{FF2B5EF4-FFF2-40B4-BE49-F238E27FC236}">
                <a16:creationId xmlns:a16="http://schemas.microsoft.com/office/drawing/2014/main" id="{B1CE27B3-EF5D-45C7-03F9-9F952A444AF9}"/>
              </a:ext>
            </a:extLst>
          </p:cNvPr>
          <p:cNvPicPr>
            <a:picLocks noChangeAspect="1"/>
          </p:cNvPicPr>
          <p:nvPr/>
        </p:nvPicPr>
        <p:blipFill rotWithShape="1">
          <a:blip r:embed="rId4"/>
          <a:srcRect l="21112" t="18031" r="22076" b="9633"/>
          <a:stretch/>
        </p:blipFill>
        <p:spPr>
          <a:xfrm>
            <a:off x="8934409" y="4764993"/>
            <a:ext cx="1339851" cy="1705936"/>
          </a:xfrm>
          <a:prstGeom prst="rect">
            <a:avLst/>
          </a:prstGeom>
        </p:spPr>
      </p:pic>
      <p:pic>
        <p:nvPicPr>
          <p:cNvPr id="9" name="Picture 8" descr="Illustrasjon av en gruppe mennesker - et lite barn, en mann som holder en barnevogn, og en kvinne som står sammen med en mann i rullestol.">
            <a:extLst>
              <a:ext uri="{FF2B5EF4-FFF2-40B4-BE49-F238E27FC236}">
                <a16:creationId xmlns:a16="http://schemas.microsoft.com/office/drawing/2014/main" id="{2333A4E0-B050-2FB2-819D-F771CECDD378}"/>
              </a:ext>
            </a:extLst>
          </p:cNvPr>
          <p:cNvPicPr>
            <a:picLocks noChangeAspect="1"/>
          </p:cNvPicPr>
          <p:nvPr/>
        </p:nvPicPr>
        <p:blipFill rotWithShape="1">
          <a:blip r:embed="rId5"/>
          <a:srcRect t="42705" r="70898" b="7826"/>
          <a:stretch/>
        </p:blipFill>
        <p:spPr>
          <a:xfrm>
            <a:off x="7619217" y="5524172"/>
            <a:ext cx="556956" cy="946757"/>
          </a:xfrm>
          <a:prstGeom prst="rect">
            <a:avLst/>
          </a:prstGeom>
        </p:spPr>
      </p:pic>
    </p:spTree>
    <p:extLst>
      <p:ext uri="{BB962C8B-B14F-4D97-AF65-F5344CB8AC3E}">
        <p14:creationId xmlns:p14="http://schemas.microsoft.com/office/powerpoint/2010/main" val="2210664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713984"/>
            <a:ext cx="9149563" cy="5478472"/>
          </a:xfrm>
        </p:spPr>
        <p:txBody>
          <a:bodyPr/>
          <a:lstStyle/>
          <a:p>
            <a:r>
              <a:rPr lang="nb-NO" sz="1500"/>
              <a:t>Under de fleste av sidene finner du </a:t>
            </a:r>
            <a:r>
              <a:rPr lang="nb-NO" sz="1500" b="1"/>
              <a:t>notater</a:t>
            </a:r>
            <a:r>
              <a:rPr lang="nb-NO" sz="1500"/>
              <a:t>. Disse gir tilleggsinformasjon til sidene, og fungerer som en veileder til deg som skal holde presentasjonen. Det kan være nyttig å forberede seg ved å </a:t>
            </a:r>
            <a:r>
              <a:rPr lang="nb-NO" sz="1500" b="1"/>
              <a:t>lese manus </a:t>
            </a:r>
            <a:r>
              <a:rPr lang="nb-NO" sz="1500"/>
              <a:t>under de ulike sidene før du skal holde presentasjonen. Notater i </a:t>
            </a:r>
            <a:r>
              <a:rPr lang="nb-NO" sz="1500" i="1"/>
              <a:t>kursiv</a:t>
            </a:r>
            <a:r>
              <a:rPr lang="nb-NO" sz="1500"/>
              <a:t> er en veiledning til deg som holder presentasjonen og </a:t>
            </a:r>
            <a:r>
              <a:rPr lang="nb-NO" sz="1500" b="1"/>
              <a:t>skal ikke leses høy</a:t>
            </a:r>
            <a:r>
              <a:rPr lang="nb-NO" sz="1500"/>
              <a:t>. Du kan også selv lage </a:t>
            </a:r>
            <a:r>
              <a:rPr lang="nb-NO" sz="1500" b="1"/>
              <a:t>stikkord på forhånd </a:t>
            </a:r>
            <a:r>
              <a:rPr lang="nb-NO" sz="1500"/>
              <a:t>dersom det er nyttig for deg. Husk at det ofte fungerer best når du finner en måte å presentere på som føles naturlig for deg!</a:t>
            </a:r>
          </a:p>
          <a:p>
            <a:endParaRPr lang="nb-NO" sz="1500"/>
          </a:p>
          <a:p>
            <a:r>
              <a:rPr lang="nb-NO" sz="1500"/>
              <a:t>Presentasjonen inneholder også flere </a:t>
            </a:r>
            <a:r>
              <a:rPr lang="nb-NO" sz="1500" b="1"/>
              <a:t>filmer</a:t>
            </a:r>
            <a:r>
              <a:rPr lang="nb-NO" sz="1500"/>
              <a:t>, via lenke til </a:t>
            </a:r>
            <a:r>
              <a:rPr lang="nb-NO" sz="1500" err="1"/>
              <a:t>youtube</a:t>
            </a:r>
            <a:r>
              <a:rPr lang="nb-NO" sz="1500"/>
              <a:t>. For å unngå de </a:t>
            </a:r>
            <a:r>
              <a:rPr lang="nb-NO" sz="1500" b="1"/>
              <a:t>støyete reklamene </a:t>
            </a:r>
            <a:r>
              <a:rPr lang="nb-NO" sz="1500"/>
              <a:t>som kommer før selve filmen starter, bør du </a:t>
            </a:r>
            <a:r>
              <a:rPr lang="nb-NO" sz="1500" b="1"/>
              <a:t>åpne filmene i nettleser på forhånd</a:t>
            </a:r>
            <a:r>
              <a:rPr lang="nb-NO" sz="1500"/>
              <a:t> og finne stedet der filmen begynner.</a:t>
            </a:r>
          </a:p>
          <a:p>
            <a:endParaRPr lang="nb-NO" sz="1500"/>
          </a:p>
          <a:p>
            <a:r>
              <a:rPr lang="nb-NO" sz="1500"/>
              <a:t>Det er flere </a:t>
            </a:r>
            <a:r>
              <a:rPr lang="nb-NO" sz="1500" b="1"/>
              <a:t>refleksjonsøvelser</a:t>
            </a:r>
            <a:r>
              <a:rPr lang="nb-NO" sz="1500"/>
              <a:t> underveis, hvor de som er til stede inndeles i mindre grupper for å diskutere, med oppsummering i plenum til slutt. Det anbefales at du har gjort deg godt kjent med øvelsene på forhånd og tenkt over </a:t>
            </a:r>
            <a:r>
              <a:rPr lang="nb-NO" sz="1500" b="1"/>
              <a:t>oppsett for din gruppe.</a:t>
            </a:r>
          </a:p>
          <a:p>
            <a:endParaRPr lang="nb-NO" sz="1500"/>
          </a:p>
          <a:p>
            <a:r>
              <a:rPr lang="nb-NO" sz="1500"/>
              <a:t>Det er lagt inn en </a:t>
            </a:r>
            <a:r>
              <a:rPr lang="nb-NO" sz="1500" b="1"/>
              <a:t>pause</a:t>
            </a:r>
            <a:r>
              <a:rPr lang="nb-NO" sz="1500"/>
              <a:t> omtrent midt i presentasjonen. Du står selvsagt fritt til å velge et annet tidspunkt dersom det passer bedre. </a:t>
            </a:r>
          </a:p>
          <a:p>
            <a:endParaRPr lang="nb-NO" sz="1500"/>
          </a:p>
          <a:p>
            <a:r>
              <a:rPr lang="nb-NO" sz="1500"/>
              <a:t>Lykke til på veien mot traumebevisst praksis!</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6" name="Picture 2" descr="Illustrasjon av tre personer som sitter sammen. To sitter på gulvet og en på en stol. En av dem holder en bok. ">
            <a:extLst>
              <a:ext uri="{FF2B5EF4-FFF2-40B4-BE49-F238E27FC236}">
                <a16:creationId xmlns:a16="http://schemas.microsoft.com/office/drawing/2014/main" id="{D8CC0179-CC17-3529-5F1B-4ED003D7F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98" y="4185235"/>
            <a:ext cx="2672765" cy="267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36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3" y="692727"/>
            <a:ext cx="8143191" cy="5499729"/>
          </a:xfrm>
        </p:spPr>
        <p:txBody>
          <a:bodyPr/>
          <a:lstStyle/>
          <a:p>
            <a:r>
              <a:rPr lang="nb-NO" sz="2000"/>
              <a:t>Husk at de som deltar kan ha med seg livsbelastninger, enten barndomsbelastninger eller stå i pågående livskriser, og materialet kan derfor berøre på en annen måte enn hvis dette ikke var tilfellet. </a:t>
            </a:r>
          </a:p>
          <a:p>
            <a:endParaRPr lang="nb-NO" sz="2000"/>
          </a:p>
          <a:p>
            <a:r>
              <a:rPr lang="nb-NO" sz="2000"/>
              <a:t>Det er derfor viktig at du som holder presentasjonen føler deg trygg på at du vet hva du skal gjøre dersom du ser at dette skjer.</a:t>
            </a:r>
          </a:p>
          <a:p>
            <a:endParaRPr lang="nb-NO" sz="2000"/>
          </a:p>
          <a:p>
            <a:r>
              <a:rPr lang="nb-NO" sz="2000"/>
              <a:t>Det viktigste du kan gjøre er å vise personen at de ikke er alene, og at det finnes steder de kan få hjelp dersom dette blir for overveldende å stå i alene.</a:t>
            </a:r>
          </a:p>
          <a:p>
            <a:endParaRPr lang="nb-NO" sz="2000"/>
          </a:p>
          <a:p>
            <a:r>
              <a:rPr lang="nb-NO" sz="2000"/>
              <a:t>Mental Helses hjelpetelefon: 116 123</a:t>
            </a:r>
          </a:p>
          <a:p>
            <a:r>
              <a:rPr lang="nb-NO" sz="2000"/>
              <a:t>Kirkens SOS: 22 40 00 40</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741958" y="2647401"/>
            <a:ext cx="2547449" cy="1802297"/>
          </a:xfrm>
          <a:prstGeom prst="rect">
            <a:avLst/>
          </a:prstGeom>
        </p:spPr>
      </p:pic>
    </p:spTree>
    <p:extLst>
      <p:ext uri="{BB962C8B-B14F-4D97-AF65-F5344CB8AC3E}">
        <p14:creationId xmlns:p14="http://schemas.microsoft.com/office/powerpoint/2010/main" val="95153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A2E6-CB3F-C974-4017-2F7E5E2F3394}"/>
              </a:ext>
            </a:extLst>
          </p:cNvPr>
          <p:cNvSpPr>
            <a:spLocks noGrp="1"/>
          </p:cNvSpPr>
          <p:nvPr>
            <p:ph type="title"/>
          </p:nvPr>
        </p:nvSpPr>
        <p:spPr>
          <a:xfrm>
            <a:off x="695325" y="2091229"/>
            <a:ext cx="7432675" cy="733382"/>
          </a:xfrm>
        </p:spPr>
        <p:txBody>
          <a:bodyPr/>
          <a:lstStyle/>
          <a:p>
            <a:r>
              <a:rPr lang="en-NO"/>
              <a:t>Livet skjer med oss alle</a:t>
            </a:r>
          </a:p>
        </p:txBody>
      </p:sp>
      <p:sp>
        <p:nvSpPr>
          <p:cNvPr id="4" name="Date Placeholder 3">
            <a:extLst>
              <a:ext uri="{FF2B5EF4-FFF2-40B4-BE49-F238E27FC236}">
                <a16:creationId xmlns:a16="http://schemas.microsoft.com/office/drawing/2014/main" id="{648FFEF8-4783-035E-C427-AAAB0B9E0B3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2EFE0235-101E-F008-383F-4211F202116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11" name="Text Placeholder 2">
            <a:extLst>
              <a:ext uri="{FF2B5EF4-FFF2-40B4-BE49-F238E27FC236}">
                <a16:creationId xmlns:a16="http://schemas.microsoft.com/office/drawing/2014/main" id="{D5C7C623-C133-CD20-E653-7AA51941C806}"/>
              </a:ext>
            </a:extLst>
          </p:cNvPr>
          <p:cNvSpPr>
            <a:spLocks noGrp="1"/>
          </p:cNvSpPr>
          <p:nvPr>
            <p:ph type="body" idx="1"/>
          </p:nvPr>
        </p:nvSpPr>
        <p:spPr>
          <a:xfrm>
            <a:off x="695324" y="3018403"/>
            <a:ext cx="7432675" cy="1012789"/>
          </a:xfrm>
        </p:spPr>
        <p:txBody>
          <a:bodyPr/>
          <a:lstStyle/>
          <a:p>
            <a:r>
              <a:rPr lang="en-NO"/>
              <a:t>Veien mot </a:t>
            </a:r>
            <a:r>
              <a:rPr lang="nb-NO"/>
              <a:t>traumebevisst praksis</a:t>
            </a:r>
          </a:p>
          <a:p>
            <a:r>
              <a:rPr lang="nb-NO"/>
              <a:t>Introduksjon</a:t>
            </a: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88B480F8-23B8-46FA-8801-AF26999BE910}"/>
              </a:ext>
            </a:extLst>
          </p:cNvPr>
          <p:cNvPicPr>
            <a:picLocks noChangeAspect="1"/>
          </p:cNvPicPr>
          <p:nvPr/>
        </p:nvPicPr>
        <p:blipFill>
          <a:blip r:embed="rId3"/>
          <a:stretch>
            <a:fillRect/>
          </a:stretch>
        </p:blipFill>
        <p:spPr>
          <a:xfrm>
            <a:off x="556177" y="4445091"/>
            <a:ext cx="10801350" cy="1886274"/>
          </a:xfrm>
          <a:prstGeom prst="rect">
            <a:avLst/>
          </a:prstGeom>
        </p:spPr>
      </p:pic>
    </p:spTree>
    <p:extLst>
      <p:ext uri="{BB962C8B-B14F-4D97-AF65-F5344CB8AC3E}">
        <p14:creationId xmlns:p14="http://schemas.microsoft.com/office/powerpoint/2010/main" val="1305656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fld id="{8ACEFDFC-287E-0A4D-81A7-6CC8C070690D}" type="slidenum">
              <a:rPr lang="nb-NO" smtClean="0"/>
              <a:t>7</a:t>
            </a:fld>
            <a:endParaRPr lang="nb-NO"/>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spTree>
    <p:extLst>
      <p:ext uri="{BB962C8B-B14F-4D97-AF65-F5344CB8AC3E}">
        <p14:creationId xmlns:p14="http://schemas.microsoft.com/office/powerpoint/2010/main" val="170046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a:xfrm>
            <a:off x="695325" y="720001"/>
            <a:ext cx="10801349" cy="568109"/>
          </a:xfrm>
        </p:spPr>
        <p:txBody>
          <a:bodyPr/>
          <a:lstStyle/>
          <a:p>
            <a:r>
              <a:rPr lang="nb-NO"/>
              <a:t>Spørsmål til refleksjon</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6" name="Plassholder for innhold 5">
            <a:extLst>
              <a:ext uri="{FF2B5EF4-FFF2-40B4-BE49-F238E27FC236}">
                <a16:creationId xmlns:a16="http://schemas.microsoft.com/office/drawing/2014/main" id="{A3062747-707A-0521-F175-4A2904BFDF20}"/>
              </a:ext>
            </a:extLst>
          </p:cNvPr>
          <p:cNvSpPr>
            <a:spLocks noGrp="1"/>
          </p:cNvSpPr>
          <p:nvPr>
            <p:ph sz="half" idx="2"/>
          </p:nvPr>
        </p:nvSpPr>
        <p:spPr>
          <a:xfrm>
            <a:off x="695325" y="2031999"/>
            <a:ext cx="5181600" cy="3754203"/>
          </a:xfrm>
        </p:spPr>
        <p:txBody>
          <a:bodyPr/>
          <a:lstStyle/>
          <a:p>
            <a:r>
              <a:rPr lang="nb-NO" sz="1800"/>
              <a:t>Hvordan hadde du ønsket å bli møtt av denne personen? Hva hadde vært viktig for deg for å føle deg trygg? </a:t>
            </a:r>
          </a:p>
          <a:p>
            <a:pPr marL="0" indent="0">
              <a:buNone/>
            </a:pPr>
            <a:endParaRPr lang="nb-NO" sz="1800"/>
          </a:p>
          <a:p>
            <a:r>
              <a:rPr lang="nb-NO" sz="1800"/>
              <a:t>Hvordan måtte arbeidsmiljøet og hverdagen være lagt opp for at personen skulle hatt overskudd for å møte deg på denne måten? Hva kunne lederen på denne arbeidsplassen gjort for at personen skulle hatt dette overskuddet?</a:t>
            </a:r>
          </a:p>
          <a:p>
            <a:endParaRPr lang="nb-NO" sz="180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a:xfrm>
            <a:off x="10156824" y="6190139"/>
            <a:ext cx="1339850" cy="365125"/>
          </a:xfrm>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fld id="{8ACEFDFC-287E-0A4D-81A7-6CC8C070690D}" type="slidenum">
              <a:rPr lang="nb-NO" smtClean="0"/>
              <a:t>8</a:t>
            </a:fld>
            <a:endParaRPr lang="nb-NO"/>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5929503" y="1629000"/>
            <a:ext cx="5567171" cy="3600000"/>
          </a:xfrm>
          <a:prstGeom prst="rect">
            <a:avLst/>
          </a:prstGeom>
        </p:spPr>
      </p:pic>
    </p:spTree>
    <p:extLst>
      <p:ext uri="{BB962C8B-B14F-4D97-AF65-F5344CB8AC3E}">
        <p14:creationId xmlns:p14="http://schemas.microsoft.com/office/powerpoint/2010/main" val="1763173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6" y="2077718"/>
            <a:ext cx="3719512" cy="1165544"/>
          </a:xfrm>
        </p:spPr>
        <p:txBody>
          <a:bodyPr anchor="t">
            <a:normAutofit/>
          </a:bodyPr>
          <a:lstStyle/>
          <a:p>
            <a:r>
              <a:rPr lang="nb-NO"/>
              <a:t>Soft front, </a:t>
            </a:r>
            <a:r>
              <a:rPr lang="nb-NO" err="1"/>
              <a:t>strong</a:t>
            </a:r>
            <a:r>
              <a:rPr lang="nb-NO"/>
              <a:t> back, </a:t>
            </a:r>
            <a:r>
              <a:rPr lang="nb-NO" err="1"/>
              <a:t>wild</a:t>
            </a:r>
            <a:r>
              <a:rPr lang="nb-NO"/>
              <a:t> </a:t>
            </a:r>
            <a:r>
              <a:rPr lang="nb-NO" err="1"/>
              <a:t>heart</a:t>
            </a:r>
            <a:endParaRPr lang="nb-NO"/>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766B14-D201-5E43-92B4-5BFC4FDF65D3}"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9</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9" name="Picture 8" descr="Illustrasjon av en kvinne og en mann som snakker sammen og gestikulerer. Kvinnen sier &quot;How can life be what you want it to be?&quot; og mannen sier &quot;You're frozen. When your heart's not open&quot;. Bak dem er en notelinje og over dem teksten: &quot;Hodet er opptatt av teksten, men hjertet vil alltid høre musikken i det som blir sagt.&quot;">
            <a:extLst>
              <a:ext uri="{FF2B5EF4-FFF2-40B4-BE49-F238E27FC236}">
                <a16:creationId xmlns:a16="http://schemas.microsoft.com/office/drawing/2014/main" id="{E8281C96-3B9C-F43A-1721-A0C5DF94A2C5}"/>
              </a:ext>
            </a:extLst>
          </p:cNvPr>
          <p:cNvPicPr>
            <a:picLocks noChangeAspect="1"/>
          </p:cNvPicPr>
          <p:nvPr/>
        </p:nvPicPr>
        <p:blipFill>
          <a:blip r:embed="rId3"/>
          <a:stretch>
            <a:fillRect/>
          </a:stretch>
        </p:blipFill>
        <p:spPr>
          <a:xfrm>
            <a:off x="5203716" y="200523"/>
            <a:ext cx="4709541" cy="6659089"/>
          </a:xfrm>
          <a:prstGeom prst="rect">
            <a:avLst/>
          </a:prstGeom>
        </p:spPr>
      </p:pic>
    </p:spTree>
    <p:extLst>
      <p:ext uri="{BB962C8B-B14F-4D97-AF65-F5344CB8AC3E}">
        <p14:creationId xmlns:p14="http://schemas.microsoft.com/office/powerpoint/2010/main" val="2843112189"/>
      </p:ext>
    </p:extLst>
  </p:cSld>
  <p:clrMapOvr>
    <a:masterClrMapping/>
  </p:clrMapOvr>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2.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3EF400F1ACE66488B34A24C75A32BE7" ma:contentTypeVersion="14" ma:contentTypeDescription="Opprett et nytt dokument." ma:contentTypeScope="" ma:versionID="4c30aabd7927afc05f7d37e270cea024">
  <xsd:schema xmlns:xsd="http://www.w3.org/2001/XMLSchema" xmlns:xs="http://www.w3.org/2001/XMLSchema" xmlns:p="http://schemas.microsoft.com/office/2006/metadata/properties" xmlns:ns2="5578d842-2ed8-4ac2-a87c-7f3364de70e7" xmlns:ns3="b7a91156-0405-4a1a-a986-8ce48e4ad65d" targetNamespace="http://schemas.microsoft.com/office/2006/metadata/properties" ma:root="true" ma:fieldsID="ab0d6b6acdf91283aef3f740828bf347" ns2:_="" ns3:_="">
    <xsd:import namespace="5578d842-2ed8-4ac2-a87c-7f3364de70e7"/>
    <xsd:import namespace="b7a91156-0405-4a1a-a986-8ce48e4ad6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d842-2ed8-4ac2-a87c-7f3364de7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a91156-0405-4a1a-a986-8ce48e4ad65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9a96d900-23dc-449e-8f5b-49084b44bf59}" ma:internalName="TaxCatchAll" ma:showField="CatchAllData" ma:web="b7a91156-0405-4a1a-a986-8ce48e4ad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7a91156-0405-4a1a-a986-8ce48e4ad65d">
      <UserInfo>
        <DisplayName>Eli Anne Kjølberg</DisplayName>
        <AccountId>32</AccountId>
        <AccountType/>
      </UserInfo>
      <UserInfo>
        <DisplayName>Kjersti Valde</DisplayName>
        <AccountId>58</AccountId>
        <AccountType/>
      </UserInfo>
    </SharedWithUsers>
    <TaxCatchAll xmlns="b7a91156-0405-4a1a-a986-8ce48e4ad65d" xsi:nil="true"/>
    <lcf76f155ced4ddcb4097134ff3c332f xmlns="5578d842-2ed8-4ac2-a87c-7f3364de70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D166FB-1B4C-430F-895A-4ED96D4CD6AE}">
  <ds:schemaRefs>
    <ds:schemaRef ds:uri="5578d842-2ed8-4ac2-a87c-7f3364de70e7"/>
    <ds:schemaRef ds:uri="b7a91156-0405-4a1a-a986-8ce48e4ad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248624E-C769-44C0-A13B-A6974DB181C1}">
  <ds:schemaRefs>
    <ds:schemaRef ds:uri="http://schemas.microsoft.com/sharepoint/v3/contenttype/forms"/>
  </ds:schemaRefs>
</ds:datastoreItem>
</file>

<file path=customXml/itemProps3.xml><?xml version="1.0" encoding="utf-8"?>
<ds:datastoreItem xmlns:ds="http://schemas.openxmlformats.org/officeDocument/2006/customXml" ds:itemID="{6E52E314-D1FF-4A04-BECF-4A232DBACDA0}">
  <ds:schemaRefs>
    <ds:schemaRef ds:uri="5578d842-2ed8-4ac2-a87c-7f3364de70e7"/>
    <ds:schemaRef ds:uri="http://purl.org/dc/dcmitype/"/>
    <ds:schemaRef ds:uri="http://purl.org/dc/terms/"/>
    <ds:schemaRef ds:uri="http://schemas.microsoft.com/office/2006/documentManagement/types"/>
    <ds:schemaRef ds:uri="http://purl.org/dc/elements/1.1/"/>
    <ds:schemaRef ds:uri="b7a91156-0405-4a1a-a986-8ce48e4ad65d"/>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3763</Words>
  <Application>Microsoft Office PowerPoint</Application>
  <PresentationFormat>Widescreen</PresentationFormat>
  <Paragraphs>331</Paragraphs>
  <Slides>19</Slides>
  <Notes>19</Notes>
  <HiddenSlides>0</HiddenSlides>
  <MMClips>0</MMClips>
  <ScaleCrop>false</ScaleCrop>
  <HeadingPairs>
    <vt:vector size="6" baseType="variant">
      <vt:variant>
        <vt:lpstr>Brukte skrifter</vt:lpstr>
      </vt:variant>
      <vt:variant>
        <vt:i4>9</vt:i4>
      </vt:variant>
      <vt:variant>
        <vt:lpstr>Tema</vt:lpstr>
      </vt:variant>
      <vt:variant>
        <vt:i4>2</vt:i4>
      </vt:variant>
      <vt:variant>
        <vt:lpstr>Lysbildetitler</vt:lpstr>
      </vt:variant>
      <vt:variant>
        <vt:i4>19</vt:i4>
      </vt:variant>
    </vt:vector>
  </HeadingPairs>
  <TitlesOfParts>
    <vt:vector size="30" baseType="lpstr">
      <vt:lpstr>Arial</vt:lpstr>
      <vt:lpstr>Arial,Sans-Serif</vt:lpstr>
      <vt:lpstr>Calibri</vt:lpstr>
      <vt:lpstr>MS Shell Dlg 2</vt:lpstr>
      <vt:lpstr>Oslo Sans</vt:lpstr>
      <vt:lpstr>Oslo Sans Light</vt:lpstr>
      <vt:lpstr>Oslo Sans Office</vt:lpstr>
      <vt:lpstr>Oslo Sans Office Normal</vt:lpstr>
      <vt:lpstr>Wingdings</vt:lpstr>
      <vt:lpstr>Oslo 2019 / positiv</vt:lpstr>
      <vt:lpstr>Originaloppsett</vt:lpstr>
      <vt:lpstr>Til deg som skal holde denne presentasjonen</vt:lpstr>
      <vt:lpstr>PowerPoint-presentasjon</vt:lpstr>
      <vt:lpstr>PowerPoint-presentasjon</vt:lpstr>
      <vt:lpstr>PowerPoint-presentasjon</vt:lpstr>
      <vt:lpstr>PowerPoint-presentasjon</vt:lpstr>
      <vt:lpstr>Livet skjer med oss alle</vt:lpstr>
      <vt:lpstr>Refleksjonsøvelse</vt:lpstr>
      <vt:lpstr>Spørsmål til refleksjon</vt:lpstr>
      <vt:lpstr>Soft front, strong back, wild heart</vt:lpstr>
      <vt:lpstr>Ofte stilte spørsmål</vt:lpstr>
      <vt:lpstr>Hvorfor er traumebevisst praksis viktig?</vt:lpstr>
      <vt:lpstr>Robust arbeidsmiljø</vt:lpstr>
      <vt:lpstr>Jeg har et bevisst forhold til…</vt:lpstr>
      <vt:lpstr> Vi kan bidra til at...</vt:lpstr>
      <vt:lpstr>PowerPoint-presentasjon</vt:lpstr>
      <vt:lpstr>PowerPoint-presentasjon</vt:lpstr>
      <vt:lpstr>Hvor nyttig var denne opplæringen?</vt:lpstr>
      <vt:lpstr>Hva skjer nå?</vt:lpstr>
      <vt:lpstr>Dette materialet er laget av Oslo kommune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Lotta Sjåfjell</dc:creator>
  <cp:lastModifiedBy>Audun Brunes</cp:lastModifiedBy>
  <cp:revision>1</cp:revision>
  <dcterms:created xsi:type="dcterms:W3CDTF">2023-06-16T00:28:17Z</dcterms:created>
  <dcterms:modified xsi:type="dcterms:W3CDTF">2025-03-06T18:36:55Z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2023-06-16T00:28:30Z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5abc0310-03b1-4565-8cb8-3ab7488cac2f</vt:lpwstr>
  </property>
  <property fmtid="{D5CDD505-2E9C-101B-9397-08002B2CF9AE}" pid="8" name="MSIP_Label_7a2396b7-5846-48ff-8468-5f49f8ad722a_ContentBits">
    <vt:lpwstr>0</vt:lpwstr>
  </property>
  <property fmtid="{D5CDD505-2E9C-101B-9397-08002B2CF9AE}" pid="9" name="ContentTypeId">
    <vt:lpwstr>0x010100A3EF400F1ACE66488B34A24C75A32BE7</vt:lpwstr>
  </property>
  <property fmtid="{D5CDD505-2E9C-101B-9397-08002B2CF9AE}" pid="10" name="MediaServiceImageTags">
    <vt:lpwstr/>
  </property>
</Properties>
</file>