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4"/>
    <p:sldMasterId id="2147483867" r:id="rId5"/>
  </p:sldMasterIdLst>
  <p:notesMasterIdLst>
    <p:notesMasterId r:id="rId61"/>
  </p:notesMasterIdLst>
  <p:sldIdLst>
    <p:sldId id="575" r:id="rId6"/>
    <p:sldId id="579" r:id="rId7"/>
    <p:sldId id="576" r:id="rId8"/>
    <p:sldId id="577" r:id="rId9"/>
    <p:sldId id="590" r:id="rId10"/>
    <p:sldId id="397" r:id="rId11"/>
    <p:sldId id="555" r:id="rId12"/>
    <p:sldId id="515" r:id="rId13"/>
    <p:sldId id="547" r:id="rId14"/>
    <p:sldId id="529" r:id="rId15"/>
    <p:sldId id="585" r:id="rId16"/>
    <p:sldId id="554" r:id="rId17"/>
    <p:sldId id="399" r:id="rId18"/>
    <p:sldId id="496" r:id="rId19"/>
    <p:sldId id="531" r:id="rId20"/>
    <p:sldId id="517" r:id="rId21"/>
    <p:sldId id="497" r:id="rId22"/>
    <p:sldId id="559" r:id="rId23"/>
    <p:sldId id="586" r:id="rId24"/>
    <p:sldId id="587" r:id="rId25"/>
    <p:sldId id="548" r:id="rId26"/>
    <p:sldId id="510" r:id="rId27"/>
    <p:sldId id="537" r:id="rId28"/>
    <p:sldId id="414" r:id="rId29"/>
    <p:sldId id="416" r:id="rId30"/>
    <p:sldId id="438" r:id="rId31"/>
    <p:sldId id="574" r:id="rId32"/>
    <p:sldId id="405" r:id="rId33"/>
    <p:sldId id="578" r:id="rId34"/>
    <p:sldId id="584" r:id="rId35"/>
    <p:sldId id="543" r:id="rId36"/>
    <p:sldId id="615" r:id="rId37"/>
    <p:sldId id="616" r:id="rId38"/>
    <p:sldId id="583" r:id="rId39"/>
    <p:sldId id="540" r:id="rId40"/>
    <p:sldId id="500" r:id="rId41"/>
    <p:sldId id="263" r:id="rId42"/>
    <p:sldId id="604" r:id="rId43"/>
    <p:sldId id="541" r:id="rId44"/>
    <p:sldId id="530" r:id="rId45"/>
    <p:sldId id="401" r:id="rId46"/>
    <p:sldId id="521" r:id="rId47"/>
    <p:sldId id="539" r:id="rId48"/>
    <p:sldId id="400" r:id="rId49"/>
    <p:sldId id="546" r:id="rId50"/>
    <p:sldId id="534" r:id="rId51"/>
    <p:sldId id="420" r:id="rId52"/>
    <p:sldId id="533" r:id="rId53"/>
    <p:sldId id="557" r:id="rId54"/>
    <p:sldId id="558" r:id="rId55"/>
    <p:sldId id="582" r:id="rId56"/>
    <p:sldId id="617" r:id="rId57"/>
    <p:sldId id="536" r:id="rId58"/>
    <p:sldId id="614" r:id="rId59"/>
    <p:sldId id="406"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1B493F-B960-698C-3580-05FA92475E88}" name="Maya Wettre" initials="MW" userId="S::maya.wettre@no.experis.com::78a6a02e-745d-4571-a458-18e2c5a07246" providerId="AD"/>
  <p188:author id="{0F1B0B4D-FB2B-1836-E44C-008F2D30C11D}" name="Lotta Sjåfjell" initials="LS" userId="S::lotta.sjafjell@hel.oslo.kommune.no::e95c9377-ca8d-4f66-a22c-96879a011655" providerId="AD"/>
  <p188:author id="{B0422BA1-4C6F-0D72-FA24-F953224779C8}" name="Oda Høilund" initials="OH" userId="S::oda.hoilund@hel.oslo.kommune.no::8a16369f-8b95-4fbe-87aa-93a16536aab0" providerId="AD"/>
  <p188:author id="{392174C3-62C6-8194-EA92-8CD0BAC7D9B9}" name="Marte Teie Hellum" initials="MTH" userId="S::marte.teie.hellum@no.experis.com::15a10889-5ee6-441b-bf88-cfed0f4cfbd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F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89AD6B-B3A4-4568-A43C-9B839AB7CDA9}" v="855" dt="2025-03-07T04:38:39.781"/>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49430" autoAdjust="0"/>
  </p:normalViewPr>
  <p:slideViewPr>
    <p:cSldViewPr snapToGrid="0">
      <p:cViewPr varScale="1">
        <p:scale>
          <a:sx n="31" d="100"/>
          <a:sy n="31" d="100"/>
        </p:scale>
        <p:origin x="2004" y="72"/>
      </p:cViewPr>
      <p:guideLst/>
    </p:cSldViewPr>
  </p:slideViewPr>
  <p:notesTextViewPr>
    <p:cViewPr>
      <p:scale>
        <a:sx n="1" d="1"/>
        <a:sy n="1" d="1"/>
      </p:scale>
      <p:origin x="0" y="-316"/>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68"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tta Sjåfjell" userId="e95c9377-ca8d-4f66-a22c-96879a011655" providerId="ADAL" clId="{D61845E3-AFB0-4D79-A46A-55703E5634B0}"/>
    <pc:docChg chg="custSel addSld delSld modSld">
      <pc:chgData name="Lotta Sjåfjell" userId="e95c9377-ca8d-4f66-a22c-96879a011655" providerId="ADAL" clId="{D61845E3-AFB0-4D79-A46A-55703E5634B0}" dt="2025-02-28T09:48:58.234" v="174" actId="478"/>
      <pc:docMkLst>
        <pc:docMk/>
      </pc:docMkLst>
      <pc:sldChg chg="modNotesTx">
        <pc:chgData name="Lotta Sjåfjell" userId="e95c9377-ca8d-4f66-a22c-96879a011655" providerId="ADAL" clId="{D61845E3-AFB0-4D79-A46A-55703E5634B0}" dt="2025-02-28T09:22:31.269" v="142" actId="20577"/>
        <pc:sldMkLst>
          <pc:docMk/>
          <pc:sldMk cId="1175811476" sldId="263"/>
        </pc:sldMkLst>
      </pc:sldChg>
      <pc:sldChg chg="modNotesTx">
        <pc:chgData name="Lotta Sjåfjell" userId="e95c9377-ca8d-4f66-a22c-96879a011655" providerId="ADAL" clId="{D61845E3-AFB0-4D79-A46A-55703E5634B0}" dt="2025-02-28T09:25:07.267" v="172"/>
        <pc:sldMkLst>
          <pc:docMk/>
          <pc:sldMk cId="1367643368" sldId="420"/>
        </pc:sldMkLst>
      </pc:sldChg>
      <pc:sldChg chg="modNotesTx">
        <pc:chgData name="Lotta Sjåfjell" userId="e95c9377-ca8d-4f66-a22c-96879a011655" providerId="ADAL" clId="{D61845E3-AFB0-4D79-A46A-55703E5634B0}" dt="2025-02-28T08:53:36.766" v="20" actId="20577"/>
        <pc:sldMkLst>
          <pc:docMk/>
          <pc:sldMk cId="2879559135" sldId="438"/>
        </pc:sldMkLst>
      </pc:sldChg>
      <pc:sldChg chg="del">
        <pc:chgData name="Lotta Sjåfjell" userId="e95c9377-ca8d-4f66-a22c-96879a011655" providerId="ADAL" clId="{D61845E3-AFB0-4D79-A46A-55703E5634B0}" dt="2025-02-27T10:31:47.402" v="3" actId="47"/>
        <pc:sldMkLst>
          <pc:docMk/>
          <pc:sldMk cId="3474702653" sldId="535"/>
        </pc:sldMkLst>
      </pc:sldChg>
      <pc:sldChg chg="modNotesTx">
        <pc:chgData name="Lotta Sjåfjell" userId="e95c9377-ca8d-4f66-a22c-96879a011655" providerId="ADAL" clId="{D61845E3-AFB0-4D79-A46A-55703E5634B0}" dt="2025-02-28T09:23:49.707" v="154"/>
        <pc:sldMkLst>
          <pc:docMk/>
          <pc:sldMk cId="989419292" sldId="539"/>
        </pc:sldMkLst>
      </pc:sldChg>
      <pc:sldChg chg="modNotesTx">
        <pc:chgData name="Lotta Sjåfjell" userId="e95c9377-ca8d-4f66-a22c-96879a011655" providerId="ADAL" clId="{D61845E3-AFB0-4D79-A46A-55703E5634B0}" dt="2025-02-28T09:23:01.949" v="149"/>
        <pc:sldMkLst>
          <pc:docMk/>
          <pc:sldMk cId="3778283469" sldId="541"/>
        </pc:sldMkLst>
      </pc:sldChg>
      <pc:sldChg chg="add del setBg">
        <pc:chgData name="Lotta Sjåfjell" userId="e95c9377-ca8d-4f66-a22c-96879a011655" providerId="ADAL" clId="{D61845E3-AFB0-4D79-A46A-55703E5634B0}" dt="2025-02-27T10:31:45.021" v="2"/>
        <pc:sldMkLst>
          <pc:docMk/>
          <pc:sldMk cId="1880988339" sldId="579"/>
        </pc:sldMkLst>
      </pc:sldChg>
      <pc:sldChg chg="delSp add mod">
        <pc:chgData name="Lotta Sjåfjell" userId="e95c9377-ca8d-4f66-a22c-96879a011655" providerId="ADAL" clId="{D61845E3-AFB0-4D79-A46A-55703E5634B0}" dt="2025-02-28T09:48:58.234" v="174" actId="478"/>
        <pc:sldMkLst>
          <pc:docMk/>
          <pc:sldMk cId="1356523767" sldId="604"/>
        </pc:sldMkLst>
      </pc:sldChg>
    </pc:docChg>
  </pc:docChgLst>
  <pc:docChgLst>
    <pc:chgData name="Audun Brunes" userId="988c7570-61ba-4b4d-9941-b8422b08f833" providerId="ADAL" clId="{1F89AD6B-B3A4-4568-A43C-9B839AB7CDA9}"/>
    <pc:docChg chg="undo custSel modSld">
      <pc:chgData name="Audun Brunes" userId="988c7570-61ba-4b4d-9941-b8422b08f833" providerId="ADAL" clId="{1F89AD6B-B3A4-4568-A43C-9B839AB7CDA9}" dt="2025-03-07T04:42:34.962" v="1221" actId="20577"/>
      <pc:docMkLst>
        <pc:docMk/>
      </pc:docMkLst>
      <pc:sldChg chg="modNotesTx">
        <pc:chgData name="Audun Brunes" userId="988c7570-61ba-4b4d-9941-b8422b08f833" providerId="ADAL" clId="{1F89AD6B-B3A4-4568-A43C-9B839AB7CDA9}" dt="2025-03-07T04:34:31.232" v="1087" actId="15"/>
        <pc:sldMkLst>
          <pc:docMk/>
          <pc:sldMk cId="1175811476" sldId="263"/>
        </pc:sldMkLst>
      </pc:sldChg>
      <pc:sldChg chg="modNotesTx">
        <pc:chgData name="Audun Brunes" userId="988c7570-61ba-4b4d-9941-b8422b08f833" providerId="ADAL" clId="{1F89AD6B-B3A4-4568-A43C-9B839AB7CDA9}" dt="2025-03-06T18:44:48.965" v="33"/>
        <pc:sldMkLst>
          <pc:docMk/>
          <pc:sldMk cId="1837294692" sldId="399"/>
        </pc:sldMkLst>
      </pc:sldChg>
      <pc:sldChg chg="modNotesTx">
        <pc:chgData name="Audun Brunes" userId="988c7570-61ba-4b4d-9941-b8422b08f833" providerId="ADAL" clId="{1F89AD6B-B3A4-4568-A43C-9B839AB7CDA9}" dt="2025-03-07T04:37:39.577" v="1181"/>
        <pc:sldMkLst>
          <pc:docMk/>
          <pc:sldMk cId="2573664123" sldId="400"/>
        </pc:sldMkLst>
      </pc:sldChg>
      <pc:sldChg chg="modNotesTx">
        <pc:chgData name="Audun Brunes" userId="988c7570-61ba-4b4d-9941-b8422b08f833" providerId="ADAL" clId="{1F89AD6B-B3A4-4568-A43C-9B839AB7CDA9}" dt="2025-03-07T04:31:07.115" v="990" actId="20577"/>
        <pc:sldMkLst>
          <pc:docMk/>
          <pc:sldMk cId="440405807" sldId="405"/>
        </pc:sldMkLst>
      </pc:sldChg>
      <pc:sldChg chg="modNotesTx">
        <pc:chgData name="Audun Brunes" userId="988c7570-61ba-4b4d-9941-b8422b08f833" providerId="ADAL" clId="{1F89AD6B-B3A4-4568-A43C-9B839AB7CDA9}" dt="2025-03-07T04:17:09.732" v="580" actId="20577"/>
        <pc:sldMkLst>
          <pc:docMk/>
          <pc:sldMk cId="932314362" sldId="416"/>
        </pc:sldMkLst>
      </pc:sldChg>
      <pc:sldChg chg="modNotesTx">
        <pc:chgData name="Audun Brunes" userId="988c7570-61ba-4b4d-9941-b8422b08f833" providerId="ADAL" clId="{1F89AD6B-B3A4-4568-A43C-9B839AB7CDA9}" dt="2025-03-07T04:38:55.756" v="1211" actId="15"/>
        <pc:sldMkLst>
          <pc:docMk/>
          <pc:sldMk cId="1367643368" sldId="420"/>
        </pc:sldMkLst>
      </pc:sldChg>
      <pc:sldChg chg="modNotesTx">
        <pc:chgData name="Audun Brunes" userId="988c7570-61ba-4b4d-9941-b8422b08f833" providerId="ADAL" clId="{1F89AD6B-B3A4-4568-A43C-9B839AB7CDA9}" dt="2025-03-07T04:21:14.747" v="635" actId="20577"/>
        <pc:sldMkLst>
          <pc:docMk/>
          <pc:sldMk cId="2879559135" sldId="438"/>
        </pc:sldMkLst>
      </pc:sldChg>
      <pc:sldChg chg="modNotesTx">
        <pc:chgData name="Audun Brunes" userId="988c7570-61ba-4b4d-9941-b8422b08f833" providerId="ADAL" clId="{1F89AD6B-B3A4-4568-A43C-9B839AB7CDA9}" dt="2025-03-06T18:47:29.842" v="62" actId="20577"/>
        <pc:sldMkLst>
          <pc:docMk/>
          <pc:sldMk cId="3502217050" sldId="496"/>
        </pc:sldMkLst>
      </pc:sldChg>
      <pc:sldChg chg="modNotesTx">
        <pc:chgData name="Audun Brunes" userId="988c7570-61ba-4b4d-9941-b8422b08f833" providerId="ADAL" clId="{1F89AD6B-B3A4-4568-A43C-9B839AB7CDA9}" dt="2025-03-06T18:53:10.982" v="170" actId="15"/>
        <pc:sldMkLst>
          <pc:docMk/>
          <pc:sldMk cId="3042629637" sldId="497"/>
        </pc:sldMkLst>
      </pc:sldChg>
      <pc:sldChg chg="modNotesTx">
        <pc:chgData name="Audun Brunes" userId="988c7570-61ba-4b4d-9941-b8422b08f833" providerId="ADAL" clId="{1F89AD6B-B3A4-4568-A43C-9B839AB7CDA9}" dt="2025-03-06T19:24:20.819" v="416" actId="20577"/>
        <pc:sldMkLst>
          <pc:docMk/>
          <pc:sldMk cId="2826566179" sldId="510"/>
        </pc:sldMkLst>
      </pc:sldChg>
      <pc:sldChg chg="modNotesTx">
        <pc:chgData name="Audun Brunes" userId="988c7570-61ba-4b4d-9941-b8422b08f833" providerId="ADAL" clId="{1F89AD6B-B3A4-4568-A43C-9B839AB7CDA9}" dt="2025-03-06T18:48:07.088" v="71" actId="15"/>
        <pc:sldMkLst>
          <pc:docMk/>
          <pc:sldMk cId="1594875873" sldId="517"/>
        </pc:sldMkLst>
      </pc:sldChg>
      <pc:sldChg chg="modNotesTx">
        <pc:chgData name="Audun Brunes" userId="988c7570-61ba-4b4d-9941-b8422b08f833" providerId="ADAL" clId="{1F89AD6B-B3A4-4568-A43C-9B839AB7CDA9}" dt="2025-03-07T04:42:34.962" v="1221" actId="20577"/>
        <pc:sldMkLst>
          <pc:docMk/>
          <pc:sldMk cId="4033221149" sldId="533"/>
        </pc:sldMkLst>
      </pc:sldChg>
      <pc:sldChg chg="modNotesTx">
        <pc:chgData name="Audun Brunes" userId="988c7570-61ba-4b4d-9941-b8422b08f833" providerId="ADAL" clId="{1F89AD6B-B3A4-4568-A43C-9B839AB7CDA9}" dt="2025-03-07T04:37:22.049" v="1180" actId="20577"/>
        <pc:sldMkLst>
          <pc:docMk/>
          <pc:sldMk cId="989419292" sldId="539"/>
        </pc:sldMkLst>
      </pc:sldChg>
      <pc:sldChg chg="modNotesTx">
        <pc:chgData name="Audun Brunes" userId="988c7570-61ba-4b4d-9941-b8422b08f833" providerId="ADAL" clId="{1F89AD6B-B3A4-4568-A43C-9B839AB7CDA9}" dt="2025-03-07T04:30:33.697" v="981" actId="15"/>
        <pc:sldMkLst>
          <pc:docMk/>
          <pc:sldMk cId="4156970202" sldId="540"/>
        </pc:sldMkLst>
      </pc:sldChg>
      <pc:sldChg chg="modNotesTx">
        <pc:chgData name="Audun Brunes" userId="988c7570-61ba-4b4d-9941-b8422b08f833" providerId="ADAL" clId="{1F89AD6B-B3A4-4568-A43C-9B839AB7CDA9}" dt="2025-03-07T04:35:11.516" v="1090"/>
        <pc:sldMkLst>
          <pc:docMk/>
          <pc:sldMk cId="3778283469" sldId="541"/>
        </pc:sldMkLst>
      </pc:sldChg>
      <pc:sldChg chg="modNotesTx">
        <pc:chgData name="Audun Brunes" userId="988c7570-61ba-4b4d-9941-b8422b08f833" providerId="ADAL" clId="{1F89AD6B-B3A4-4568-A43C-9B839AB7CDA9}" dt="2025-03-07T04:27:16.917" v="901" actId="20577"/>
        <pc:sldMkLst>
          <pc:docMk/>
          <pc:sldMk cId="978663628" sldId="543"/>
        </pc:sldMkLst>
      </pc:sldChg>
      <pc:sldChg chg="modNotesTx">
        <pc:chgData name="Audun Brunes" userId="988c7570-61ba-4b4d-9941-b8422b08f833" providerId="ADAL" clId="{1F89AD6B-B3A4-4568-A43C-9B839AB7CDA9}" dt="2025-03-06T19:18:36.895" v="332" actId="15"/>
        <pc:sldMkLst>
          <pc:docMk/>
          <pc:sldMk cId="4090573677" sldId="548"/>
        </pc:sldMkLst>
      </pc:sldChg>
      <pc:sldChg chg="modNotesTx">
        <pc:chgData name="Audun Brunes" userId="988c7570-61ba-4b4d-9941-b8422b08f833" providerId="ADAL" clId="{1F89AD6B-B3A4-4568-A43C-9B839AB7CDA9}" dt="2025-03-07T04:40:27.392" v="1213"/>
        <pc:sldMkLst>
          <pc:docMk/>
          <pc:sldMk cId="397756277" sldId="557"/>
        </pc:sldMkLst>
      </pc:sldChg>
      <pc:sldChg chg="modNotesTx">
        <pc:chgData name="Audun Brunes" userId="988c7570-61ba-4b4d-9941-b8422b08f833" providerId="ADAL" clId="{1F89AD6B-B3A4-4568-A43C-9B839AB7CDA9}" dt="2025-03-07T04:40:51.532" v="1216" actId="20577"/>
        <pc:sldMkLst>
          <pc:docMk/>
          <pc:sldMk cId="3690121779" sldId="558"/>
        </pc:sldMkLst>
      </pc:sldChg>
      <pc:sldChg chg="modNotesTx">
        <pc:chgData name="Audun Brunes" userId="988c7570-61ba-4b4d-9941-b8422b08f833" providerId="ADAL" clId="{1F89AD6B-B3A4-4568-A43C-9B839AB7CDA9}" dt="2025-03-06T19:17:33.102" v="290" actId="20577"/>
        <pc:sldMkLst>
          <pc:docMk/>
          <pc:sldMk cId="2506280968" sldId="559"/>
        </pc:sldMkLst>
      </pc:sldChg>
      <pc:sldChg chg="modNotesTx">
        <pc:chgData name="Audun Brunes" userId="988c7570-61ba-4b4d-9941-b8422b08f833" providerId="ADAL" clId="{1F89AD6B-B3A4-4568-A43C-9B839AB7CDA9}" dt="2025-03-07T04:31:26.809" v="1001" actId="20577"/>
        <pc:sldMkLst>
          <pc:docMk/>
          <pc:sldMk cId="924020794" sldId="574"/>
        </pc:sldMkLst>
      </pc:sldChg>
      <pc:sldChg chg="modNotesTx">
        <pc:chgData name="Audun Brunes" userId="988c7570-61ba-4b4d-9941-b8422b08f833" providerId="ADAL" clId="{1F89AD6B-B3A4-4568-A43C-9B839AB7CDA9}" dt="2025-03-07T04:30:48.786" v="987" actId="15"/>
        <pc:sldMkLst>
          <pc:docMk/>
          <pc:sldMk cId="1250657308" sldId="583"/>
        </pc:sldMkLst>
      </pc:sldChg>
      <pc:sldChg chg="modNotesTx">
        <pc:chgData name="Audun Brunes" userId="988c7570-61ba-4b4d-9941-b8422b08f833" providerId="ADAL" clId="{1F89AD6B-B3A4-4568-A43C-9B839AB7CDA9}" dt="2025-03-07T04:26:40.978" v="880" actId="20577"/>
        <pc:sldMkLst>
          <pc:docMk/>
          <pc:sldMk cId="1223591802" sldId="584"/>
        </pc:sldMkLst>
      </pc:sldChg>
      <pc:sldChg chg="modNotesTx">
        <pc:chgData name="Audun Brunes" userId="988c7570-61ba-4b4d-9941-b8422b08f833" providerId="ADAL" clId="{1F89AD6B-B3A4-4568-A43C-9B839AB7CDA9}" dt="2025-03-06T18:44:20.769" v="30" actId="15"/>
        <pc:sldMkLst>
          <pc:docMk/>
          <pc:sldMk cId="3042915531" sldId="585"/>
        </pc:sldMkLst>
      </pc:sldChg>
      <pc:sldChg chg="modNotesTx">
        <pc:chgData name="Audun Brunes" userId="988c7570-61ba-4b4d-9941-b8422b08f833" providerId="ADAL" clId="{1F89AD6B-B3A4-4568-A43C-9B839AB7CDA9}" dt="2025-03-07T04:34:49.332" v="1089"/>
        <pc:sldMkLst>
          <pc:docMk/>
          <pc:sldMk cId="1356523767" sldId="604"/>
        </pc:sldMkLst>
      </pc:sldChg>
    </pc:docChg>
  </pc:docChgLst>
  <pc:docChgLst>
    <pc:chgData name="Lotta Sjåfjell" userId="e95c9377-ca8d-4f66-a22c-96879a011655" providerId="ADAL" clId="{920BD412-ADA9-4518-B093-3B90092CF3C9}"/>
    <pc:docChg chg="undo custSel addSld delSld modSld">
      <pc:chgData name="Lotta Sjåfjell" userId="e95c9377-ca8d-4f66-a22c-96879a011655" providerId="ADAL" clId="{920BD412-ADA9-4518-B093-3B90092CF3C9}" dt="2025-02-17T10:56:19.194" v="1307" actId="20577"/>
      <pc:docMkLst>
        <pc:docMk/>
      </pc:docMkLst>
      <pc:sldChg chg="modSp mod modNotesTx">
        <pc:chgData name="Lotta Sjåfjell" userId="e95c9377-ca8d-4f66-a22c-96879a011655" providerId="ADAL" clId="{920BD412-ADA9-4518-B093-3B90092CF3C9}" dt="2025-02-17T10:56:19.194" v="1307" actId="20577"/>
        <pc:sldMkLst>
          <pc:docMk/>
          <pc:sldMk cId="3896513031" sldId="536"/>
        </pc:sldMkLst>
        <pc:spChg chg="mod">
          <ac:chgData name="Lotta Sjåfjell" userId="e95c9377-ca8d-4f66-a22c-96879a011655" providerId="ADAL" clId="{920BD412-ADA9-4518-B093-3B90092CF3C9}" dt="2025-02-17T10:48:26.906" v="1306" actId="113"/>
          <ac:spMkLst>
            <pc:docMk/>
            <pc:sldMk cId="3896513031" sldId="536"/>
            <ac:spMk id="3" creationId="{64CD9297-9D4A-9407-547C-536AEF78E63B}"/>
          </ac:spMkLst>
        </pc:spChg>
      </pc:sldChg>
      <pc:sldChg chg="addSp delSp modSp add mod modNotesTx">
        <pc:chgData name="Lotta Sjåfjell" userId="e95c9377-ca8d-4f66-a22c-96879a011655" providerId="ADAL" clId="{920BD412-ADA9-4518-B093-3B90092CF3C9}" dt="2025-02-17T10:42:20.494" v="1201" actId="20577"/>
        <pc:sldMkLst>
          <pc:docMk/>
          <pc:sldMk cId="386139680" sldId="617"/>
        </pc:sldMkLst>
        <pc:spChg chg="mod">
          <ac:chgData name="Lotta Sjåfjell" userId="e95c9377-ca8d-4f66-a22c-96879a011655" providerId="ADAL" clId="{920BD412-ADA9-4518-B093-3B90092CF3C9}" dt="2025-02-17T10:34:05.092" v="101" actId="20577"/>
          <ac:spMkLst>
            <pc:docMk/>
            <pc:sldMk cId="386139680" sldId="617"/>
            <ac:spMk id="2" creationId="{543BEB29-C553-5D13-3473-195ADB1E26ED}"/>
          </ac:spMkLst>
        </pc:spChg>
        <pc:spChg chg="add mod">
          <ac:chgData name="Lotta Sjåfjell" userId="e95c9377-ca8d-4f66-a22c-96879a011655" providerId="ADAL" clId="{920BD412-ADA9-4518-B093-3B90092CF3C9}" dt="2025-02-17T10:36:11.504" v="314" actId="20577"/>
          <ac:spMkLst>
            <pc:docMk/>
            <pc:sldMk cId="386139680" sldId="617"/>
            <ac:spMk id="14" creationId="{D7872CE0-9478-8267-3EA5-431C5C80F452}"/>
          </ac:spMkLst>
        </pc:spChg>
        <pc:picChg chg="mod">
          <ac:chgData name="Lotta Sjåfjell" userId="e95c9377-ca8d-4f66-a22c-96879a011655" providerId="ADAL" clId="{920BD412-ADA9-4518-B093-3B90092CF3C9}" dt="2025-02-17T10:39:19.015" v="695" actId="1076"/>
          <ac:picMkLst>
            <pc:docMk/>
            <pc:sldMk cId="386139680" sldId="617"/>
            <ac:picMk id="7" creationId="{F284F981-0A16-94D0-501C-B109C8A17FBB}"/>
          </ac:picMkLst>
        </pc:picChg>
        <pc:picChg chg="add mod">
          <ac:chgData name="Lotta Sjåfjell" userId="e95c9377-ca8d-4f66-a22c-96879a011655" providerId="ADAL" clId="{920BD412-ADA9-4518-B093-3B90092CF3C9}" dt="2025-02-17T10:39:30.774" v="696" actId="1076"/>
          <ac:picMkLst>
            <pc:docMk/>
            <pc:sldMk cId="386139680" sldId="617"/>
            <ac:picMk id="16" creationId="{5C00B5F9-EFBC-EF14-D7F8-46D8606B6F43}"/>
          </ac:picMkLst>
        </pc:picChg>
      </pc:sldChg>
      <pc:sldChg chg="add del">
        <pc:chgData name="Lotta Sjåfjell" userId="e95c9377-ca8d-4f66-a22c-96879a011655" providerId="ADAL" clId="{920BD412-ADA9-4518-B093-3B90092CF3C9}" dt="2025-02-17T10:29:56.744" v="15" actId="47"/>
        <pc:sldMkLst>
          <pc:docMk/>
          <pc:sldMk cId="3932680305" sldId="61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1AD726-4B5A-4037-9397-A59680C61302}" type="datetimeFigureOut">
              <a:t>06.03.2025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60A5B2-91CD-4146-9B49-EF5927961BCD}" type="slidenum">
              <a:t>‹#›</a:t>
            </a:fld>
            <a:endParaRPr lang="nb-NO"/>
          </a:p>
        </p:txBody>
      </p:sp>
    </p:spTree>
    <p:extLst>
      <p:ext uri="{BB962C8B-B14F-4D97-AF65-F5344CB8AC3E}">
        <p14:creationId xmlns:p14="http://schemas.microsoft.com/office/powerpoint/2010/main" val="2863789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regjeringen.no/no/dokumenter/nou-2023-13/id2974659/?q=funksjonshindring&amp;ch=1"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endParaRPr lang="nb-NO" dirty="0"/>
          </a:p>
        </p:txBody>
      </p:sp>
      <p:sp>
        <p:nvSpPr>
          <p:cNvPr id="4" name="Plassholder for lysbildenummer 3"/>
          <p:cNvSpPr>
            <a:spLocks noGrp="1"/>
          </p:cNvSpPr>
          <p:nvPr>
            <p:ph type="sldNum" sz="quarter" idx="5"/>
          </p:nvPr>
        </p:nvSpPr>
        <p:spPr/>
        <p:txBody>
          <a:bodyPr/>
          <a:lstStyle/>
          <a:p>
            <a:fld id="{EC60A5B2-91CD-4146-9B49-EF5927961BCD}" type="slidenum">
              <a:rPr lang="nb-NO" smtClean="0"/>
              <a:t>1</a:t>
            </a:fld>
            <a:endParaRPr lang="nb-NO" dirty="0"/>
          </a:p>
        </p:txBody>
      </p:sp>
    </p:spTree>
    <p:extLst>
      <p:ext uri="{BB962C8B-B14F-4D97-AF65-F5344CB8AC3E}">
        <p14:creationId xmlns:p14="http://schemas.microsoft.com/office/powerpoint/2010/main" val="3069499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0" i="1" dirty="0"/>
              <a:t>Gjennomgå spørsmålene. Svarene står i notatene under.</a:t>
            </a:r>
          </a:p>
          <a:p>
            <a:endParaRPr lang="nb-NO" b="1" dirty="0"/>
          </a:p>
          <a:p>
            <a:r>
              <a:rPr lang="nb-NO" b="1" dirty="0"/>
              <a:t>Manus:</a:t>
            </a:r>
          </a:p>
          <a:p>
            <a:pPr marL="171450" indent="-171450">
              <a:buFont typeface="Arial" panose="020B0604020202020204" pitchFamily="34" charset="0"/>
              <a:buChar char="•"/>
            </a:pPr>
            <a:r>
              <a:rPr lang="nb-NO" b="0" dirty="0"/>
              <a:t>Gjennom arbeidet med innføring av traumebevisst praksis er det mange som har lurt på dette. Det kan derfor være nyttig å avklare dette før vi går videre i materialet:</a:t>
            </a:r>
          </a:p>
          <a:p>
            <a:pPr marL="0" indent="0">
              <a:buFont typeface="Arial" panose="020B0604020202020204" pitchFamily="34" charset="0"/>
              <a:buNone/>
            </a:pPr>
            <a:endParaRPr lang="nb-NO" b="0" dirty="0"/>
          </a:p>
          <a:p>
            <a:pPr marL="215900" indent="-215900">
              <a:buFont typeface="Arial" panose="020B0604020202020204" pitchFamily="34" charset="0"/>
              <a:buChar char="•"/>
            </a:pPr>
            <a:r>
              <a:rPr lang="nb-NO" sz="1200" dirty="0"/>
              <a:t>Hvorfor skal jeg lære om dette hvis jeg ikke skal jobbe med behandling av traumer?</a:t>
            </a:r>
          </a:p>
          <a:p>
            <a:pPr marL="673100" lvl="1" indent="-215900">
              <a:buFont typeface="Arial" panose="020B0604020202020204" pitchFamily="34" charset="0"/>
              <a:buChar char="•"/>
            </a:pPr>
            <a:r>
              <a:rPr lang="nb-NO" sz="1200" dirty="0"/>
              <a:t>Det er forskjell på traumeinformert tilnærming (for alle) og traumespesifikk tilnærming (behandling) </a:t>
            </a:r>
            <a:endParaRPr lang="nb-NO" sz="1200" b="0" dirty="0"/>
          </a:p>
          <a:p>
            <a:pPr marL="215900" lvl="0" indent="-215900">
              <a:buFont typeface="Arial" panose="020B0604020202020204" pitchFamily="34" charset="0"/>
              <a:buChar char="•"/>
            </a:pPr>
            <a:r>
              <a:rPr lang="nb-NO" sz="1350" dirty="0"/>
              <a:t>Er ikke traumer noe som bare gjelder noen få?</a:t>
            </a:r>
          </a:p>
          <a:p>
            <a:pPr marL="673100" lvl="1" indent="-215900">
              <a:buFont typeface="Arial" panose="020B0604020202020204" pitchFamily="34" charset="0"/>
              <a:buChar char="•"/>
            </a:pPr>
            <a:r>
              <a:rPr lang="nb-NO" sz="1350" dirty="0"/>
              <a:t>Nei, veldig mange mennesker opplever traumer og livsbelastninger, det gjelder de aller fleste av oss gjennom et liv</a:t>
            </a:r>
          </a:p>
          <a:p>
            <a:pPr marL="673100" lvl="1" indent="-215900">
              <a:buFont typeface="Arial" panose="020B0604020202020204" pitchFamily="34" charset="0"/>
              <a:buChar char="•"/>
            </a:pPr>
            <a:r>
              <a:rPr lang="nb-NO" sz="1350" dirty="0"/>
              <a:t>Det gjelder både oss som ansatte og innbyggere vi møter</a:t>
            </a:r>
          </a:p>
          <a:p>
            <a:pPr marL="285750" indent="-285750">
              <a:buFont typeface="Arial" panose="020B0604020202020204" pitchFamily="34" charset="0"/>
              <a:buChar char="•"/>
            </a:pPr>
            <a:r>
              <a:rPr lang="nb-NO" sz="1350" dirty="0"/>
              <a:t>Hvem er traumebevisst praksis for?</a:t>
            </a:r>
          </a:p>
          <a:p>
            <a:pPr marL="742950" lvl="1" indent="-285750">
              <a:buFont typeface="Arial" panose="020B0604020202020204" pitchFamily="34" charset="0"/>
              <a:buChar char="•"/>
            </a:pPr>
            <a:r>
              <a:rPr lang="nb-NO" sz="1350" dirty="0"/>
              <a:t>Nyttig for alle ansatte og innbyggere</a:t>
            </a:r>
          </a:p>
          <a:p>
            <a:pPr marL="742950" lvl="1" indent="-285750">
              <a:buFont typeface="Arial" panose="020B0604020202020204" pitchFamily="34" charset="0"/>
              <a:buChar char="•"/>
            </a:pPr>
            <a:r>
              <a:rPr lang="nb-NO" sz="1350" dirty="0"/>
              <a:t>For de av oss som har alvorlige livsbelastninger med oss, kan tilnærmingen være avgjørende for å få tilgang på riktig hjelp og å være en del av et fellesskap.</a:t>
            </a:r>
          </a:p>
          <a:p>
            <a:pPr marL="742950" lvl="1" indent="-285750">
              <a:buFont typeface="Arial" panose="020B0604020202020204" pitchFamily="34" charset="0"/>
              <a:buChar char="•"/>
            </a:pPr>
            <a:r>
              <a:rPr lang="nb-NO" sz="1350" dirty="0"/>
              <a:t>Hjelper oss å skape robust arbeidsmiljø</a:t>
            </a:r>
          </a:p>
          <a:p>
            <a:pPr marL="285750" indent="-285750">
              <a:buFont typeface="Arial" panose="020B0604020202020204" pitchFamily="34" charset="0"/>
              <a:buChar char="•"/>
            </a:pPr>
            <a:r>
              <a:rPr lang="nb-NO" sz="1350" dirty="0"/>
              <a:t>Hvorfor skal jeg lære om dette hvis jeg ikke skal jobbe med behandling av traumer?</a:t>
            </a:r>
          </a:p>
          <a:p>
            <a:pPr marL="742950" lvl="1" indent="-285750">
              <a:buFont typeface="Arial" panose="020B0604020202020204" pitchFamily="34" charset="0"/>
              <a:buChar char="•"/>
            </a:pPr>
            <a:r>
              <a:rPr lang="nb-NO" sz="1350" dirty="0"/>
              <a:t>Det er forskjell på traumeinformert tilnærming (for alle) og traumespesifikk tilnærming (behandling) </a:t>
            </a:r>
          </a:p>
          <a:p>
            <a:pPr marL="285750" indent="-285750">
              <a:buFont typeface="Arial" panose="020B0604020202020204" pitchFamily="34" charset="0"/>
              <a:buChar char="•"/>
            </a:pPr>
            <a:r>
              <a:rPr lang="nb-NO" sz="1350" dirty="0"/>
              <a:t>Hvorfor heter det traumebevisst praksis hvis det handler om noe mer enn traumer?</a:t>
            </a:r>
          </a:p>
          <a:p>
            <a:pPr marL="742950" lvl="1" indent="-285750">
              <a:buFont typeface="Arial" panose="020B0604020202020204" pitchFamily="34" charset="0"/>
              <a:buChar char="•"/>
            </a:pPr>
            <a:r>
              <a:rPr lang="nb-NO" sz="1350" dirty="0"/>
              <a:t>Begrepet er hentet fra internasjonalt arbeid</a:t>
            </a:r>
          </a:p>
          <a:p>
            <a:pPr marL="742950" lvl="1" indent="-285750">
              <a:buFont typeface="Arial" panose="020B0604020202020204" pitchFamily="34" charset="0"/>
              <a:buChar char="•"/>
            </a:pPr>
            <a:r>
              <a:rPr lang="nb-NO" sz="1350" dirty="0"/>
              <a:t>Stammer fra traumefeltet, men er en tilnærming som er hensiktsmessig i alle situasjoner hvor man skal forholde seg til folk</a:t>
            </a:r>
          </a:p>
          <a:p>
            <a:pPr marL="228600" indent="-228600">
              <a:buFont typeface="+mj-lt"/>
              <a:buAutoNum type="arabicPeriod"/>
            </a:pPr>
            <a:endParaRPr lang="nb-NO" b="0" dirty="0"/>
          </a:p>
          <a:p>
            <a:pPr marL="171450" indent="-171450">
              <a:buFont typeface="Arial" panose="020B0604020202020204" pitchFamily="34" charset="0"/>
              <a:buChar char="•"/>
            </a:pPr>
            <a:endParaRPr lang="nb-NO" b="0" dirty="0"/>
          </a:p>
          <a:p>
            <a:endParaRPr lang="nb-NO"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t>10</a:t>
            </a:fld>
            <a:endParaRPr lang="nb-NO"/>
          </a:p>
        </p:txBody>
      </p:sp>
    </p:spTree>
    <p:extLst>
      <p:ext uri="{BB962C8B-B14F-4D97-AF65-F5344CB8AC3E}">
        <p14:creationId xmlns:p14="http://schemas.microsoft.com/office/powerpoint/2010/main" val="1110384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Manus:</a:t>
            </a:r>
            <a:endParaRPr lang="nb-NO" dirty="0"/>
          </a:p>
          <a:p>
            <a:pPr marL="171450" indent="-171450">
              <a:buFont typeface="Arial" panose="020B0604020202020204" pitchFamily="34" charset="0"/>
              <a:buChar char="•"/>
            </a:pPr>
            <a:r>
              <a:rPr lang="nb-NO" b="0" dirty="0"/>
              <a:t>På denne siden vises de ulike nivåene av traumeinformert praksis – fra traumebevisst til traumespesialist.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For eksempel viser </a:t>
            </a:r>
            <a:r>
              <a:rPr lang="en-US" b="1" dirty="0"/>
              <a:t>‘</a:t>
            </a:r>
            <a:r>
              <a:rPr lang="en-US" b="1" dirty="0" err="1"/>
              <a:t>Traumebevisst</a:t>
            </a:r>
            <a:r>
              <a:rPr lang="en-US" b="1" dirty="0"/>
              <a:t>’</a:t>
            </a:r>
            <a:r>
              <a:rPr lang="en-US" dirty="0"/>
              <a:t> </a:t>
            </a:r>
            <a:r>
              <a:rPr lang="en-US" dirty="0" err="1"/>
              <a:t>til</a:t>
            </a:r>
            <a:r>
              <a:rPr lang="en-US" dirty="0"/>
              <a:t> </a:t>
            </a:r>
            <a:r>
              <a:rPr lang="en-US" dirty="0" err="1"/>
              <a:t>en</a:t>
            </a:r>
            <a:r>
              <a:rPr lang="en-US" dirty="0"/>
              <a:t> </a:t>
            </a:r>
            <a:r>
              <a:rPr lang="en-US" dirty="0" err="1"/>
              <a:t>en</a:t>
            </a:r>
            <a:r>
              <a:rPr lang="en-US" dirty="0"/>
              <a:t> </a:t>
            </a:r>
            <a:r>
              <a:rPr lang="en-US" b="1" dirty="0" err="1"/>
              <a:t>universell</a:t>
            </a:r>
            <a:r>
              <a:rPr lang="en-US" b="1" dirty="0"/>
              <a:t> </a:t>
            </a:r>
            <a:r>
              <a:rPr lang="en-US" b="1" dirty="0" err="1"/>
              <a:t>tilnærming</a:t>
            </a:r>
            <a:r>
              <a:rPr lang="en-US" b="1" dirty="0"/>
              <a:t> </a:t>
            </a:r>
            <a:r>
              <a:rPr lang="en-US" dirty="0" err="1"/>
              <a:t>som</a:t>
            </a:r>
            <a:r>
              <a:rPr lang="en-US" dirty="0"/>
              <a:t> </a:t>
            </a:r>
            <a:r>
              <a:rPr lang="en-US" dirty="0" err="1"/>
              <a:t>har</a:t>
            </a:r>
            <a:r>
              <a:rPr lang="en-US" dirty="0"/>
              <a:t> </a:t>
            </a:r>
            <a:r>
              <a:rPr lang="en-US" dirty="0" err="1"/>
              <a:t>fokus</a:t>
            </a:r>
            <a:r>
              <a:rPr lang="en-US" dirty="0"/>
              <a:t> </a:t>
            </a:r>
            <a:r>
              <a:rPr lang="en-US" dirty="0" err="1"/>
              <a:t>på</a:t>
            </a:r>
            <a:r>
              <a:rPr lang="en-US" dirty="0"/>
              <a:t> å </a:t>
            </a:r>
            <a:r>
              <a:rPr lang="nb-NO" dirty="0"/>
              <a:t>øke bevisstheten og forståelsen av traumer og livsbelastninger</a:t>
            </a:r>
            <a:r>
              <a:rPr lang="en-US" dirty="0"/>
              <a:t> </a:t>
            </a:r>
            <a:r>
              <a:rPr lang="en-US" dirty="0" err="1"/>
              <a:t>siden</a:t>
            </a:r>
            <a:r>
              <a:rPr lang="en-US" dirty="0"/>
              <a:t> vi alle er </a:t>
            </a:r>
            <a:r>
              <a:rPr lang="en-US" dirty="0" err="1"/>
              <a:t>medlemmer</a:t>
            </a:r>
            <a:r>
              <a:rPr lang="en-US" dirty="0"/>
              <a:t> av et </a:t>
            </a:r>
            <a:r>
              <a:rPr lang="en-US" dirty="0" err="1"/>
              <a:t>samfunn</a:t>
            </a:r>
            <a:r>
              <a:rPr lang="en-US" dirty="0"/>
              <a:t>, </a:t>
            </a:r>
            <a:r>
              <a:rPr lang="en-US" dirty="0" err="1"/>
              <a:t>mens</a:t>
            </a:r>
            <a:r>
              <a:rPr lang="en-US" dirty="0"/>
              <a:t> </a:t>
            </a:r>
            <a:r>
              <a:rPr lang="en-US" b="1" dirty="0"/>
              <a:t>‘</a:t>
            </a:r>
            <a:r>
              <a:rPr lang="en-US" b="1" dirty="0" err="1"/>
              <a:t>Traumeforsterket</a:t>
            </a:r>
            <a:r>
              <a:rPr lang="en-US" dirty="0"/>
              <a:t>’ </a:t>
            </a:r>
            <a:r>
              <a:rPr lang="en-US" dirty="0" err="1"/>
              <a:t>viser</a:t>
            </a:r>
            <a:r>
              <a:rPr lang="en-US" dirty="0"/>
              <a:t> </a:t>
            </a:r>
            <a:r>
              <a:rPr lang="en-US" dirty="0" err="1"/>
              <a:t>til</a:t>
            </a:r>
            <a:r>
              <a:rPr lang="en-US" dirty="0"/>
              <a:t> </a:t>
            </a:r>
            <a:r>
              <a:rPr lang="en-US" dirty="0" err="1"/>
              <a:t>ansatte</a:t>
            </a:r>
            <a:r>
              <a:rPr lang="en-US" dirty="0"/>
              <a:t> </a:t>
            </a:r>
            <a:r>
              <a:rPr lang="en-US" dirty="0" err="1"/>
              <a:t>i</a:t>
            </a:r>
            <a:r>
              <a:rPr lang="en-US" dirty="0"/>
              <a:t> </a:t>
            </a:r>
            <a:r>
              <a:rPr lang="en-US" dirty="0" err="1"/>
              <a:t>førstelinje</a:t>
            </a:r>
            <a:r>
              <a:rPr lang="en-US" dirty="0"/>
              <a:t> </a:t>
            </a:r>
            <a:r>
              <a:rPr lang="en-US" dirty="0" err="1"/>
              <a:t>som</a:t>
            </a:r>
            <a:r>
              <a:rPr lang="en-US" dirty="0"/>
              <a:t> </a:t>
            </a:r>
            <a:r>
              <a:rPr lang="en-US" dirty="0" err="1"/>
              <a:t>gir</a:t>
            </a:r>
            <a:r>
              <a:rPr lang="en-US" dirty="0"/>
              <a:t> </a:t>
            </a:r>
            <a:r>
              <a:rPr lang="en-US" b="1" dirty="0" err="1"/>
              <a:t>direkte</a:t>
            </a:r>
            <a:r>
              <a:rPr lang="en-US" b="1" dirty="0"/>
              <a:t> </a:t>
            </a:r>
            <a:r>
              <a:rPr lang="en-US" b="1" dirty="0" err="1"/>
              <a:t>hjelp</a:t>
            </a:r>
            <a:r>
              <a:rPr lang="en-US" b="1" dirty="0"/>
              <a:t> </a:t>
            </a:r>
            <a:r>
              <a:rPr lang="en-US" b="1" dirty="0" err="1"/>
              <a:t>eller</a:t>
            </a:r>
            <a:r>
              <a:rPr lang="en-US" b="1" dirty="0"/>
              <a:t> </a:t>
            </a:r>
            <a:r>
              <a:rPr lang="en-US" b="1" dirty="0" err="1"/>
              <a:t>støtte</a:t>
            </a:r>
            <a:r>
              <a:rPr lang="en-US" dirty="0"/>
              <a:t> </a:t>
            </a:r>
            <a:r>
              <a:rPr lang="en-US" dirty="0" err="1"/>
              <a:t>til</a:t>
            </a:r>
            <a:r>
              <a:rPr lang="en-US" dirty="0"/>
              <a:t> </a:t>
            </a:r>
            <a:r>
              <a:rPr lang="en-US" dirty="0" err="1"/>
              <a:t>innbyggere</a:t>
            </a:r>
            <a:r>
              <a:rPr lang="en-US" dirty="0"/>
              <a:t> </a:t>
            </a:r>
            <a:r>
              <a:rPr lang="en-US" dirty="0" err="1"/>
              <a:t>hvor</a:t>
            </a:r>
            <a:r>
              <a:rPr lang="en-US" dirty="0"/>
              <a:t> </a:t>
            </a:r>
            <a:r>
              <a:rPr lang="en-US" b="1" dirty="0" err="1"/>
              <a:t>traumene</a:t>
            </a:r>
            <a:r>
              <a:rPr lang="en-US" b="1" dirty="0"/>
              <a:t> er </a:t>
            </a:r>
            <a:r>
              <a:rPr lang="en-US" b="1" dirty="0" err="1"/>
              <a:t>kjent</a:t>
            </a:r>
            <a:r>
              <a:rPr lang="en-US" dirty="0"/>
              <a:t>, </a:t>
            </a:r>
            <a:r>
              <a:rPr lang="en-US" dirty="0" err="1"/>
              <a:t>og</a:t>
            </a:r>
            <a:r>
              <a:rPr lang="en-US" dirty="0"/>
              <a:t> </a:t>
            </a:r>
            <a:r>
              <a:rPr lang="en-US" dirty="0" err="1"/>
              <a:t>rollen</a:t>
            </a:r>
            <a:r>
              <a:rPr lang="en-US" dirty="0"/>
              <a:t> er å </a:t>
            </a:r>
            <a:r>
              <a:rPr lang="en-US" dirty="0" err="1"/>
              <a:t>hjelpe</a:t>
            </a:r>
            <a:r>
              <a:rPr lang="en-US" dirty="0"/>
              <a:t> </a:t>
            </a:r>
            <a:r>
              <a:rPr lang="en-US" dirty="0" err="1"/>
              <a:t>innbyggeren</a:t>
            </a:r>
            <a:r>
              <a:rPr lang="en-US" dirty="0"/>
              <a:t> å </a:t>
            </a:r>
            <a:r>
              <a:rPr lang="en-US" b="1" dirty="0" err="1"/>
              <a:t>håndtere</a:t>
            </a:r>
            <a:r>
              <a:rPr lang="en-US" b="1" dirty="0"/>
              <a:t> </a:t>
            </a:r>
            <a:r>
              <a:rPr lang="en-US" b="1" dirty="0" err="1"/>
              <a:t>effekten</a:t>
            </a:r>
            <a:r>
              <a:rPr lang="en-US" b="1" dirty="0"/>
              <a:t> av </a:t>
            </a:r>
            <a:r>
              <a:rPr lang="en-US" b="1" dirty="0" err="1"/>
              <a:t>traumet</a:t>
            </a:r>
            <a:r>
              <a:rPr lang="en-US" b="1" dirty="0"/>
              <a:t>. </a:t>
            </a:r>
            <a:endParaRPr lang="en-US" dirty="0"/>
          </a:p>
          <a:p>
            <a:pPr marL="171450" indent="-171450">
              <a:buFont typeface="Arial" panose="020B0604020202020204" pitchFamily="34" charset="0"/>
              <a:buChar char="•"/>
            </a:pPr>
            <a:r>
              <a:rPr lang="en-US" sz="1200" b="0" kern="1200" dirty="0" err="1">
                <a:solidFill>
                  <a:schemeClr val="tx1"/>
                </a:solidFill>
                <a:latin typeface="+mn-lt"/>
                <a:ea typeface="+mn-ea"/>
                <a:cs typeface="+mn-cs"/>
              </a:rPr>
              <a:t>Tilsammen</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utgjør</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disse</a:t>
            </a:r>
            <a:r>
              <a:rPr lang="en-US" sz="1200" b="0" kern="1200" dirty="0">
                <a:solidFill>
                  <a:schemeClr val="tx1"/>
                </a:solidFill>
                <a:latin typeface="+mn-lt"/>
                <a:ea typeface="+mn-ea"/>
                <a:cs typeface="+mn-cs"/>
              </a:rPr>
              <a:t> fire </a:t>
            </a:r>
            <a:r>
              <a:rPr lang="en-US" sz="1200" b="0" kern="1200" dirty="0" err="1">
                <a:solidFill>
                  <a:schemeClr val="tx1"/>
                </a:solidFill>
                <a:latin typeface="+mn-lt"/>
                <a:ea typeface="+mn-ea"/>
                <a:cs typeface="+mn-cs"/>
              </a:rPr>
              <a:t>nivåene</a:t>
            </a:r>
            <a:r>
              <a:rPr lang="en-US" sz="1200" b="0" kern="1200" dirty="0">
                <a:solidFill>
                  <a:schemeClr val="tx1"/>
                </a:solidFill>
                <a:latin typeface="+mn-lt"/>
                <a:ea typeface="+mn-ea"/>
                <a:cs typeface="+mn-cs"/>
              </a:rPr>
              <a:t> et </a:t>
            </a:r>
            <a:r>
              <a:rPr lang="en-US" sz="1200" b="0" kern="1200" dirty="0" err="1">
                <a:solidFill>
                  <a:schemeClr val="tx1"/>
                </a:solidFill>
                <a:latin typeface="+mn-lt"/>
                <a:ea typeface="+mn-ea"/>
                <a:cs typeface="+mn-cs"/>
              </a:rPr>
              <a:t>integrert</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rammeverk</a:t>
            </a:r>
            <a:r>
              <a:rPr lang="en-US" sz="1200" b="0" kern="1200" dirty="0">
                <a:solidFill>
                  <a:schemeClr val="tx1"/>
                </a:solidFill>
                <a:latin typeface="+mn-lt"/>
                <a:ea typeface="+mn-ea"/>
                <a:cs typeface="+mn-cs"/>
              </a:rPr>
              <a:t> for </a:t>
            </a:r>
            <a:r>
              <a:rPr lang="en-US" sz="1200" b="0" kern="1200" dirty="0" err="1">
                <a:solidFill>
                  <a:schemeClr val="tx1"/>
                </a:solidFill>
                <a:latin typeface="+mn-lt"/>
                <a:ea typeface="+mn-ea"/>
                <a:cs typeface="+mn-cs"/>
              </a:rPr>
              <a:t>traumeinformert</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praksis</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Hvis</a:t>
            </a:r>
            <a:r>
              <a:rPr lang="en-US" sz="1200" b="0" kern="1200" dirty="0">
                <a:solidFill>
                  <a:schemeClr val="tx1"/>
                </a:solidFill>
                <a:latin typeface="+mn-lt"/>
                <a:ea typeface="+mn-ea"/>
                <a:cs typeface="+mn-cs"/>
              </a:rPr>
              <a:t> vi </a:t>
            </a:r>
            <a:r>
              <a:rPr lang="en-US" sz="1200" b="0" kern="1200" dirty="0" err="1">
                <a:solidFill>
                  <a:schemeClr val="tx1"/>
                </a:solidFill>
                <a:latin typeface="+mn-lt"/>
                <a:ea typeface="+mn-ea"/>
                <a:cs typeface="+mn-cs"/>
              </a:rPr>
              <a:t>får</a:t>
            </a:r>
            <a:r>
              <a:rPr lang="en-US" sz="1200" b="0" kern="1200" dirty="0">
                <a:solidFill>
                  <a:schemeClr val="tx1"/>
                </a:solidFill>
                <a:latin typeface="+mn-lt"/>
                <a:ea typeface="+mn-ea"/>
                <a:cs typeface="+mn-cs"/>
              </a:rPr>
              <a:t> til å </a:t>
            </a:r>
            <a:r>
              <a:rPr lang="en-US" sz="1200" b="0" kern="1200" dirty="0" err="1">
                <a:solidFill>
                  <a:schemeClr val="tx1"/>
                </a:solidFill>
                <a:latin typeface="+mn-lt"/>
                <a:ea typeface="+mn-ea"/>
                <a:cs typeface="+mn-cs"/>
              </a:rPr>
              <a:t>jobbe</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på</a:t>
            </a:r>
            <a:r>
              <a:rPr lang="en-US" sz="1200" b="0" kern="1200" dirty="0">
                <a:solidFill>
                  <a:schemeClr val="tx1"/>
                </a:solidFill>
                <a:latin typeface="+mn-lt"/>
                <a:ea typeface="+mn-ea"/>
                <a:cs typeface="+mn-cs"/>
              </a:rPr>
              <a:t> alle </a:t>
            </a:r>
            <a:r>
              <a:rPr lang="en-US" sz="1200" b="0" kern="1200" dirty="0" err="1">
                <a:solidFill>
                  <a:schemeClr val="tx1"/>
                </a:solidFill>
                <a:latin typeface="+mn-lt"/>
                <a:ea typeface="+mn-ea"/>
                <a:cs typeface="+mn-cs"/>
              </a:rPr>
              <a:t>nivåene</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oppnår</a:t>
            </a:r>
            <a:r>
              <a:rPr lang="en-US" sz="1200" b="0" kern="1200" dirty="0">
                <a:solidFill>
                  <a:schemeClr val="tx1"/>
                </a:solidFill>
                <a:latin typeface="+mn-lt"/>
                <a:ea typeface="+mn-ea"/>
                <a:cs typeface="+mn-cs"/>
              </a:rPr>
              <a:t> vi </a:t>
            </a:r>
            <a:r>
              <a:rPr lang="en-US" sz="1200" b="0" kern="1200" dirty="0" err="1">
                <a:solidFill>
                  <a:schemeClr val="tx1"/>
                </a:solidFill>
                <a:latin typeface="+mn-lt"/>
                <a:ea typeface="+mn-ea"/>
                <a:cs typeface="+mn-cs"/>
              </a:rPr>
              <a:t>en</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traumeinformert</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praksis</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som</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går</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på</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tvers</a:t>
            </a:r>
            <a:r>
              <a:rPr lang="en-US" sz="1200" b="0" kern="1200" dirty="0">
                <a:solidFill>
                  <a:schemeClr val="tx1"/>
                </a:solidFill>
                <a:latin typeface="+mn-lt"/>
                <a:ea typeface="+mn-ea"/>
                <a:cs typeface="+mn-cs"/>
              </a:rPr>
              <a:t> av </a:t>
            </a:r>
            <a:r>
              <a:rPr lang="en-US" sz="1200" b="0" kern="1200" dirty="0" err="1">
                <a:solidFill>
                  <a:schemeClr val="tx1"/>
                </a:solidFill>
                <a:latin typeface="+mn-lt"/>
                <a:ea typeface="+mn-ea"/>
                <a:cs typeface="+mn-cs"/>
              </a:rPr>
              <a:t>organisasjoner</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systemer</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og</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lokalsamfunn</a:t>
            </a:r>
            <a:r>
              <a:rPr lang="en-US" sz="1200" b="0" kern="1200" dirty="0">
                <a:solidFill>
                  <a:schemeClr val="tx1"/>
                </a:solidFill>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I dette materialet vil vi ha fokus på det traumebevisste nivået.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1" dirty="0"/>
          </a:p>
          <a:p>
            <a:r>
              <a:rPr lang="nb-NO" b="1" dirty="0"/>
              <a:t>Kilde:</a:t>
            </a:r>
          </a:p>
          <a:p>
            <a:pPr marL="0" indent="0">
              <a:buFont typeface="Arial" panose="020B0604020202020204" pitchFamily="34" charset="0"/>
              <a:buNone/>
            </a:pPr>
            <a:r>
              <a:rPr lang="nb-NO" b="0" i="0" u="none" baseline="0" dirty="0"/>
              <a:t>ACE </a:t>
            </a:r>
            <a:r>
              <a:rPr lang="nb-NO" b="0" i="0" u="none" baseline="0" dirty="0" err="1"/>
              <a:t>Hub</a:t>
            </a:r>
            <a:r>
              <a:rPr lang="nb-NO" b="0" i="0" u="none" baseline="0" dirty="0"/>
              <a:t> Wales. (2022). </a:t>
            </a:r>
            <a:r>
              <a:rPr lang="en-US" b="0" i="1" u="none" baseline="0" dirty="0"/>
              <a:t>Trauma-Informed Wales: A societal approach to understanding, preventing and supporting the impacts of trauma and adversity</a:t>
            </a:r>
            <a:r>
              <a:rPr lang="en-US" b="0" i="0" u="none" baseline="0" dirty="0"/>
              <a:t>. </a:t>
            </a:r>
            <a:r>
              <a:rPr lang="en-US" dirty="0"/>
              <a:t>Public </a:t>
            </a:r>
          </a:p>
          <a:p>
            <a:pPr marL="457200" lvl="1" indent="0">
              <a:buFont typeface="Arial" panose="020B0604020202020204" pitchFamily="34" charset="0"/>
              <a:buNone/>
            </a:pPr>
            <a:r>
              <a:rPr lang="en-US" dirty="0"/>
              <a:t>Health Wales NHS Trust.</a:t>
            </a:r>
            <a:r>
              <a:rPr lang="en-US" b="0" i="0" u="none" baseline="0" dirty="0"/>
              <a:t> </a:t>
            </a:r>
            <a:r>
              <a:rPr lang="en-US" b="0" i="0" u="none" baseline="0" dirty="0" err="1"/>
              <a:t>Tilgjengelig</a:t>
            </a:r>
            <a:r>
              <a:rPr lang="en-US" b="0" i="0" u="none" baseline="0" dirty="0"/>
              <a:t> </a:t>
            </a:r>
            <a:r>
              <a:rPr lang="en-US" b="0" i="0" u="none" baseline="0" dirty="0" err="1"/>
              <a:t>fra</a:t>
            </a:r>
            <a:r>
              <a:rPr lang="en-US" b="0" i="0" u="none" baseline="0" dirty="0"/>
              <a:t>: https://traumaframeworkcymru.com/wp-content/uploads/2022/07/Trauma-Informed-Wales-Framework.pdf</a:t>
            </a:r>
          </a:p>
          <a:p>
            <a:pPr marL="0" indent="0">
              <a:buFont typeface="Arial" panose="020B0604020202020204" pitchFamily="34" charset="0"/>
              <a:buNone/>
            </a:pPr>
            <a:endParaRPr lang="nb-NO" b="0" i="1" u="none" baseline="0" dirty="0"/>
          </a:p>
          <a:p>
            <a:pPr marL="0" indent="0">
              <a:buFont typeface="Arial" panose="020B0604020202020204" pitchFamily="34" charset="0"/>
              <a:buNone/>
            </a:pPr>
            <a:endParaRPr lang="nb-NO"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1" dirty="0">
                <a:solidFill>
                  <a:srgbClr val="444444"/>
                </a:solidFill>
                <a:effectLst/>
                <a:highlight>
                  <a:srgbClr val="F5F5F5"/>
                </a:highlight>
                <a:latin typeface="Calibri" panose="020F0502020204030204" pitchFamily="34" charset="0"/>
              </a:rPr>
              <a:t>Bakgrunnsstoff til deg som holder presentasjonen:</a:t>
            </a:r>
            <a:endParaRPr lang="nb-NO" b="0" i="0" dirty="0">
              <a:solidFill>
                <a:srgbClr val="444444"/>
              </a:solidFill>
              <a:effectLst/>
              <a:highlight>
                <a:srgbClr val="F5F5F5"/>
              </a:highlight>
              <a:latin typeface="Calibri" panose="020F0502020204030204" pitchFamily="34" charset="0"/>
            </a:endParaRPr>
          </a:p>
          <a:p>
            <a:pPr marL="171450" indent="-171450">
              <a:buFont typeface="Arial" panose="020B0604020202020204" pitchFamily="34" charset="0"/>
              <a:buChar char="•"/>
            </a:pPr>
            <a:endParaRPr lang="nb-NO" dirty="0"/>
          </a:p>
          <a:p>
            <a:pPr marL="171450" lvl="0" indent="-171450">
              <a:buFont typeface="Arial" panose="020B0604020202020204" pitchFamily="34" charset="0"/>
              <a:buChar char="•"/>
            </a:pPr>
            <a:r>
              <a:rPr lang="en-US" b="1" dirty="0"/>
              <a:t>‘</a:t>
            </a:r>
            <a:r>
              <a:rPr lang="en-US" b="1" dirty="0" err="1"/>
              <a:t>Traumebevisst</a:t>
            </a:r>
            <a:r>
              <a:rPr lang="en-US" b="1" dirty="0"/>
              <a:t>’ </a:t>
            </a:r>
            <a:r>
              <a:rPr lang="en-US" dirty="0" err="1"/>
              <a:t>viser</a:t>
            </a:r>
            <a:r>
              <a:rPr lang="en-US" dirty="0"/>
              <a:t> </a:t>
            </a:r>
            <a:r>
              <a:rPr lang="en-US" dirty="0" err="1"/>
              <a:t>til</a:t>
            </a:r>
            <a:r>
              <a:rPr lang="en-US" dirty="0"/>
              <a:t> </a:t>
            </a:r>
            <a:r>
              <a:rPr lang="en-US" dirty="0" err="1"/>
              <a:t>en</a:t>
            </a:r>
            <a:r>
              <a:rPr lang="en-US" dirty="0"/>
              <a:t> </a:t>
            </a:r>
            <a:r>
              <a:rPr lang="en-US" dirty="0" err="1"/>
              <a:t>en</a:t>
            </a:r>
            <a:r>
              <a:rPr lang="en-US" dirty="0"/>
              <a:t> </a:t>
            </a:r>
            <a:r>
              <a:rPr lang="en-US" b="1" dirty="0" err="1"/>
              <a:t>universell</a:t>
            </a:r>
            <a:r>
              <a:rPr lang="en-US" b="1" dirty="0"/>
              <a:t> </a:t>
            </a:r>
            <a:r>
              <a:rPr lang="en-US" b="1" dirty="0" err="1"/>
              <a:t>tilnærming</a:t>
            </a:r>
            <a:r>
              <a:rPr lang="en-US" b="1" dirty="0"/>
              <a:t> </a:t>
            </a:r>
            <a:r>
              <a:rPr lang="en-US" dirty="0" err="1"/>
              <a:t>som</a:t>
            </a:r>
            <a:r>
              <a:rPr lang="en-US" dirty="0"/>
              <a:t> </a:t>
            </a:r>
            <a:r>
              <a:rPr lang="en-US" dirty="0" err="1"/>
              <a:t>har</a:t>
            </a:r>
            <a:r>
              <a:rPr lang="en-US" dirty="0"/>
              <a:t> </a:t>
            </a:r>
            <a:r>
              <a:rPr lang="en-US" dirty="0" err="1"/>
              <a:t>fokus</a:t>
            </a:r>
            <a:r>
              <a:rPr lang="en-US" dirty="0"/>
              <a:t> </a:t>
            </a:r>
            <a:r>
              <a:rPr lang="en-US" dirty="0" err="1"/>
              <a:t>på</a:t>
            </a:r>
            <a:r>
              <a:rPr lang="en-US" dirty="0"/>
              <a:t> å </a:t>
            </a:r>
            <a:r>
              <a:rPr lang="nb-NO" dirty="0"/>
              <a:t>øke bevisstheten og forståelsen av traumer og livsbelastninger</a:t>
            </a:r>
            <a:r>
              <a:rPr lang="en-US" dirty="0"/>
              <a:t> </a:t>
            </a:r>
            <a:r>
              <a:rPr lang="en-US" dirty="0" err="1"/>
              <a:t>siden</a:t>
            </a:r>
            <a:r>
              <a:rPr lang="en-US" dirty="0"/>
              <a:t> vi alle er </a:t>
            </a:r>
            <a:r>
              <a:rPr lang="en-US" dirty="0" err="1"/>
              <a:t>medlemmer</a:t>
            </a:r>
            <a:r>
              <a:rPr lang="en-US" dirty="0"/>
              <a:t> av et </a:t>
            </a:r>
            <a:r>
              <a:rPr lang="en-US" dirty="0" err="1"/>
              <a:t>samfunn</a:t>
            </a:r>
            <a:r>
              <a:rPr lang="en-US" dirty="0"/>
              <a:t>, </a:t>
            </a:r>
            <a:r>
              <a:rPr lang="en-US" dirty="0" err="1"/>
              <a:t>både</a:t>
            </a:r>
            <a:r>
              <a:rPr lang="en-US" dirty="0"/>
              <a:t> </a:t>
            </a:r>
            <a:r>
              <a:rPr lang="en-US" dirty="0" err="1"/>
              <a:t>som</a:t>
            </a:r>
            <a:r>
              <a:rPr lang="en-US" dirty="0"/>
              <a:t> </a:t>
            </a:r>
            <a:r>
              <a:rPr lang="en-US" dirty="0" err="1"/>
              <a:t>innbyggere</a:t>
            </a:r>
            <a:r>
              <a:rPr lang="en-US" dirty="0"/>
              <a:t> </a:t>
            </a:r>
            <a:r>
              <a:rPr lang="en-US" dirty="0" err="1"/>
              <a:t>og</a:t>
            </a:r>
            <a:r>
              <a:rPr lang="en-US" dirty="0"/>
              <a:t> </a:t>
            </a:r>
            <a:r>
              <a:rPr lang="en-US" dirty="0" err="1"/>
              <a:t>ansatte</a:t>
            </a:r>
            <a:r>
              <a:rPr lang="en-US" dirty="0"/>
              <a:t>. Dette er </a:t>
            </a:r>
            <a:r>
              <a:rPr lang="en-US" dirty="0" err="1"/>
              <a:t>en</a:t>
            </a:r>
            <a:r>
              <a:rPr lang="en-US" dirty="0"/>
              <a:t> </a:t>
            </a:r>
            <a:r>
              <a:rPr lang="en-US" dirty="0" err="1"/>
              <a:t>tilnærming</a:t>
            </a:r>
            <a:r>
              <a:rPr lang="en-US" dirty="0"/>
              <a:t> </a:t>
            </a:r>
            <a:r>
              <a:rPr lang="en-US" dirty="0" err="1"/>
              <a:t>som</a:t>
            </a:r>
            <a:r>
              <a:rPr lang="en-US" dirty="0"/>
              <a:t> </a:t>
            </a:r>
            <a:r>
              <a:rPr lang="en-US" dirty="0" err="1"/>
              <a:t>utfordrer</a:t>
            </a:r>
            <a:r>
              <a:rPr lang="en-US" dirty="0"/>
              <a:t> forhold </a:t>
            </a:r>
            <a:r>
              <a:rPr lang="en-US" dirty="0" err="1"/>
              <a:t>som</a:t>
            </a:r>
            <a:r>
              <a:rPr lang="en-US" dirty="0"/>
              <a:t> </a:t>
            </a:r>
            <a:r>
              <a:rPr lang="en-US" dirty="0" err="1"/>
              <a:t>bidrar</a:t>
            </a:r>
            <a:r>
              <a:rPr lang="en-US" dirty="0"/>
              <a:t> </a:t>
            </a:r>
            <a:r>
              <a:rPr lang="en-US" dirty="0" err="1"/>
              <a:t>til</a:t>
            </a:r>
            <a:r>
              <a:rPr lang="en-US" dirty="0"/>
              <a:t> </a:t>
            </a:r>
            <a:r>
              <a:rPr lang="en-US" b="1" dirty="0" err="1"/>
              <a:t>undertrykkelse</a:t>
            </a:r>
            <a:r>
              <a:rPr lang="en-US" b="1" dirty="0"/>
              <a:t> </a:t>
            </a:r>
            <a:r>
              <a:rPr lang="en-US" b="1" dirty="0" err="1"/>
              <a:t>og</a:t>
            </a:r>
            <a:r>
              <a:rPr lang="en-US" b="1" dirty="0"/>
              <a:t> </a:t>
            </a:r>
            <a:r>
              <a:rPr lang="en-US" b="1" dirty="0" err="1"/>
              <a:t>ulikhet</a:t>
            </a:r>
            <a:r>
              <a:rPr lang="en-US" dirty="0"/>
              <a:t>. </a:t>
            </a:r>
            <a:r>
              <a:rPr lang="en-US" b="1" dirty="0"/>
              <a:t>Alle </a:t>
            </a:r>
            <a:r>
              <a:rPr lang="en-US" b="1" dirty="0" err="1"/>
              <a:t>innbyggere</a:t>
            </a:r>
            <a:r>
              <a:rPr lang="en-US" b="1" dirty="0"/>
              <a:t> </a:t>
            </a:r>
            <a:r>
              <a:rPr lang="en-US" dirty="0" err="1"/>
              <a:t>skal</a:t>
            </a:r>
            <a:r>
              <a:rPr lang="en-US" dirty="0"/>
              <a:t> ha et </a:t>
            </a:r>
            <a:r>
              <a:rPr lang="en-US" dirty="0" err="1"/>
              <a:t>bevisst</a:t>
            </a:r>
            <a:r>
              <a:rPr lang="en-US" dirty="0"/>
              <a:t> forhold </a:t>
            </a:r>
            <a:r>
              <a:rPr lang="en-US" dirty="0" err="1"/>
              <a:t>til</a:t>
            </a:r>
            <a:r>
              <a:rPr lang="en-US" dirty="0"/>
              <a:t> </a:t>
            </a:r>
            <a:r>
              <a:rPr lang="en-US" dirty="0" err="1"/>
              <a:t>hvordan</a:t>
            </a:r>
            <a:r>
              <a:rPr lang="en-US" dirty="0"/>
              <a:t> vi </a:t>
            </a:r>
            <a:r>
              <a:rPr lang="en-US" dirty="0" err="1"/>
              <a:t>kan</a:t>
            </a:r>
            <a:r>
              <a:rPr lang="en-US" dirty="0"/>
              <a:t> </a:t>
            </a:r>
            <a:r>
              <a:rPr lang="en-US" dirty="0" err="1"/>
              <a:t>forebygge</a:t>
            </a:r>
            <a:r>
              <a:rPr lang="en-US" dirty="0"/>
              <a:t> </a:t>
            </a:r>
            <a:r>
              <a:rPr lang="en-US" dirty="0" err="1"/>
              <a:t>barndomsbelastninger</a:t>
            </a:r>
            <a:r>
              <a:rPr lang="en-US" dirty="0"/>
              <a:t>, </a:t>
            </a:r>
            <a:r>
              <a:rPr lang="en-US" dirty="0" err="1"/>
              <a:t>livsbelastninger</a:t>
            </a:r>
            <a:r>
              <a:rPr lang="en-US" dirty="0"/>
              <a:t> </a:t>
            </a:r>
            <a:r>
              <a:rPr lang="en-US" dirty="0" err="1"/>
              <a:t>og</a:t>
            </a:r>
            <a:r>
              <a:rPr lang="en-US" dirty="0"/>
              <a:t> </a:t>
            </a:r>
            <a:r>
              <a:rPr lang="en-US" dirty="0" err="1"/>
              <a:t>traumatiske</a:t>
            </a:r>
            <a:r>
              <a:rPr lang="en-US" dirty="0"/>
              <a:t> </a:t>
            </a:r>
            <a:r>
              <a:rPr lang="en-US" dirty="0" err="1"/>
              <a:t>hendelser</a:t>
            </a:r>
            <a:r>
              <a:rPr lang="en-US" dirty="0"/>
              <a:t>, bade for </a:t>
            </a:r>
            <a:r>
              <a:rPr lang="en-US" dirty="0" err="1"/>
              <a:t>enkeltpersoner</a:t>
            </a:r>
            <a:r>
              <a:rPr lang="en-US" dirty="0"/>
              <a:t> </a:t>
            </a:r>
            <a:r>
              <a:rPr lang="en-US" dirty="0" err="1"/>
              <a:t>og</a:t>
            </a:r>
            <a:r>
              <a:rPr lang="en-US" dirty="0"/>
              <a:t> </a:t>
            </a:r>
            <a:r>
              <a:rPr lang="en-US" dirty="0" err="1"/>
              <a:t>på</a:t>
            </a:r>
            <a:r>
              <a:rPr lang="en-US" dirty="0"/>
              <a:t> </a:t>
            </a:r>
            <a:r>
              <a:rPr lang="en-US" dirty="0" err="1"/>
              <a:t>samfunnsnivå</a:t>
            </a:r>
            <a:r>
              <a:rPr lang="en-US" dirty="0"/>
              <a:t>. </a:t>
            </a:r>
            <a:r>
              <a:rPr lang="en-US" dirty="0" err="1"/>
              <a:t>Tilnærmingen</a:t>
            </a:r>
            <a:r>
              <a:rPr lang="en-US" dirty="0"/>
              <a:t> </a:t>
            </a:r>
            <a:r>
              <a:rPr lang="en-US" dirty="0" err="1"/>
              <a:t>har</a:t>
            </a:r>
            <a:r>
              <a:rPr lang="en-US" dirty="0"/>
              <a:t> </a:t>
            </a:r>
            <a:r>
              <a:rPr lang="en-US" dirty="0" err="1"/>
              <a:t>også</a:t>
            </a:r>
            <a:r>
              <a:rPr lang="en-US" dirty="0"/>
              <a:t> </a:t>
            </a:r>
            <a:r>
              <a:rPr lang="en-US" dirty="0" err="1"/>
              <a:t>fokus</a:t>
            </a:r>
            <a:r>
              <a:rPr lang="en-US" dirty="0"/>
              <a:t> </a:t>
            </a:r>
            <a:r>
              <a:rPr lang="en-US" dirty="0" err="1"/>
              <a:t>på</a:t>
            </a:r>
            <a:r>
              <a:rPr lang="en-US" dirty="0"/>
              <a:t> </a:t>
            </a:r>
            <a:r>
              <a:rPr lang="en-US" b="1" dirty="0" err="1"/>
              <a:t>mangfold</a:t>
            </a:r>
            <a:r>
              <a:rPr lang="en-US" b="1" dirty="0"/>
              <a:t>, </a:t>
            </a:r>
            <a:r>
              <a:rPr lang="en-US" b="1" dirty="0" err="1"/>
              <a:t>likeverd</a:t>
            </a:r>
            <a:r>
              <a:rPr lang="en-US" b="1" dirty="0"/>
              <a:t> </a:t>
            </a:r>
            <a:r>
              <a:rPr lang="en-US" b="1" dirty="0" err="1"/>
              <a:t>og</a:t>
            </a:r>
            <a:r>
              <a:rPr lang="en-US" b="1" dirty="0"/>
              <a:t> </a:t>
            </a:r>
            <a:r>
              <a:rPr lang="en-US" b="1" dirty="0" err="1"/>
              <a:t>inkludering</a:t>
            </a:r>
            <a:r>
              <a:rPr lang="en-US" dirty="0"/>
              <a:t>, for å </a:t>
            </a:r>
            <a:r>
              <a:rPr lang="en-US" dirty="0" err="1"/>
              <a:t>bygge</a:t>
            </a:r>
            <a:r>
              <a:rPr lang="en-US" dirty="0"/>
              <a:t> </a:t>
            </a:r>
            <a:r>
              <a:rPr lang="en-US" b="1" dirty="0" err="1"/>
              <a:t>robuste</a:t>
            </a:r>
            <a:r>
              <a:rPr lang="en-US" b="1" dirty="0"/>
              <a:t> </a:t>
            </a:r>
            <a:r>
              <a:rPr lang="en-US" b="1" dirty="0" err="1"/>
              <a:t>lokalsamfunn</a:t>
            </a:r>
            <a:r>
              <a:rPr lang="en-US" dirty="0"/>
              <a:t>.</a:t>
            </a:r>
          </a:p>
          <a:p>
            <a:pPr marL="171450" lvl="0" indent="-171450">
              <a:buFont typeface="Arial" panose="020B0604020202020204" pitchFamily="34" charset="0"/>
              <a:buChar char="•"/>
            </a:pPr>
            <a:r>
              <a:rPr lang="en-US" dirty="0"/>
              <a:t>‘</a:t>
            </a:r>
            <a:r>
              <a:rPr lang="en-US" b="1" dirty="0" err="1"/>
              <a:t>Traumekompetent</a:t>
            </a:r>
            <a:r>
              <a:rPr lang="en-US" b="1" dirty="0"/>
              <a:t>’</a:t>
            </a:r>
            <a:r>
              <a:rPr lang="en-US" dirty="0"/>
              <a:t> </a:t>
            </a:r>
            <a:r>
              <a:rPr lang="en-US" dirty="0" err="1"/>
              <a:t>viser</a:t>
            </a:r>
            <a:r>
              <a:rPr lang="en-US" dirty="0"/>
              <a:t> </a:t>
            </a:r>
            <a:r>
              <a:rPr lang="en-US" dirty="0" err="1"/>
              <a:t>til</a:t>
            </a:r>
            <a:r>
              <a:rPr lang="en-US" dirty="0"/>
              <a:t> de </a:t>
            </a:r>
            <a:r>
              <a:rPr lang="en-US" dirty="0" err="1"/>
              <a:t>som</a:t>
            </a:r>
            <a:r>
              <a:rPr lang="en-US" dirty="0"/>
              <a:t> </a:t>
            </a:r>
            <a:r>
              <a:rPr lang="en-US" dirty="0" err="1"/>
              <a:t>gir</a:t>
            </a:r>
            <a:r>
              <a:rPr lang="en-US" dirty="0"/>
              <a:t> </a:t>
            </a:r>
            <a:r>
              <a:rPr lang="en-US" dirty="0" err="1"/>
              <a:t>omsorg</a:t>
            </a:r>
            <a:r>
              <a:rPr lang="en-US" dirty="0"/>
              <a:t> </a:t>
            </a:r>
            <a:r>
              <a:rPr lang="en-US" dirty="0" err="1"/>
              <a:t>eller</a:t>
            </a:r>
            <a:r>
              <a:rPr lang="en-US" dirty="0"/>
              <a:t> </a:t>
            </a:r>
            <a:r>
              <a:rPr lang="en-US" dirty="0" err="1"/>
              <a:t>støtte</a:t>
            </a:r>
            <a:r>
              <a:rPr lang="en-US" dirty="0"/>
              <a:t> </a:t>
            </a:r>
            <a:r>
              <a:rPr lang="en-US" dirty="0" err="1"/>
              <a:t>til</a:t>
            </a:r>
            <a:r>
              <a:rPr lang="en-US" dirty="0"/>
              <a:t> </a:t>
            </a:r>
            <a:r>
              <a:rPr lang="en-US" b="1" dirty="0" err="1"/>
              <a:t>personer</a:t>
            </a:r>
            <a:r>
              <a:rPr lang="en-US" b="1" dirty="0"/>
              <a:t> </a:t>
            </a:r>
            <a:r>
              <a:rPr lang="en-US" b="1" dirty="0" err="1"/>
              <a:t>som</a:t>
            </a:r>
            <a:r>
              <a:rPr lang="en-US" b="1" dirty="0"/>
              <a:t> </a:t>
            </a:r>
            <a:r>
              <a:rPr lang="en-US" b="1" i="1" dirty="0" err="1"/>
              <a:t>kan</a:t>
            </a:r>
            <a:r>
              <a:rPr lang="en-US" b="1" dirty="0"/>
              <a:t> ha </a:t>
            </a:r>
            <a:r>
              <a:rPr lang="en-US" b="1" dirty="0" err="1"/>
              <a:t>traumer</a:t>
            </a:r>
            <a:r>
              <a:rPr lang="en-US" dirty="0"/>
              <a:t>, </a:t>
            </a:r>
            <a:r>
              <a:rPr lang="en-US" dirty="0" err="1"/>
              <a:t>som</a:t>
            </a:r>
            <a:r>
              <a:rPr lang="en-US" dirty="0"/>
              <a:t> </a:t>
            </a:r>
            <a:r>
              <a:rPr lang="en-US" dirty="0" err="1"/>
              <a:t>kan</a:t>
            </a:r>
            <a:r>
              <a:rPr lang="en-US" dirty="0"/>
              <a:t> </a:t>
            </a:r>
            <a:r>
              <a:rPr lang="en-US" dirty="0" err="1"/>
              <a:t>være</a:t>
            </a:r>
            <a:r>
              <a:rPr lang="en-US" dirty="0"/>
              <a:t> </a:t>
            </a:r>
            <a:r>
              <a:rPr lang="en-US" dirty="0" err="1"/>
              <a:t>kjent</a:t>
            </a:r>
            <a:r>
              <a:rPr lang="en-US" dirty="0"/>
              <a:t> </a:t>
            </a:r>
            <a:r>
              <a:rPr lang="en-US" dirty="0" err="1"/>
              <a:t>eller</a:t>
            </a:r>
            <a:r>
              <a:rPr lang="en-US" dirty="0"/>
              <a:t> </a:t>
            </a:r>
            <a:r>
              <a:rPr lang="en-US" dirty="0" err="1"/>
              <a:t>ikke</a:t>
            </a:r>
            <a:r>
              <a:rPr lang="en-US" dirty="0"/>
              <a:t>. Dette er relevant for de </a:t>
            </a:r>
            <a:r>
              <a:rPr lang="en-US" dirty="0" err="1"/>
              <a:t>som</a:t>
            </a:r>
            <a:r>
              <a:rPr lang="en-US" dirty="0"/>
              <a:t> jobber </a:t>
            </a:r>
            <a:r>
              <a:rPr lang="en-US" dirty="0" err="1"/>
              <a:t>i</a:t>
            </a:r>
            <a:r>
              <a:rPr lang="en-US" dirty="0"/>
              <a:t> </a:t>
            </a:r>
            <a:r>
              <a:rPr lang="en-US" b="1" dirty="0" err="1"/>
              <a:t>innbyggerrettede</a:t>
            </a:r>
            <a:r>
              <a:rPr lang="en-US" b="1" dirty="0"/>
              <a:t> </a:t>
            </a:r>
            <a:r>
              <a:rPr lang="en-US" b="1" dirty="0" err="1"/>
              <a:t>tjenester</a:t>
            </a:r>
            <a:r>
              <a:rPr lang="en-US" b="1" dirty="0"/>
              <a:t>.  </a:t>
            </a:r>
          </a:p>
          <a:p>
            <a:pPr marL="171450" lvl="0" indent="-171450">
              <a:buFont typeface="Arial" panose="020B0604020202020204" pitchFamily="34" charset="0"/>
              <a:buChar char="•"/>
            </a:pPr>
            <a:r>
              <a:rPr lang="en-US" b="1" dirty="0"/>
              <a:t>‘</a:t>
            </a:r>
            <a:r>
              <a:rPr lang="en-US" b="1" dirty="0" err="1"/>
              <a:t>Traumeforsterket</a:t>
            </a:r>
            <a:r>
              <a:rPr lang="en-US" dirty="0"/>
              <a:t>’ </a:t>
            </a:r>
            <a:r>
              <a:rPr lang="en-US" dirty="0" err="1"/>
              <a:t>viser</a:t>
            </a:r>
            <a:r>
              <a:rPr lang="en-US" dirty="0"/>
              <a:t> </a:t>
            </a:r>
            <a:r>
              <a:rPr lang="en-US" dirty="0" err="1"/>
              <a:t>til</a:t>
            </a:r>
            <a:r>
              <a:rPr lang="en-US" dirty="0"/>
              <a:t> </a:t>
            </a:r>
            <a:r>
              <a:rPr lang="en-US" dirty="0" err="1"/>
              <a:t>ansatte</a:t>
            </a:r>
            <a:r>
              <a:rPr lang="en-US" dirty="0"/>
              <a:t> </a:t>
            </a:r>
            <a:r>
              <a:rPr lang="en-US" dirty="0" err="1"/>
              <a:t>i</a:t>
            </a:r>
            <a:r>
              <a:rPr lang="en-US" dirty="0"/>
              <a:t> </a:t>
            </a:r>
            <a:r>
              <a:rPr lang="en-US" dirty="0" err="1"/>
              <a:t>førstelinje</a:t>
            </a:r>
            <a:r>
              <a:rPr lang="en-US" dirty="0"/>
              <a:t> </a:t>
            </a:r>
            <a:r>
              <a:rPr lang="en-US" dirty="0" err="1"/>
              <a:t>som</a:t>
            </a:r>
            <a:r>
              <a:rPr lang="en-US" dirty="0"/>
              <a:t> </a:t>
            </a:r>
            <a:r>
              <a:rPr lang="en-US" dirty="0" err="1"/>
              <a:t>gir</a:t>
            </a:r>
            <a:r>
              <a:rPr lang="en-US" dirty="0"/>
              <a:t> </a:t>
            </a:r>
            <a:r>
              <a:rPr lang="en-US" b="1" dirty="0" err="1"/>
              <a:t>direkte</a:t>
            </a:r>
            <a:r>
              <a:rPr lang="en-US" b="1" dirty="0"/>
              <a:t> </a:t>
            </a:r>
            <a:r>
              <a:rPr lang="en-US" b="1" dirty="0" err="1"/>
              <a:t>hjelp</a:t>
            </a:r>
            <a:r>
              <a:rPr lang="en-US" b="1" dirty="0"/>
              <a:t> </a:t>
            </a:r>
            <a:r>
              <a:rPr lang="en-US" b="1" dirty="0" err="1"/>
              <a:t>eller</a:t>
            </a:r>
            <a:r>
              <a:rPr lang="en-US" b="1" dirty="0"/>
              <a:t> </a:t>
            </a:r>
            <a:r>
              <a:rPr lang="en-US" b="1" dirty="0" err="1"/>
              <a:t>støtte</a:t>
            </a:r>
            <a:r>
              <a:rPr lang="en-US" dirty="0"/>
              <a:t> </a:t>
            </a:r>
            <a:r>
              <a:rPr lang="en-US" dirty="0" err="1"/>
              <a:t>til</a:t>
            </a:r>
            <a:r>
              <a:rPr lang="en-US" dirty="0"/>
              <a:t> </a:t>
            </a:r>
            <a:r>
              <a:rPr lang="en-US" dirty="0" err="1"/>
              <a:t>innbyggere</a:t>
            </a:r>
            <a:r>
              <a:rPr lang="en-US" dirty="0"/>
              <a:t> </a:t>
            </a:r>
            <a:r>
              <a:rPr lang="en-US" dirty="0" err="1"/>
              <a:t>hvor</a:t>
            </a:r>
            <a:r>
              <a:rPr lang="en-US" dirty="0"/>
              <a:t> </a:t>
            </a:r>
            <a:r>
              <a:rPr lang="en-US" b="1" dirty="0" err="1"/>
              <a:t>traumene</a:t>
            </a:r>
            <a:r>
              <a:rPr lang="en-US" b="1" dirty="0"/>
              <a:t> er </a:t>
            </a:r>
            <a:r>
              <a:rPr lang="en-US" b="1" dirty="0" err="1"/>
              <a:t>kjent</a:t>
            </a:r>
            <a:r>
              <a:rPr lang="en-US" dirty="0"/>
              <a:t>, </a:t>
            </a:r>
            <a:r>
              <a:rPr lang="en-US" dirty="0" err="1"/>
              <a:t>og</a:t>
            </a:r>
            <a:r>
              <a:rPr lang="en-US" dirty="0"/>
              <a:t> </a:t>
            </a:r>
            <a:r>
              <a:rPr lang="en-US" dirty="0" err="1"/>
              <a:t>rollen</a:t>
            </a:r>
            <a:r>
              <a:rPr lang="en-US" dirty="0"/>
              <a:t> er å </a:t>
            </a:r>
            <a:r>
              <a:rPr lang="en-US" dirty="0" err="1"/>
              <a:t>hjelpe</a:t>
            </a:r>
            <a:r>
              <a:rPr lang="en-US" dirty="0"/>
              <a:t> </a:t>
            </a:r>
            <a:r>
              <a:rPr lang="en-US" dirty="0" err="1"/>
              <a:t>innbyggeren</a:t>
            </a:r>
            <a:r>
              <a:rPr lang="en-US" dirty="0"/>
              <a:t> å </a:t>
            </a:r>
            <a:r>
              <a:rPr lang="en-US" b="1" dirty="0" err="1"/>
              <a:t>håndtere</a:t>
            </a:r>
            <a:r>
              <a:rPr lang="en-US" b="1" dirty="0"/>
              <a:t> </a:t>
            </a:r>
            <a:r>
              <a:rPr lang="en-US" b="1" dirty="0" err="1"/>
              <a:t>effekten</a:t>
            </a:r>
            <a:r>
              <a:rPr lang="en-US" b="1" dirty="0"/>
              <a:t> av </a:t>
            </a:r>
            <a:r>
              <a:rPr lang="en-US" b="1" dirty="0" err="1"/>
              <a:t>traumet</a:t>
            </a:r>
            <a:r>
              <a:rPr lang="en-US" b="1" dirty="0"/>
              <a:t>. </a:t>
            </a:r>
          </a:p>
          <a:p>
            <a:pPr marL="171450" lvl="0" indent="-171450">
              <a:buFont typeface="Arial" panose="020B0604020202020204" pitchFamily="34" charset="0"/>
              <a:buChar char="•"/>
            </a:pPr>
            <a:r>
              <a:rPr lang="en-US" b="1" dirty="0"/>
              <a:t>‘</a:t>
            </a:r>
            <a:r>
              <a:rPr lang="en-US" b="1" dirty="0" err="1"/>
              <a:t>Spesialistintervensjoner</a:t>
            </a:r>
            <a:r>
              <a:rPr lang="en-US" b="1" dirty="0"/>
              <a:t>’ </a:t>
            </a:r>
            <a:r>
              <a:rPr lang="en-US" dirty="0" err="1"/>
              <a:t>kan</a:t>
            </a:r>
            <a:r>
              <a:rPr lang="en-US" dirty="0"/>
              <a:t> </a:t>
            </a:r>
            <a:r>
              <a:rPr lang="en-US" dirty="0" err="1"/>
              <a:t>være</a:t>
            </a:r>
            <a:r>
              <a:rPr lang="en-US" dirty="0"/>
              <a:t> </a:t>
            </a:r>
            <a:r>
              <a:rPr lang="en-US" dirty="0" err="1"/>
              <a:t>en</a:t>
            </a:r>
            <a:r>
              <a:rPr lang="en-US" dirty="0"/>
              <a:t> </a:t>
            </a:r>
            <a:r>
              <a:rPr lang="en-US" dirty="0" err="1"/>
              <a:t>individrettet</a:t>
            </a:r>
            <a:r>
              <a:rPr lang="en-US" dirty="0"/>
              <a:t> </a:t>
            </a:r>
            <a:r>
              <a:rPr lang="en-US" dirty="0" err="1"/>
              <a:t>tjeneste</a:t>
            </a:r>
            <a:r>
              <a:rPr lang="en-US" dirty="0"/>
              <a:t> </a:t>
            </a:r>
            <a:r>
              <a:rPr lang="en-US" dirty="0" err="1"/>
              <a:t>i</a:t>
            </a:r>
            <a:r>
              <a:rPr lang="en-US" dirty="0"/>
              <a:t> form av </a:t>
            </a:r>
            <a:r>
              <a:rPr lang="en-US" b="1" dirty="0" err="1"/>
              <a:t>traumebehandling</a:t>
            </a:r>
            <a:r>
              <a:rPr lang="en-US" dirty="0"/>
              <a:t>, </a:t>
            </a:r>
            <a:r>
              <a:rPr lang="en-US" dirty="0" err="1"/>
              <a:t>eller</a:t>
            </a:r>
            <a:r>
              <a:rPr lang="en-US" dirty="0"/>
              <a:t> </a:t>
            </a:r>
            <a:r>
              <a:rPr lang="en-US" dirty="0" err="1"/>
              <a:t>spesialistintervensjoner</a:t>
            </a:r>
            <a:r>
              <a:rPr lang="en-US" dirty="0"/>
              <a:t> for </a:t>
            </a:r>
            <a:r>
              <a:rPr lang="en-US" b="1" dirty="0" err="1"/>
              <a:t>organisasjoner</a:t>
            </a:r>
            <a:r>
              <a:rPr lang="en-US" b="1" dirty="0"/>
              <a:t> </a:t>
            </a:r>
            <a:r>
              <a:rPr lang="en-US" b="1" dirty="0" err="1"/>
              <a:t>eller</a:t>
            </a:r>
            <a:r>
              <a:rPr lang="en-US" b="1" dirty="0"/>
              <a:t> </a:t>
            </a:r>
            <a:r>
              <a:rPr lang="en-US" b="1" dirty="0" err="1"/>
              <a:t>systemer</a:t>
            </a:r>
            <a:r>
              <a:rPr lang="en-US" b="1" dirty="0"/>
              <a:t> </a:t>
            </a:r>
            <a:r>
              <a:rPr lang="en-US" dirty="0"/>
              <a:t>for å </a:t>
            </a:r>
            <a:r>
              <a:rPr lang="en-US" dirty="0" err="1"/>
              <a:t>hjelpe</a:t>
            </a:r>
            <a:r>
              <a:rPr lang="en-US" dirty="0"/>
              <a:t> </a:t>
            </a:r>
            <a:r>
              <a:rPr lang="en-US" dirty="0" err="1"/>
              <a:t>disse</a:t>
            </a:r>
            <a:r>
              <a:rPr lang="en-US" dirty="0"/>
              <a:t> å </a:t>
            </a:r>
            <a:r>
              <a:rPr lang="en-US" dirty="0" err="1"/>
              <a:t>bli</a:t>
            </a:r>
            <a:r>
              <a:rPr lang="en-US" dirty="0"/>
              <a:t> </a:t>
            </a:r>
            <a:r>
              <a:rPr lang="en-US" dirty="0" err="1"/>
              <a:t>traumeinformerte</a:t>
            </a:r>
            <a:r>
              <a:rPr lang="en-US" dirty="0"/>
              <a:t>.</a:t>
            </a:r>
          </a:p>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358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dirty="0"/>
              <a:t>Manus: </a:t>
            </a:r>
          </a:p>
          <a:p>
            <a:pPr marL="0" indent="0">
              <a:buFont typeface="Arial" panose="020B0604020202020204" pitchFamily="34" charset="0"/>
              <a:buNone/>
            </a:pPr>
            <a:r>
              <a:rPr lang="nb-NO" i="1" dirty="0"/>
              <a:t>Gjennomgå siden.</a:t>
            </a:r>
          </a:p>
          <a:p>
            <a:endParaRPr lang="nb-NO" dirty="0"/>
          </a:p>
          <a:p>
            <a:endParaRPr lang="nb-NO" dirty="0"/>
          </a:p>
        </p:txBody>
      </p:sp>
      <p:sp>
        <p:nvSpPr>
          <p:cNvPr id="4" name="Slide Number Placeholder 3"/>
          <p:cNvSpPr>
            <a:spLocks noGrp="1"/>
          </p:cNvSpPr>
          <p:nvPr>
            <p:ph type="sldNum" sz="quarter" idx="5"/>
          </p:nvPr>
        </p:nvSpPr>
        <p:spPr/>
        <p:txBody>
          <a:bodyPr/>
          <a:lstStyle/>
          <a:p>
            <a:fld id="{EC60A5B2-91CD-4146-9B49-EF5927961BCD}" type="slidenum">
              <a:rPr lang="nb-NO" smtClean="0"/>
              <a:t>12</a:t>
            </a:fld>
            <a:endParaRPr lang="nb-NO"/>
          </a:p>
        </p:txBody>
      </p:sp>
    </p:spTree>
    <p:extLst>
      <p:ext uri="{BB962C8B-B14F-4D97-AF65-F5344CB8AC3E}">
        <p14:creationId xmlns:p14="http://schemas.microsoft.com/office/powerpoint/2010/main" val="1973253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Manus:</a:t>
            </a:r>
          </a:p>
          <a:p>
            <a:pPr marL="0" indent="0">
              <a:buFont typeface="Arial" panose="020B0604020202020204" pitchFamily="34" charset="0"/>
              <a:buNone/>
            </a:pPr>
            <a:r>
              <a:rPr lang="nb-NO" i="1" dirty="0"/>
              <a:t>Les opp det som står på siden.</a:t>
            </a:r>
          </a:p>
          <a:p>
            <a:endParaRPr lang="nb-NO" dirty="0"/>
          </a:p>
          <a:p>
            <a:r>
              <a:rPr lang="nb-NO" b="1" dirty="0"/>
              <a:t>Kilder:</a:t>
            </a:r>
          </a:p>
          <a:p>
            <a:pPr marL="457200" marR="0" lvl="0" indent="-457200" algn="l" defTabSz="914400" rtl="0" eaLnBrk="1" fontAlgn="auto" latinLnBrk="0" hangingPunct="1">
              <a:lnSpc>
                <a:spcPct val="100000"/>
              </a:lnSpc>
              <a:spcBef>
                <a:spcPts val="0"/>
              </a:spcBef>
              <a:spcAft>
                <a:spcPts val="800"/>
              </a:spcAft>
              <a:buClrTx/>
              <a:buSzTx/>
              <a:buFontTx/>
              <a:buNone/>
              <a:tabLst/>
              <a:defRPr/>
            </a:pPr>
            <a:r>
              <a:rPr lang="en-US" sz="1200" b="0" i="0" u="none" baseline="0" dirty="0"/>
              <a:t>Mark A. Bellis, M. A., Wood, S., Hughes, K., Quigg, Z., &amp; Butler, N. (2023). </a:t>
            </a:r>
            <a:r>
              <a:rPr lang="en-US" sz="1200" b="0" i="1" u="none" baseline="0" dirty="0"/>
              <a:t>Tackling adverse childhood experiences (ACEs): State of the art and options for action</a:t>
            </a:r>
            <a:r>
              <a:rPr lang="en-US" sz="1200" b="0" i="0" u="none" baseline="0" dirty="0"/>
              <a:t>. Public Health Wales NHS Trust. </a:t>
            </a:r>
            <a:r>
              <a:rPr lang="en-US" sz="1200" b="0" i="0" u="none" baseline="0" dirty="0" err="1"/>
              <a:t>Tilgjengelig</a:t>
            </a:r>
            <a:r>
              <a:rPr lang="en-US" sz="1200" b="0" i="0" u="none" baseline="0" dirty="0"/>
              <a:t> </a:t>
            </a:r>
            <a:r>
              <a:rPr lang="en-US" sz="1200" b="0" i="0" u="none" baseline="0" dirty="0" err="1"/>
              <a:t>fra</a:t>
            </a:r>
            <a:r>
              <a:rPr lang="en-US" sz="1200" b="0" i="0" u="none" baseline="0" dirty="0"/>
              <a:t>: https://www.ljmu.ac.uk/-/media/phi-reports/pdf/2023-01-state-of-the-art-report-eng.pdf</a:t>
            </a:r>
          </a:p>
          <a:p>
            <a:pPr marL="457200" marR="0" lvl="0" indent="-457200" algn="l" defTabSz="914400" rtl="0" eaLnBrk="1" fontAlgn="auto" latinLnBrk="0" hangingPunct="1">
              <a:lnSpc>
                <a:spcPct val="100000"/>
              </a:lnSpc>
              <a:spcBef>
                <a:spcPts val="0"/>
              </a:spcBef>
              <a:spcAft>
                <a:spcPts val="800"/>
              </a:spcAft>
              <a:buClrTx/>
              <a:buSzTx/>
              <a:buFontTx/>
              <a:buNone/>
              <a:tabLst/>
              <a:defRPr/>
            </a:pPr>
            <a:endParaRPr lang="en-US" sz="1200" dirty="0">
              <a:effectLst/>
              <a:latin typeface="MS Shell Dlg 2" panose="020B0604030504040204" pitchFamily="34" charset="0"/>
            </a:endParaRPr>
          </a:p>
          <a:p>
            <a:pPr marL="457200" marR="0" lvl="0" indent="-457200" algn="l" defTabSz="914400" rtl="0" eaLnBrk="1" fontAlgn="auto" latinLnBrk="0" hangingPunct="1">
              <a:lnSpc>
                <a:spcPct val="100000"/>
              </a:lnSpc>
              <a:spcBef>
                <a:spcPts val="0"/>
              </a:spcBef>
              <a:spcAft>
                <a:spcPts val="800"/>
              </a:spcAft>
              <a:buClrTx/>
              <a:buSzTx/>
              <a:buFontTx/>
              <a:buNone/>
              <a:tabLst/>
              <a:defRPr/>
            </a:pPr>
            <a:r>
              <a:rPr lang="en-US" sz="1200" dirty="0">
                <a:effectLst/>
                <a:latin typeface="MS Shell Dlg 2" panose="020B0604030504040204" pitchFamily="34" charset="0"/>
              </a:rPr>
              <a:t>Substance Abuse and Mental Health Services Administration (</a:t>
            </a:r>
            <a:r>
              <a:rPr lang="en-US" sz="1200" kern="100" dirty="0">
                <a:effectLst/>
                <a:latin typeface="Calibri" panose="020F0502020204030204" pitchFamily="34" charset="0"/>
                <a:ea typeface="Calibri" panose="020F0502020204030204" pitchFamily="34" charset="0"/>
              </a:rPr>
              <a:t>SAMHSA). (2023). </a:t>
            </a:r>
            <a:r>
              <a:rPr lang="en-US" sz="1200" i="1" kern="100" dirty="0">
                <a:effectLst/>
                <a:latin typeface="Calibri" panose="020F0502020204030204" pitchFamily="34" charset="0"/>
                <a:ea typeface="Calibri" panose="020F0502020204030204" pitchFamily="34" charset="0"/>
              </a:rPr>
              <a:t>Practical guide for implementing a trauma-informed approach. Publication No. PEP23-06-05-005</a:t>
            </a:r>
            <a:r>
              <a:rPr lang="en-US" sz="1200" kern="100" dirty="0">
                <a:effectLst/>
                <a:latin typeface="Calibri" panose="020F0502020204030204" pitchFamily="34" charset="0"/>
                <a:ea typeface="Calibri" panose="020F0502020204030204" pitchFamily="34" charset="0"/>
              </a:rPr>
              <a:t>. </a:t>
            </a:r>
            <a:r>
              <a:rPr lang="en-US" sz="1200" dirty="0">
                <a:effectLst/>
                <a:latin typeface="MS Shell Dlg 2" panose="020B0604030504040204" pitchFamily="34" charset="0"/>
              </a:rPr>
              <a:t>National Mental Health and Substance Use Policy Laboratory. Substance Abuse and Mental Health Services Administration.</a:t>
            </a:r>
            <a:r>
              <a:rPr lang="en-US" sz="1200" kern="1200" dirty="0">
                <a:effectLst/>
                <a:latin typeface="Arial" panose="020B0604020202020204" pitchFamily="34" charset="0"/>
                <a:ea typeface="+mn-ea"/>
              </a:rPr>
              <a:t> </a:t>
            </a:r>
            <a:r>
              <a:rPr lang="en-US" sz="1200" kern="1200" dirty="0" err="1">
                <a:effectLst/>
                <a:latin typeface="Arial" panose="020B0604020202020204" pitchFamily="34" charset="0"/>
                <a:ea typeface="+mn-ea"/>
              </a:rPr>
              <a:t>Tilgjengelig</a:t>
            </a:r>
            <a:r>
              <a:rPr lang="en-US" sz="1200" kern="1200" dirty="0">
                <a:effectLst/>
                <a:latin typeface="Arial" panose="020B0604020202020204" pitchFamily="34" charset="0"/>
                <a:ea typeface="+mn-ea"/>
              </a:rPr>
              <a:t> </a:t>
            </a:r>
            <a:r>
              <a:rPr lang="en-US" sz="1200" kern="1200" dirty="0" err="1">
                <a:effectLst/>
                <a:latin typeface="Arial" panose="020B0604020202020204" pitchFamily="34" charset="0"/>
                <a:ea typeface="+mn-ea"/>
              </a:rPr>
              <a:t>fra</a:t>
            </a:r>
            <a:r>
              <a:rPr lang="en-US" sz="1200" kern="1200" dirty="0">
                <a:effectLst/>
                <a:latin typeface="Arial" panose="020B0604020202020204" pitchFamily="34" charset="0"/>
                <a:ea typeface="+mn-ea"/>
              </a:rPr>
              <a:t>: </a:t>
            </a:r>
            <a:r>
              <a:rPr lang="nb-NO" dirty="0"/>
              <a:t>https://store.samhsa.gov/sites/default/files/pep23-06-05-005.pdf.</a:t>
            </a:r>
            <a:endParaRPr lang="nb-NO" b="0" i="0" u="none" baseline="0" dirty="0"/>
          </a:p>
          <a:p>
            <a:pPr marL="457200" marR="0" lvl="0" indent="-457200" algn="l" defTabSz="914400" rtl="0" eaLnBrk="1" fontAlgn="auto" latinLnBrk="0" hangingPunct="1">
              <a:lnSpc>
                <a:spcPct val="100000"/>
              </a:lnSpc>
              <a:spcBef>
                <a:spcPts val="0"/>
              </a:spcBef>
              <a:spcAft>
                <a:spcPts val="800"/>
              </a:spcAft>
              <a:buClrTx/>
              <a:buSzTx/>
              <a:buFontTx/>
              <a:buNone/>
              <a:tabLst/>
              <a:defRPr/>
            </a:pPr>
            <a:endParaRPr lang="en-US" b="0" i="0" u="none" baseline="0" dirty="0"/>
          </a:p>
          <a:p>
            <a:pPr marL="457200" marR="0" lvl="0" indent="-457200" algn="l" defTabSz="914400" rtl="0" eaLnBrk="1" fontAlgn="auto" latinLnBrk="0" hangingPunct="1">
              <a:lnSpc>
                <a:spcPct val="100000"/>
              </a:lnSpc>
              <a:spcBef>
                <a:spcPts val="0"/>
              </a:spcBef>
              <a:spcAft>
                <a:spcPts val="800"/>
              </a:spcAft>
              <a:buClrTx/>
              <a:buSzTx/>
              <a:buFontTx/>
              <a:buNone/>
              <a:tabLst/>
              <a:defRPr/>
            </a:pPr>
            <a:r>
              <a:rPr lang="en-US" b="0" i="0" u="none" baseline="0" dirty="0"/>
              <a:t>Scottish Government. (2023). </a:t>
            </a:r>
            <a:r>
              <a:rPr lang="en-US" b="0" i="1" u="none" baseline="0" dirty="0"/>
              <a:t>Evidence review: Enablers and barriers to trauma-informed systems, </a:t>
            </a:r>
            <a:r>
              <a:rPr lang="en-US" b="0" i="1" u="none" baseline="0" dirty="0" err="1"/>
              <a:t>organisations</a:t>
            </a:r>
            <a:r>
              <a:rPr lang="en-US" b="0" i="1" u="none" baseline="0" dirty="0"/>
              <a:t> and workforces</a:t>
            </a:r>
            <a:r>
              <a:rPr lang="en-US" b="0" i="0" u="none" baseline="0" dirty="0"/>
              <a:t>. APS Group Scotland. </a:t>
            </a:r>
            <a:r>
              <a:rPr lang="en-US" b="0" i="0" u="none" baseline="0" dirty="0" err="1"/>
              <a:t>Tilgjengelig</a:t>
            </a:r>
            <a:r>
              <a:rPr lang="en-US" b="0" i="0" u="none" baseline="0" dirty="0"/>
              <a:t> </a:t>
            </a:r>
            <a:r>
              <a:rPr lang="en-US" b="0" i="0" u="none" baseline="0" dirty="0" err="1"/>
              <a:t>fra</a:t>
            </a:r>
            <a:r>
              <a:rPr lang="en-US" b="0" i="0" u="none" baseline="0" dirty="0"/>
              <a:t>: https://www.gov.scot/publications/evidence-review-enablers-barriers-trauma-informed-systems-organisations-workforces/</a:t>
            </a:r>
          </a:p>
          <a:p>
            <a:pPr marL="0" indent="0">
              <a:buFont typeface="Arial" panose="020B0604020202020204" pitchFamily="34" charset="0"/>
              <a:buNone/>
            </a:pPr>
            <a:endParaRPr lang="nb-NO"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pPr/>
              <a:t>13</a:t>
            </a:fld>
            <a:endParaRPr lang="nb-NO"/>
          </a:p>
        </p:txBody>
      </p:sp>
    </p:spTree>
    <p:extLst>
      <p:ext uri="{BB962C8B-B14F-4D97-AF65-F5344CB8AC3E}">
        <p14:creationId xmlns:p14="http://schemas.microsoft.com/office/powerpoint/2010/main" val="1064374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spcBef>
                <a:spcPts val="1200"/>
              </a:spcBef>
              <a:buFont typeface="Arial"/>
              <a:buNone/>
            </a:pPr>
            <a:r>
              <a:rPr lang="nb-NO" b="1" dirty="0">
                <a:solidFill>
                  <a:srgbClr val="FF0000"/>
                </a:solidFill>
              </a:rPr>
              <a:t>Manus </a:t>
            </a:r>
          </a:p>
          <a:p>
            <a:pPr marL="171450" indent="-171450">
              <a:spcBef>
                <a:spcPts val="1200"/>
              </a:spcBef>
              <a:buFont typeface="Arial" panose="020B0604020202020204" pitchFamily="34" charset="0"/>
              <a:buChar char="•"/>
            </a:pPr>
            <a:r>
              <a:rPr lang="nb-NO" dirty="0"/>
              <a:t>Her ser vi eksempler på ulike hendelser og livsbelastninger.</a:t>
            </a:r>
          </a:p>
          <a:p>
            <a:pPr marL="171450" indent="-171450">
              <a:spcBef>
                <a:spcPts val="1200"/>
              </a:spcBef>
              <a:buFont typeface="Arial" panose="020B0604020202020204" pitchFamily="34" charset="0"/>
              <a:buChar char="•"/>
            </a:pPr>
            <a:r>
              <a:rPr lang="nb-NO" dirty="0"/>
              <a:t>Hvordan vi påvirkes av hendelser og livsbelastninger er avhengig av mange ulike faktorer.</a:t>
            </a:r>
          </a:p>
          <a:p>
            <a:pPr marL="171450" indent="-171450">
              <a:spcBef>
                <a:spcPts val="1200"/>
              </a:spcBef>
              <a:buFont typeface="Arial" panose="020B0604020202020204" pitchFamily="34" charset="0"/>
              <a:buChar char="•"/>
            </a:pPr>
            <a:r>
              <a:rPr lang="nb-NO" dirty="0"/>
              <a:t>Vår opplevelse av hendelsen får konsekvenser for hvor stor skade eller hvilken effekt den kan ha i ettertid.</a:t>
            </a:r>
          </a:p>
          <a:p>
            <a:pPr marL="171450" indent="-171450">
              <a:spcBef>
                <a:spcPts val="1200"/>
              </a:spcBef>
              <a:buFont typeface="Arial" panose="020B0604020202020204" pitchFamily="34" charset="0"/>
              <a:buChar char="•"/>
            </a:pPr>
            <a:r>
              <a:rPr lang="nb-NO" dirty="0"/>
              <a:t>Når hendelser fører til varige sår eller skader, kalles det et traume. </a:t>
            </a:r>
          </a:p>
          <a:p>
            <a:pPr marL="0" indent="0">
              <a:spcBef>
                <a:spcPts val="1200"/>
              </a:spcBef>
              <a:buFont typeface="Arial" panose="020B0604020202020204" pitchFamily="34" charset="0"/>
              <a:buNone/>
            </a:pPr>
            <a:endParaRPr lang="nb-NO" dirty="0"/>
          </a:p>
          <a:p>
            <a:pPr marL="0" indent="0">
              <a:spcBef>
                <a:spcPts val="1200"/>
              </a:spcBef>
              <a:buFont typeface="Arial" panose="020B0604020202020204" pitchFamily="34" charset="0"/>
              <a:buNone/>
            </a:pPr>
            <a:endParaRPr lang="nb-NO" dirty="0"/>
          </a:p>
          <a:p>
            <a:pPr marL="0" indent="0">
              <a:spcBef>
                <a:spcPts val="1200"/>
              </a:spcBef>
              <a:buFont typeface="Arial"/>
              <a:buNone/>
            </a:pPr>
            <a:r>
              <a:rPr lang="nb-NO" b="1" dirty="0"/>
              <a:t>Kilde: </a:t>
            </a:r>
          </a:p>
          <a:p>
            <a:pPr marL="0" indent="0">
              <a:spcBef>
                <a:spcPts val="1200"/>
              </a:spcBef>
              <a:buFont typeface="Arial" panose="020B0604020202020204" pitchFamily="34" charset="0"/>
              <a:buNone/>
            </a:pPr>
            <a:r>
              <a:rPr lang="nb-NO" b="0" i="0" u="none" baseline="0" dirty="0"/>
              <a:t>RVTS øst. (</a:t>
            </a:r>
            <a:r>
              <a:rPr lang="nb-NO" b="0" i="0" u="none" baseline="0" dirty="0" err="1"/>
              <a:t>i.d</a:t>
            </a:r>
            <a:r>
              <a:rPr lang="nb-NO" b="0" i="0" u="none" baseline="0" dirty="0"/>
              <a:t>.). </a:t>
            </a:r>
            <a:r>
              <a:rPr lang="nb-NO" b="0" i="1" u="none" baseline="0" dirty="0"/>
              <a:t>Traumer og traumatisk stress</a:t>
            </a:r>
            <a:r>
              <a:rPr lang="nb-NO" b="0" i="0" u="none" baseline="0" dirty="0"/>
              <a:t>. RVTS øst. Tilgjengelig fra: https://rvtsost.no/traumer-og-traumatisk-stress</a:t>
            </a:r>
          </a:p>
          <a:p>
            <a:pPr marL="0" indent="0">
              <a:spcBef>
                <a:spcPts val="1200"/>
              </a:spcBef>
              <a:buFont typeface="Arial" panose="020B0604020202020204" pitchFamily="34" charset="0"/>
              <a:buNone/>
            </a:pPr>
            <a:endParaRPr lang="nb-NO" b="0" i="1" u="none" baseline="0" dirty="0"/>
          </a:p>
          <a:p>
            <a:pPr marL="0" indent="0">
              <a:spcBef>
                <a:spcPts val="1200"/>
              </a:spcBef>
              <a:buFont typeface="Arial"/>
              <a:buNone/>
            </a:pPr>
            <a:endParaRPr lang="nb-NO" dirty="0"/>
          </a:p>
          <a:p>
            <a:endParaRPr lang="nb-NO" dirty="0"/>
          </a:p>
        </p:txBody>
      </p:sp>
      <p:sp>
        <p:nvSpPr>
          <p:cNvPr id="4" name="Plassholder for lysbildenummer 3"/>
          <p:cNvSpPr>
            <a:spLocks noGrp="1"/>
          </p:cNvSpPr>
          <p:nvPr>
            <p:ph type="sldNum" sz="quarter" idx="5"/>
          </p:nvPr>
        </p:nvSpPr>
        <p:spPr/>
        <p:txBody>
          <a:bodyPr/>
          <a:lstStyle/>
          <a:p>
            <a:fld id="{EC60A5B2-91CD-4146-9B49-EF5927961BCD}" type="slidenum">
              <a:rPr lang="nb-NO" smtClean="0"/>
              <a:t>14</a:t>
            </a:fld>
            <a:endParaRPr lang="nb-NO"/>
          </a:p>
        </p:txBody>
      </p:sp>
    </p:spTree>
    <p:extLst>
      <p:ext uri="{BB962C8B-B14F-4D97-AF65-F5344CB8AC3E}">
        <p14:creationId xmlns:p14="http://schemas.microsoft.com/office/powerpoint/2010/main" val="4059206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Manus:</a:t>
            </a:r>
          </a:p>
          <a:p>
            <a:pPr marL="171450" indent="-171450">
              <a:buFont typeface="Arial" panose="020B0604020202020204" pitchFamily="34" charset="0"/>
              <a:buChar char="•"/>
            </a:pPr>
            <a:r>
              <a:rPr lang="nb-NO" dirty="0"/>
              <a:t>Konsekvensene av traumer har både stort omfang og store samfunnsmessige konsekvenser, i tillegg til belastningene det har for den enkelte. Vi skal nå se på noen tall fra nyere forskning som belyser omfanget. </a:t>
            </a:r>
          </a:p>
        </p:txBody>
      </p:sp>
      <p:sp>
        <p:nvSpPr>
          <p:cNvPr id="4" name="Plassholder for lysbildenummer 3"/>
          <p:cNvSpPr>
            <a:spLocks noGrp="1"/>
          </p:cNvSpPr>
          <p:nvPr>
            <p:ph type="sldNum" sz="quarter" idx="5"/>
          </p:nvPr>
        </p:nvSpPr>
        <p:spPr/>
        <p:txBody>
          <a:bodyPr/>
          <a:lstStyle/>
          <a:p>
            <a:fld id="{EC60A5B2-91CD-4146-9B49-EF5927961BCD}" type="slidenum">
              <a:rPr lang="nb-NO" smtClean="0"/>
              <a:t>15</a:t>
            </a:fld>
            <a:endParaRPr lang="nb-NO"/>
          </a:p>
        </p:txBody>
      </p:sp>
    </p:spTree>
    <p:extLst>
      <p:ext uri="{BB962C8B-B14F-4D97-AF65-F5344CB8AC3E}">
        <p14:creationId xmlns:p14="http://schemas.microsoft.com/office/powerpoint/2010/main" val="3077097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Manus:</a:t>
            </a:r>
          </a:p>
          <a:p>
            <a:r>
              <a:rPr lang="nb-NO" b="0" i="1" dirty="0"/>
              <a:t>Gjennomgå punktene på siden.</a:t>
            </a:r>
          </a:p>
          <a:p>
            <a:pPr marL="171450" indent="-171450">
              <a:buFont typeface="Arial" panose="020B0604020202020204" pitchFamily="34" charset="0"/>
              <a:buChar char="•"/>
            </a:pPr>
            <a:r>
              <a:rPr lang="nb-NO" b="0" i="0" dirty="0"/>
              <a:t>Hva tenker dere om at traumer og alvorlige livshendelser er såpass vanlige og kan ha så store konsekvenser gjennom livet? Visste dere dette fra tidligere, eller var det noe som overrasket dere? </a:t>
            </a:r>
          </a:p>
          <a:p>
            <a:endParaRPr lang="nb-NO" b="1" dirty="0"/>
          </a:p>
          <a:p>
            <a:r>
              <a:rPr lang="nb-NO" b="1" dirty="0"/>
              <a:t>Kilder:</a:t>
            </a:r>
          </a:p>
          <a:p>
            <a:r>
              <a:rPr lang="en-US" b="0" i="0" u="none" baseline="0" dirty="0"/>
              <a:t>Afifi, T. O. (2019). Considerations for expanding the definition of ACEs. . In G. J. G. Asmundson &amp; T. O. Afifi (Eds.), </a:t>
            </a:r>
            <a:r>
              <a:rPr lang="en-US" b="0" i="1" u="none" baseline="0" dirty="0"/>
              <a:t>Adverse childhood experiences: Using evidence to </a:t>
            </a:r>
          </a:p>
          <a:p>
            <a:pPr lvl="1"/>
            <a:r>
              <a:rPr lang="en-US" b="0" i="1" u="none" baseline="0" dirty="0"/>
              <a:t>advance research, practice, policy, and prevention </a:t>
            </a:r>
            <a:r>
              <a:rPr lang="en-US" b="0" i="0" u="none" baseline="0" dirty="0"/>
              <a:t>(pp. 35-44). Academic Press Inc. </a:t>
            </a:r>
          </a:p>
          <a:p>
            <a:endParaRPr lang="nb-NO" b="1" i="1" u="none" baseline="0" dirty="0"/>
          </a:p>
          <a:p>
            <a:r>
              <a:rPr lang="nb-NO" b="0" i="0" u="none" baseline="0" dirty="0"/>
              <a:t>Heir, T., Bonsaksen, T., Grimholt, T., Ekeberg, Ø., Skogstad, L., Lerdal, A., &amp; Schou-Bredal, I. (2019). </a:t>
            </a:r>
            <a:r>
              <a:rPr lang="nb-NO" b="0" i="0" u="none" baseline="0" dirty="0" err="1"/>
              <a:t>Serious</a:t>
            </a:r>
            <a:r>
              <a:rPr lang="nb-NO" b="0" i="0" u="none" baseline="0" dirty="0"/>
              <a:t> </a:t>
            </a:r>
            <a:r>
              <a:rPr lang="nb-NO" b="0" i="0" u="none" baseline="0" dirty="0" err="1"/>
              <a:t>life</a:t>
            </a:r>
            <a:r>
              <a:rPr lang="nb-NO" b="0" i="0" u="none" baseline="0" dirty="0"/>
              <a:t> </a:t>
            </a:r>
            <a:r>
              <a:rPr lang="nb-NO" b="0" i="0" u="none" baseline="0" dirty="0" err="1"/>
              <a:t>events</a:t>
            </a:r>
            <a:r>
              <a:rPr lang="nb-NO" b="0" i="0" u="none" baseline="0" dirty="0"/>
              <a:t> and post-</a:t>
            </a:r>
            <a:r>
              <a:rPr lang="nb-NO" b="0" i="0" u="none" baseline="0" dirty="0" err="1"/>
              <a:t>traumatic</a:t>
            </a:r>
            <a:r>
              <a:rPr lang="nb-NO" b="0" i="0" u="none" baseline="0" dirty="0"/>
              <a:t> stress </a:t>
            </a:r>
            <a:r>
              <a:rPr lang="nb-NO" b="0" i="0" u="none" baseline="0" dirty="0" err="1"/>
              <a:t>disorder</a:t>
            </a:r>
            <a:r>
              <a:rPr lang="nb-NO" b="0" i="0" u="none" baseline="0" dirty="0"/>
              <a:t> in </a:t>
            </a:r>
            <a:r>
              <a:rPr lang="nb-NO" b="0" i="0" u="none" baseline="0" dirty="0" err="1"/>
              <a:t>the</a:t>
            </a:r>
            <a:r>
              <a:rPr lang="nb-NO" b="0" i="0" u="none" baseline="0" dirty="0"/>
              <a:t> </a:t>
            </a:r>
          </a:p>
          <a:p>
            <a:pPr lvl="1"/>
            <a:r>
              <a:rPr lang="nb-NO" b="0" i="0" u="none" baseline="0" dirty="0"/>
              <a:t>Norwegian </a:t>
            </a:r>
            <a:r>
              <a:rPr lang="nb-NO" b="0" i="0" u="none" baseline="0" dirty="0" err="1"/>
              <a:t>population</a:t>
            </a:r>
            <a:r>
              <a:rPr lang="nb-NO" b="0" i="0" u="none" baseline="0" dirty="0"/>
              <a:t>. </a:t>
            </a:r>
            <a:r>
              <a:rPr lang="nb-NO" b="0" i="1" u="none" baseline="0" dirty="0" err="1"/>
              <a:t>BJPsych</a:t>
            </a:r>
            <a:r>
              <a:rPr lang="nb-NO" b="0" i="1" u="none" baseline="0" dirty="0"/>
              <a:t> </a:t>
            </a:r>
            <a:r>
              <a:rPr lang="nb-NO" b="0" i="1" u="none" baseline="0" dirty="0" err="1"/>
              <a:t>open</a:t>
            </a:r>
            <a:r>
              <a:rPr lang="nb-NO" b="0" i="0" u="none" baseline="0" dirty="0"/>
              <a:t>,</a:t>
            </a:r>
            <a:r>
              <a:rPr lang="nb-NO" b="0" i="1" u="none" baseline="0" dirty="0"/>
              <a:t> 5</a:t>
            </a:r>
            <a:r>
              <a:rPr lang="nb-NO" b="0" i="0" u="none" baseline="0" dirty="0"/>
              <a:t>(5), e82. </a:t>
            </a:r>
          </a:p>
          <a:p>
            <a:endParaRPr lang="nb-NO" b="0" i="1" u="none" baseline="0"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t>16</a:t>
            </a:fld>
            <a:endParaRPr lang="nb-NO"/>
          </a:p>
        </p:txBody>
      </p:sp>
    </p:spTree>
    <p:extLst>
      <p:ext uri="{BB962C8B-B14F-4D97-AF65-F5344CB8AC3E}">
        <p14:creationId xmlns:p14="http://schemas.microsoft.com/office/powerpoint/2010/main" val="1003742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b="1" dirty="0"/>
              <a:t>Manus:</a:t>
            </a:r>
          </a:p>
          <a:p>
            <a:pPr marL="171450" indent="-171450">
              <a:buFont typeface="Arial" panose="020B0604020202020204" pitchFamily="34" charset="0"/>
              <a:buChar char="•"/>
            </a:pPr>
            <a:r>
              <a:rPr lang="en-US" b="0" dirty="0" err="1"/>
              <a:t>Alvorlige</a:t>
            </a:r>
            <a:r>
              <a:rPr lang="en-US" b="0" dirty="0"/>
              <a:t> </a:t>
            </a:r>
            <a:r>
              <a:rPr lang="en-US" b="0" dirty="0" err="1"/>
              <a:t>livshendelser</a:t>
            </a:r>
            <a:r>
              <a:rPr lang="en-US" b="0" dirty="0"/>
              <a:t> </a:t>
            </a:r>
            <a:r>
              <a:rPr lang="en-US" b="0" dirty="0" err="1"/>
              <a:t>har</a:t>
            </a:r>
            <a:r>
              <a:rPr lang="en-US" b="0" dirty="0"/>
              <a:t> </a:t>
            </a:r>
            <a:r>
              <a:rPr lang="en-US" b="0" dirty="0" err="1"/>
              <a:t>særlig</a:t>
            </a:r>
            <a:r>
              <a:rPr lang="en-US" b="0" dirty="0"/>
              <a:t> store </a:t>
            </a:r>
            <a:r>
              <a:rPr lang="en-US" b="0" dirty="0" err="1"/>
              <a:t>konsekvenser</a:t>
            </a:r>
            <a:r>
              <a:rPr lang="en-US" b="0" dirty="0"/>
              <a:t> </a:t>
            </a:r>
            <a:r>
              <a:rPr lang="en-US" b="0" dirty="0" err="1"/>
              <a:t>når</a:t>
            </a:r>
            <a:r>
              <a:rPr lang="en-US" b="0" dirty="0"/>
              <a:t> de </a:t>
            </a:r>
            <a:r>
              <a:rPr lang="en-US" b="0" dirty="0" err="1"/>
              <a:t>skjer</a:t>
            </a:r>
            <a:r>
              <a:rPr lang="en-US" b="0" dirty="0"/>
              <a:t> </a:t>
            </a:r>
            <a:r>
              <a:rPr lang="en-US" b="0" dirty="0" err="1"/>
              <a:t>i</a:t>
            </a:r>
            <a:r>
              <a:rPr lang="en-US" b="0" dirty="0"/>
              <a:t> </a:t>
            </a:r>
            <a:r>
              <a:rPr lang="en-US" b="0" dirty="0" err="1"/>
              <a:t>barndommen</a:t>
            </a:r>
            <a:r>
              <a:rPr lang="en-US" b="0" dirty="0"/>
              <a:t>, </a:t>
            </a:r>
            <a:r>
              <a:rPr lang="en-US" b="0" dirty="0" err="1"/>
              <a:t>fordi</a:t>
            </a:r>
            <a:r>
              <a:rPr lang="en-US" b="0" dirty="0"/>
              <a:t> </a:t>
            </a:r>
            <a:r>
              <a:rPr lang="en-US" b="0" dirty="0" err="1"/>
              <a:t>hjernen</a:t>
            </a:r>
            <a:r>
              <a:rPr lang="en-US" b="0" dirty="0"/>
              <a:t> er under </a:t>
            </a:r>
            <a:r>
              <a:rPr lang="en-US" b="0" dirty="0" err="1"/>
              <a:t>utvikling</a:t>
            </a:r>
            <a:r>
              <a:rPr lang="en-US" b="0" dirty="0"/>
              <a:t>. </a:t>
            </a:r>
          </a:p>
          <a:p>
            <a:pPr marL="171450" indent="-171450">
              <a:buFont typeface="Arial" panose="020B0604020202020204" pitchFamily="34" charset="0"/>
              <a:buChar char="•"/>
            </a:pPr>
            <a:r>
              <a:rPr lang="nb-NO" dirty="0">
                <a:solidFill>
                  <a:srgbClr val="1A1A1A"/>
                </a:solidFill>
                <a:effectLst/>
              </a:rPr>
              <a:t>Dersom livsbelastninger er gjentagende over tid og foregår i en relasjon, er potensiale for skade enda større. </a:t>
            </a:r>
          </a:p>
          <a:p>
            <a:pPr marL="171450" indent="-171450">
              <a:buFont typeface="Arial" panose="020B0604020202020204" pitchFamily="34" charset="0"/>
              <a:buChar char="•"/>
            </a:pPr>
            <a:r>
              <a:rPr lang="nb-NO" dirty="0">
                <a:solidFill>
                  <a:srgbClr val="1A1A1A"/>
                </a:solidFill>
                <a:effectLst/>
              </a:rPr>
              <a:t>De kan for eksempel ha disse konsekvensene for barn.</a:t>
            </a:r>
          </a:p>
          <a:p>
            <a:pPr marL="0" indent="0">
              <a:buFont typeface="Arial" panose="020B0604020202020204" pitchFamily="34" charset="0"/>
              <a:buNone/>
            </a:pPr>
            <a:endParaRPr lang="nb-NO" dirty="0">
              <a:solidFill>
                <a:srgbClr val="1A1A1A"/>
              </a:solidFill>
              <a:effectLst/>
            </a:endParaRPr>
          </a:p>
          <a:p>
            <a:pPr marL="0" indent="0">
              <a:buFont typeface="Arial" panose="020B0604020202020204" pitchFamily="34" charset="0"/>
              <a:buNone/>
            </a:pPr>
            <a:r>
              <a:rPr lang="en-US" b="0" i="1" dirty="0" err="1"/>
              <a:t>Gjennomgå</a:t>
            </a:r>
            <a:r>
              <a:rPr lang="en-US" b="0" i="1" dirty="0"/>
              <a:t> </a:t>
            </a:r>
            <a:r>
              <a:rPr lang="en-US" b="0" i="1" dirty="0" err="1"/>
              <a:t>punktene</a:t>
            </a:r>
            <a:r>
              <a:rPr lang="en-US" b="0" i="1" dirty="0"/>
              <a:t> </a:t>
            </a:r>
            <a:r>
              <a:rPr lang="en-US" b="0" i="1" dirty="0" err="1"/>
              <a:t>på</a:t>
            </a:r>
            <a:r>
              <a:rPr lang="en-US" b="0" i="1" dirty="0"/>
              <a:t> </a:t>
            </a:r>
            <a:r>
              <a:rPr lang="en-US" b="0" i="1" dirty="0" err="1"/>
              <a:t>siden</a:t>
            </a:r>
            <a:r>
              <a:rPr lang="en-US" b="0" i="1" dirty="0"/>
              <a:t>.</a:t>
            </a:r>
          </a:p>
          <a:p>
            <a:pPr marL="171450" indent="-171450">
              <a:buFont typeface="Arial" panose="020B0604020202020204" pitchFamily="34" charset="0"/>
              <a:buChar char="•"/>
            </a:pPr>
            <a:r>
              <a:rPr lang="en-US" b="0" i="0" dirty="0"/>
              <a:t>Dette </a:t>
            </a:r>
            <a:r>
              <a:rPr lang="en-US" b="0" i="0" dirty="0" err="1"/>
              <a:t>bør</a:t>
            </a:r>
            <a:r>
              <a:rPr lang="en-US" b="0" i="0" dirty="0"/>
              <a:t> vi </a:t>
            </a:r>
            <a:r>
              <a:rPr lang="en-US" b="0" i="0" dirty="0" err="1"/>
              <a:t>tenke</a:t>
            </a:r>
            <a:r>
              <a:rPr lang="en-US" b="0" i="0" dirty="0"/>
              <a:t> </a:t>
            </a:r>
            <a:r>
              <a:rPr lang="en-US" b="0" i="0" dirty="0" err="1"/>
              <a:t>på</a:t>
            </a:r>
            <a:r>
              <a:rPr lang="en-US" b="0" i="0" dirty="0"/>
              <a:t> </a:t>
            </a:r>
            <a:r>
              <a:rPr lang="en-US" b="0" i="0" dirty="0" err="1"/>
              <a:t>når</a:t>
            </a:r>
            <a:r>
              <a:rPr lang="en-US" b="0" i="0" dirty="0"/>
              <a:t> vi </a:t>
            </a:r>
            <a:r>
              <a:rPr lang="en-US" b="0" i="0" dirty="0" err="1"/>
              <a:t>møter</a:t>
            </a:r>
            <a:r>
              <a:rPr lang="en-US" b="0" i="0" dirty="0"/>
              <a:t> barn </a:t>
            </a:r>
            <a:r>
              <a:rPr lang="en-US" b="0" i="0" dirty="0" err="1"/>
              <a:t>og</a:t>
            </a:r>
            <a:r>
              <a:rPr lang="en-US" b="0" i="0" dirty="0"/>
              <a:t> </a:t>
            </a:r>
            <a:r>
              <a:rPr lang="en-US" b="0" i="0" dirty="0" err="1"/>
              <a:t>unge</a:t>
            </a:r>
            <a:r>
              <a:rPr lang="en-US" b="0" i="0" dirty="0"/>
              <a:t> </a:t>
            </a:r>
            <a:r>
              <a:rPr lang="en-US" b="0" i="0" dirty="0" err="1"/>
              <a:t>som</a:t>
            </a:r>
            <a:r>
              <a:rPr lang="en-US" b="0" i="0" dirty="0"/>
              <a:t> </a:t>
            </a:r>
            <a:r>
              <a:rPr lang="en-US" b="0" i="0" dirty="0" err="1"/>
              <a:t>oppfører</a:t>
            </a:r>
            <a:r>
              <a:rPr lang="en-US" b="0" i="0" dirty="0"/>
              <a:t> seg </a:t>
            </a:r>
            <a:r>
              <a:rPr lang="en-US" b="0" i="0" dirty="0" err="1"/>
              <a:t>på</a:t>
            </a:r>
            <a:r>
              <a:rPr lang="en-US" b="0" i="0" dirty="0"/>
              <a:t> </a:t>
            </a:r>
            <a:r>
              <a:rPr lang="en-US" b="0" i="0" dirty="0" err="1"/>
              <a:t>måter</a:t>
            </a:r>
            <a:r>
              <a:rPr lang="en-US" b="0" i="0" dirty="0"/>
              <a:t> </a:t>
            </a:r>
            <a:r>
              <a:rPr lang="en-US" b="0" i="0" dirty="0" err="1"/>
              <a:t>som</a:t>
            </a:r>
            <a:r>
              <a:rPr lang="en-US" b="0" i="0" dirty="0"/>
              <a:t> </a:t>
            </a:r>
            <a:r>
              <a:rPr lang="en-US" b="0" i="0" dirty="0" err="1"/>
              <a:t>kan</a:t>
            </a:r>
            <a:r>
              <a:rPr lang="en-US" b="0" i="0" dirty="0"/>
              <a:t> </a:t>
            </a:r>
            <a:r>
              <a:rPr lang="en-US" b="0" i="0" dirty="0" err="1"/>
              <a:t>være</a:t>
            </a:r>
            <a:r>
              <a:rPr lang="en-US" b="0" i="0" dirty="0"/>
              <a:t> </a:t>
            </a:r>
            <a:r>
              <a:rPr lang="en-US" b="0" i="0" dirty="0" err="1"/>
              <a:t>utfordrende</a:t>
            </a:r>
            <a:r>
              <a:rPr lang="en-US" b="0" i="0" dirty="0"/>
              <a:t> å </a:t>
            </a:r>
            <a:r>
              <a:rPr lang="en-US" b="0" i="0" dirty="0" err="1"/>
              <a:t>forholde</a:t>
            </a:r>
            <a:r>
              <a:rPr lang="en-US" b="0" i="0" dirty="0"/>
              <a:t> seg </a:t>
            </a:r>
            <a:r>
              <a:rPr lang="en-US" b="0" i="0" dirty="0" err="1"/>
              <a:t>til</a:t>
            </a:r>
            <a:r>
              <a:rPr lang="en-US" b="0" i="0" dirty="0"/>
              <a:t>. </a:t>
            </a:r>
          </a:p>
          <a:p>
            <a:pPr marL="171450" indent="-171450">
              <a:buFont typeface="Arial" panose="020B0604020202020204" pitchFamily="34" charset="0"/>
              <a:buChar char="•"/>
            </a:pPr>
            <a:r>
              <a:rPr lang="en-US" b="0" i="0" dirty="0"/>
              <a:t>Vi </a:t>
            </a:r>
            <a:r>
              <a:rPr lang="en-US" b="0" i="0" dirty="0" err="1"/>
              <a:t>trenger</a:t>
            </a:r>
            <a:r>
              <a:rPr lang="en-US" b="0" i="0" dirty="0"/>
              <a:t> </a:t>
            </a:r>
            <a:r>
              <a:rPr lang="en-US" b="0" i="0" dirty="0" err="1"/>
              <a:t>ikke</a:t>
            </a:r>
            <a:r>
              <a:rPr lang="en-US" b="0" i="0" dirty="0"/>
              <a:t> å </a:t>
            </a:r>
            <a:r>
              <a:rPr lang="en-US" b="0" i="0" dirty="0" err="1"/>
              <a:t>vite</a:t>
            </a:r>
            <a:r>
              <a:rPr lang="en-US" b="0" i="0" dirty="0"/>
              <a:t> </a:t>
            </a:r>
            <a:r>
              <a:rPr lang="en-US" b="0" i="0" dirty="0" err="1"/>
              <a:t>akkurat</a:t>
            </a:r>
            <a:r>
              <a:rPr lang="en-US" b="0" i="0" dirty="0"/>
              <a:t> </a:t>
            </a:r>
            <a:r>
              <a:rPr lang="en-US" b="0" i="0" dirty="0" err="1"/>
              <a:t>hva</a:t>
            </a:r>
            <a:r>
              <a:rPr lang="en-US" b="0" i="0" dirty="0"/>
              <a:t> de </a:t>
            </a:r>
            <a:r>
              <a:rPr lang="en-US" b="0" i="0" dirty="0" err="1"/>
              <a:t>har</a:t>
            </a:r>
            <a:r>
              <a:rPr lang="en-US" b="0" i="0" dirty="0"/>
              <a:t> </a:t>
            </a:r>
            <a:r>
              <a:rPr lang="en-US" b="0" i="0" dirty="0" err="1"/>
              <a:t>opplevd</a:t>
            </a:r>
            <a:r>
              <a:rPr lang="en-US" b="0" i="0" dirty="0"/>
              <a:t> for å </a:t>
            </a:r>
            <a:r>
              <a:rPr lang="en-US" b="0" i="0" dirty="0" err="1"/>
              <a:t>kunne</a:t>
            </a:r>
            <a:r>
              <a:rPr lang="en-US" b="0" i="0" dirty="0"/>
              <a:t> </a:t>
            </a:r>
            <a:r>
              <a:rPr lang="en-US" b="0" i="0" dirty="0" err="1"/>
              <a:t>møte</a:t>
            </a:r>
            <a:r>
              <a:rPr lang="en-US" b="0" i="0" dirty="0"/>
              <a:t> de </a:t>
            </a:r>
            <a:r>
              <a:rPr lang="en-US" b="0" i="0" dirty="0" err="1"/>
              <a:t>på</a:t>
            </a:r>
            <a:r>
              <a:rPr lang="en-US" b="0" i="0" dirty="0"/>
              <a:t> </a:t>
            </a:r>
            <a:r>
              <a:rPr lang="en-US" b="0" i="0" dirty="0" err="1"/>
              <a:t>måter</a:t>
            </a:r>
            <a:r>
              <a:rPr lang="en-US" b="0" i="0" dirty="0"/>
              <a:t> </a:t>
            </a:r>
            <a:r>
              <a:rPr lang="en-US" b="0" i="0" dirty="0" err="1"/>
              <a:t>som</a:t>
            </a:r>
            <a:r>
              <a:rPr lang="en-US" b="0" i="0" dirty="0"/>
              <a:t> </a:t>
            </a:r>
            <a:r>
              <a:rPr lang="en-US" b="0" i="0" dirty="0" err="1"/>
              <a:t>gir</a:t>
            </a:r>
            <a:r>
              <a:rPr lang="en-US" b="0" i="0" dirty="0"/>
              <a:t> </a:t>
            </a:r>
            <a:r>
              <a:rPr lang="en-US" b="0" i="0" dirty="0" err="1"/>
              <a:t>trygghet</a:t>
            </a:r>
            <a:r>
              <a:rPr lang="en-US" b="0" i="0" dirty="0"/>
              <a:t> </a:t>
            </a:r>
            <a:r>
              <a:rPr lang="en-US" b="0" i="0" dirty="0" err="1"/>
              <a:t>og</a:t>
            </a:r>
            <a:r>
              <a:rPr lang="en-US" b="0" i="0" dirty="0"/>
              <a:t> </a:t>
            </a:r>
            <a:r>
              <a:rPr lang="en-US" b="0" i="0" dirty="0" err="1"/>
              <a:t>hjelper</a:t>
            </a:r>
            <a:r>
              <a:rPr lang="en-US" b="0" i="0" dirty="0"/>
              <a:t> </a:t>
            </a:r>
            <a:r>
              <a:rPr lang="en-US" b="0" i="0" dirty="0" err="1"/>
              <a:t>nervesystemene</a:t>
            </a:r>
            <a:r>
              <a:rPr lang="en-US" b="0" i="0" dirty="0"/>
              <a:t> </a:t>
            </a:r>
            <a:r>
              <a:rPr lang="en-US" b="0" i="0" dirty="0" err="1"/>
              <a:t>deres</a:t>
            </a:r>
            <a:r>
              <a:rPr lang="en-US" b="0" i="0" dirty="0"/>
              <a:t> å </a:t>
            </a:r>
            <a:r>
              <a:rPr lang="en-US" b="0" i="0" dirty="0" err="1"/>
              <a:t>finne</a:t>
            </a:r>
            <a:r>
              <a:rPr lang="en-US" b="0" i="0" dirty="0"/>
              <a:t> ro. Dette </a:t>
            </a:r>
            <a:r>
              <a:rPr lang="en-US" b="0" i="0" dirty="0" err="1"/>
              <a:t>kommer</a:t>
            </a:r>
            <a:r>
              <a:rPr lang="en-US" b="0" i="0" dirty="0"/>
              <a:t> vi </a:t>
            </a:r>
            <a:r>
              <a:rPr lang="en-US" b="0" i="0" dirty="0" err="1"/>
              <a:t>tilbake</a:t>
            </a:r>
            <a:r>
              <a:rPr lang="en-US" b="0" i="0" dirty="0"/>
              <a:t> </a:t>
            </a:r>
            <a:r>
              <a:rPr lang="en-US" b="0" i="0" dirty="0" err="1"/>
              <a:t>til</a:t>
            </a:r>
            <a:r>
              <a:rPr lang="en-US" b="0" i="0" dirty="0"/>
              <a:t>. </a:t>
            </a:r>
          </a:p>
          <a:p>
            <a:endParaRPr lang="en-US" b="1" dirty="0"/>
          </a:p>
          <a:p>
            <a:r>
              <a:rPr lang="en-US" b="1" dirty="0" err="1"/>
              <a:t>Kilder</a:t>
            </a:r>
            <a:r>
              <a:rPr lang="en-US" b="1" dirty="0"/>
              <a:t>: </a:t>
            </a:r>
            <a:endParaRPr lang="en-US" dirty="0"/>
          </a:p>
          <a:p>
            <a:pPr marL="0" indent="0">
              <a:buFont typeface="Arial" panose="020B0604020202020204" pitchFamily="34" charset="0"/>
              <a:buNone/>
            </a:pPr>
            <a:r>
              <a:rPr lang="en-US" b="0" i="0" u="none" baseline="0" dirty="0"/>
              <a:t>Center of Disease Control and Prevention. (2019). </a:t>
            </a:r>
            <a:r>
              <a:rPr lang="en-US" b="0" i="1" u="none" baseline="0" dirty="0"/>
              <a:t>Adverse Childhood Experiences (ACEs) Preventing early trauma to improve adult health</a:t>
            </a:r>
            <a:r>
              <a:rPr lang="pl-PL" b="0" i="0" u="none" baseline="0" dirty="0"/>
              <a:t>. C</a:t>
            </a:r>
            <a:r>
              <a:rPr lang="nb-NO" b="0" i="0" u="none" baseline="0" dirty="0" err="1"/>
              <a:t>enter</a:t>
            </a:r>
            <a:r>
              <a:rPr lang="nb-NO" b="0" i="0" u="none" baseline="0" dirty="0"/>
              <a:t> </a:t>
            </a:r>
            <a:r>
              <a:rPr lang="nb-NO" b="0" i="0" u="none" baseline="0" dirty="0" err="1"/>
              <a:t>of</a:t>
            </a:r>
            <a:r>
              <a:rPr lang="nb-NO" b="0" i="0" u="none" baseline="0" dirty="0"/>
              <a:t> </a:t>
            </a:r>
            <a:r>
              <a:rPr lang="nb-NO" b="0" i="0" u="none" baseline="0" dirty="0" err="1"/>
              <a:t>Disease</a:t>
            </a:r>
            <a:r>
              <a:rPr lang="nb-NO" b="0" i="0" u="none" baseline="0" dirty="0"/>
              <a:t> </a:t>
            </a:r>
          </a:p>
          <a:p>
            <a:pPr marL="457200" lvl="1" indent="0">
              <a:buFont typeface="Arial" panose="020B0604020202020204" pitchFamily="34" charset="0"/>
              <a:buNone/>
            </a:pPr>
            <a:r>
              <a:rPr lang="nb-NO" b="0" i="0" u="none" baseline="0" dirty="0"/>
              <a:t>Control and </a:t>
            </a:r>
            <a:r>
              <a:rPr lang="nb-NO" b="0" i="0" u="none" baseline="0" dirty="0" err="1"/>
              <a:t>Prevention</a:t>
            </a:r>
            <a:r>
              <a:rPr lang="nb-NO" b="0" i="0" u="none" baseline="0" dirty="0"/>
              <a:t> (CDC)</a:t>
            </a:r>
            <a:r>
              <a:rPr lang="pl-PL" b="0" i="0" u="none" baseline="0" dirty="0"/>
              <a:t>. </a:t>
            </a:r>
            <a:r>
              <a:rPr lang="nb-NO" b="0" i="0" u="none" baseline="0" dirty="0"/>
              <a:t>Tilgjengelig fra: </a:t>
            </a:r>
            <a:r>
              <a:rPr lang="pl-PL" b="0" i="0" u="none" baseline="0" dirty="0"/>
              <a:t>https://www.cdc.gov/vitalsigns/aces/pdf/vs-1105-aces-H.pdf</a:t>
            </a:r>
          </a:p>
          <a:p>
            <a:pPr marL="0" indent="0">
              <a:buFont typeface="Arial" panose="020B0604020202020204" pitchFamily="34" charset="0"/>
              <a:buNone/>
            </a:pPr>
            <a:endParaRPr lang="en-US" b="0" i="1" u="none" baseline="0" dirty="0"/>
          </a:p>
          <a:p>
            <a:pPr marL="0" indent="0">
              <a:buFont typeface="Arial" panose="020B0604020202020204" pitchFamily="34" charset="0"/>
              <a:buNone/>
            </a:pPr>
            <a:r>
              <a:rPr lang="en-US" b="0" i="0" u="none" baseline="0" dirty="0"/>
              <a:t>Dale, M. T. G., </a:t>
            </a:r>
            <a:r>
              <a:rPr lang="en-US" b="0" i="0" u="none" baseline="0" dirty="0" err="1"/>
              <a:t>Aakvaag</a:t>
            </a:r>
            <a:r>
              <a:rPr lang="en-US" b="0" i="0" u="none" baseline="0" dirty="0"/>
              <a:t>, H. F., Strøm, I. F., </a:t>
            </a:r>
            <a:r>
              <a:rPr lang="en-US" b="0" i="0" u="none" baseline="0" dirty="0" err="1"/>
              <a:t>Augusti</a:t>
            </a:r>
            <a:r>
              <a:rPr lang="en-US" b="0" i="0" u="none" baseline="0" dirty="0"/>
              <a:t>, E. M., &amp; </a:t>
            </a:r>
            <a:r>
              <a:rPr lang="en-US" b="0" i="0" u="none" baseline="0" dirty="0" err="1"/>
              <a:t>Skauge</a:t>
            </a:r>
            <a:r>
              <a:rPr lang="en-US" b="0" i="0" u="none" baseline="0" dirty="0"/>
              <a:t>, A. D. (2023). </a:t>
            </a:r>
            <a:r>
              <a:rPr lang="nb-NO" b="0" i="1" u="none" baseline="0" dirty="0"/>
              <a:t>Omfang av vold og overgrep i den norske befolkningen </a:t>
            </a:r>
            <a:r>
              <a:rPr lang="nb-NO" b="0" i="0" u="none" baseline="0" dirty="0"/>
              <a:t>(Rapport 1/2023). </a:t>
            </a:r>
          </a:p>
          <a:p>
            <a:pPr marL="457200" lvl="1" indent="0">
              <a:buFont typeface="Arial" panose="020B0604020202020204" pitchFamily="34" charset="0"/>
              <a:buNone/>
            </a:pPr>
            <a:r>
              <a:rPr lang="nb-NO" b="0" i="0" u="none" baseline="0" dirty="0"/>
              <a:t>Tilgjengelig fra: https://www.nkvts.no//content/uploads/2023/11/NKVTS_Rapport_1_23_Omfang_vold_overgrep.pdf</a:t>
            </a:r>
          </a:p>
          <a:p>
            <a:pPr marL="0" indent="0">
              <a:buFont typeface="Arial" panose="020B0604020202020204" pitchFamily="34" charset="0"/>
              <a:buNone/>
            </a:pPr>
            <a:endParaRPr lang="en-US" b="0" i="1" u="none" baseline="0" dirty="0"/>
          </a:p>
          <a:p>
            <a:pPr marL="0" indent="0">
              <a:buFont typeface="Arial" panose="020B0604020202020204" pitchFamily="34" charset="0"/>
              <a:buNone/>
            </a:pPr>
            <a:r>
              <a:rPr lang="en-US" b="0" i="0" u="none" baseline="0" dirty="0"/>
              <a:t>Huang, D., Liu, Z., Cao, H., Yang, J., Wu, Z., &amp; Long, Y. (2021). Childhood trauma is linked to decreased temporal stability of functional brain networks in young </a:t>
            </a:r>
          </a:p>
          <a:p>
            <a:pPr marL="457200" lvl="1" indent="0">
              <a:buFont typeface="Arial" panose="020B0604020202020204" pitchFamily="34" charset="0"/>
              <a:buNone/>
            </a:pPr>
            <a:r>
              <a:rPr lang="en-US" b="0" i="0" u="none" baseline="0" dirty="0"/>
              <a:t>adults. </a:t>
            </a:r>
            <a:r>
              <a:rPr lang="en-US" b="0" i="1" u="none" baseline="0" dirty="0"/>
              <a:t>Journal of affective disorders</a:t>
            </a:r>
            <a:r>
              <a:rPr lang="en-US" b="0" i="0" u="none" baseline="0" dirty="0"/>
              <a:t>,</a:t>
            </a:r>
            <a:r>
              <a:rPr lang="en-US" b="0" i="1" u="none" baseline="0" dirty="0"/>
              <a:t> 290</a:t>
            </a:r>
            <a:r>
              <a:rPr lang="en-US" b="0" i="0" u="none" baseline="0" dirty="0"/>
              <a:t>, 23-30.</a:t>
            </a:r>
            <a:endParaRPr lang="nb-NO" dirty="0"/>
          </a:p>
          <a:p>
            <a:endParaRPr lang="nb-NO" dirty="0"/>
          </a:p>
          <a:p>
            <a:endParaRPr lang="nb-NO" dirty="0">
              <a:cs typeface="Calibri"/>
            </a:endParaRPr>
          </a:p>
        </p:txBody>
      </p:sp>
      <p:sp>
        <p:nvSpPr>
          <p:cNvPr id="4" name="Plassholder for lysbildenummer 3"/>
          <p:cNvSpPr>
            <a:spLocks noGrp="1"/>
          </p:cNvSpPr>
          <p:nvPr>
            <p:ph type="sldNum" sz="quarter" idx="5"/>
          </p:nvPr>
        </p:nvSpPr>
        <p:spPr/>
        <p:txBody>
          <a:bodyPr/>
          <a:lstStyle/>
          <a:p>
            <a:fld id="{EC60A5B2-91CD-4146-9B49-EF5927961BCD}" type="slidenum">
              <a:rPr lang="nb-NO" smtClean="0"/>
              <a:t>17</a:t>
            </a:fld>
            <a:endParaRPr lang="nb-NO"/>
          </a:p>
        </p:txBody>
      </p:sp>
    </p:spTree>
    <p:extLst>
      <p:ext uri="{BB962C8B-B14F-4D97-AF65-F5344CB8AC3E}">
        <p14:creationId xmlns:p14="http://schemas.microsoft.com/office/powerpoint/2010/main" val="2410735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Manus:</a:t>
            </a:r>
            <a:endParaRPr lang="nb-NO"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Når det gjelder personer som lever med funksjonshindringer oppleves barrierene for samfunnsdeltakelse svært belastende.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Et eksempel er at det er mer utfordrende å få jobb: 100 000 personer med funksjonshindring ønsker seg inn i det ordinære arbeidsmarkedet, men slipper ikke til.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Barn hindres i å delta i lek og på fritidsaktiviteter: En spørreundersøkelse utført blant norske kommuner i 2019 avdekket at 75 prosent av de spurte kommunene svarte at de ikke hadde transportordninger for funksjonshindrede barn og unge.</a:t>
            </a:r>
          </a:p>
          <a:p>
            <a:pPr marL="0" indent="0">
              <a:buFont typeface="Arial" panose="020B0604020202020204" pitchFamily="34" charset="0"/>
              <a:buNone/>
            </a:pPr>
            <a:endParaRPr lang="nb-NO" dirty="0"/>
          </a:p>
          <a:p>
            <a:pPr marL="171450" indent="-171450">
              <a:buFont typeface="Arial" panose="020B0604020202020204" pitchFamily="34" charset="0"/>
              <a:buChar char="•"/>
            </a:pPr>
            <a:r>
              <a:rPr lang="nb-NO" dirty="0"/>
              <a:t>Personer med funksjonshindringer er også 2-3 ganger mer utsatt enn befolkningen ellers for diskriminering, trusler, vold og overgrep. </a:t>
            </a:r>
          </a:p>
          <a:p>
            <a:pPr marL="0" indent="0">
              <a:buFont typeface="Arial" panose="020B0604020202020204" pitchFamily="34" charset="0"/>
              <a:buNone/>
            </a:pPr>
            <a:endParaRPr lang="nb-NO" b="0" i="0" dirty="0">
              <a:solidFill>
                <a:srgbClr val="444444"/>
              </a:solidFill>
              <a:effectLst/>
              <a:highlight>
                <a:srgbClr val="F5F5F5"/>
              </a:highlight>
              <a:latin typeface="Calibri" panose="020F0502020204030204" pitchFamily="34" charset="0"/>
            </a:endParaRPr>
          </a:p>
          <a:p>
            <a:pPr marL="0" indent="0">
              <a:buFont typeface="Arial" panose="020B0604020202020204" pitchFamily="34" charset="0"/>
              <a:buNone/>
            </a:pPr>
            <a:endParaRPr lang="nb-NO" b="0" i="0" dirty="0">
              <a:solidFill>
                <a:srgbClr val="444444"/>
              </a:solidFill>
              <a:effectLst/>
              <a:highlight>
                <a:srgbClr val="F5F5F5"/>
              </a:highligh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b-NO" b="0" i="1" dirty="0">
                <a:solidFill>
                  <a:srgbClr val="444444"/>
                </a:solidFill>
                <a:effectLst/>
                <a:highlight>
                  <a:srgbClr val="F5F5F5"/>
                </a:highlight>
                <a:latin typeface="Calibri" panose="020F0502020204030204" pitchFamily="34" charset="0"/>
              </a:rPr>
              <a:t>Bakgrunnsstoff til deg som holder presentasjonen</a:t>
            </a:r>
            <a:endParaRPr lang="nb-NO" b="0" i="0" dirty="0">
              <a:solidFill>
                <a:srgbClr val="444444"/>
              </a:solidFill>
              <a:effectLst/>
              <a:highlight>
                <a:srgbClr val="F5F5F5"/>
              </a:highlight>
              <a:latin typeface="Calibri" panose="020F0502020204030204" pitchFamily="34" charset="0"/>
            </a:endParaRPr>
          </a:p>
          <a:p>
            <a:pPr algn="l" rtl="0" fontAlgn="base"/>
            <a:r>
              <a:rPr lang="nb-NO" b="1" i="0" dirty="0">
                <a:solidFill>
                  <a:srgbClr val="444444"/>
                </a:solidFill>
                <a:effectLst/>
                <a:highlight>
                  <a:srgbClr val="F5F5F5"/>
                </a:highlight>
                <a:latin typeface="Calibri" panose="020F0502020204030204" pitchFamily="34" charset="0"/>
              </a:rPr>
              <a:t>Om begrepet «Funksjonshindret» </a:t>
            </a:r>
          </a:p>
          <a:p>
            <a:pPr marL="171450" indent="-171450" algn="l" rtl="0" fontAlgn="base">
              <a:buFont typeface="Arial" panose="020B0604020202020204" pitchFamily="34" charset="0"/>
              <a:buChar char="•"/>
            </a:pPr>
            <a:r>
              <a:rPr lang="nb-NO" dirty="0"/>
              <a:t>Man er funksjonshindret fordi man lever i et samfunn som ikke er utformet for personer som ligner en selv (Likestillings- og </a:t>
            </a:r>
            <a:r>
              <a:rPr lang="nb-NO" dirty="0" err="1"/>
              <a:t>mangfoldsutvalgets</a:t>
            </a:r>
            <a:r>
              <a:rPr lang="nb-NO" dirty="0"/>
              <a:t> utredning av funksjonshindredes likestilling og rettigheter i Norge i 2023)</a:t>
            </a:r>
          </a:p>
          <a:p>
            <a:pPr marL="171450" lvl="0" indent="-171450">
              <a:buFont typeface="Arial" panose="020B0604020202020204" pitchFamily="34" charset="0"/>
              <a:buChar char="•"/>
            </a:pPr>
            <a:r>
              <a:rPr lang="nb-NO" dirty="0"/>
              <a:t>Når noe blir vanskelig å gjøre for en person, for eksempel å spise på restaurant, skyldes ikke det personens bruk av rullestol, men at restauranten har trapper (og ingen rampe eller heis) ved inngangspartiet. Personen blir hindret eller hemmet av sine omgivelser. </a:t>
            </a:r>
          </a:p>
          <a:p>
            <a:pPr marL="171450" lvl="0" indent="-171450">
              <a:buFont typeface="Arial" panose="020B0604020202020204" pitchFamily="34" charset="0"/>
              <a:buChar char="•"/>
            </a:pPr>
            <a:r>
              <a:rPr lang="nb-NO" dirty="0"/>
              <a:t>Begrepet funksjonshindret viser dermed til noe ved omgivelsene, og ikke en egenskap som tillegges personen. </a:t>
            </a:r>
          </a:p>
          <a:p>
            <a:pPr marL="171450" lvl="0" indent="-171450">
              <a:buFont typeface="Arial" panose="020B0604020202020204" pitchFamily="34" charset="0"/>
              <a:buChar char="•"/>
            </a:pPr>
            <a:r>
              <a:rPr lang="nb-NO" sz="1200" b="0" kern="1200" dirty="0">
                <a:solidFill>
                  <a:schemeClr val="tx1"/>
                </a:solidFill>
                <a:latin typeface="+mn-lt"/>
                <a:ea typeface="+mn-ea"/>
                <a:cs typeface="+mn-cs"/>
              </a:rPr>
              <a:t>Begrepet</a:t>
            </a:r>
            <a:r>
              <a:rPr lang="nb-NO" sz="1200" b="1" kern="1200" dirty="0">
                <a:solidFill>
                  <a:schemeClr val="tx1"/>
                </a:solidFill>
                <a:latin typeface="+mn-lt"/>
                <a:ea typeface="+mn-ea"/>
                <a:cs typeface="+mn-cs"/>
              </a:rPr>
              <a:t> funksjonshindring </a:t>
            </a:r>
            <a:r>
              <a:rPr lang="nb-NO" dirty="0"/>
              <a:t>foreslås å erstatte ‘funksjonshemming’ av Likestillings- og </a:t>
            </a:r>
            <a:r>
              <a:rPr lang="nb-NO" dirty="0" err="1"/>
              <a:t>mangfoldsutvalget</a:t>
            </a:r>
            <a:r>
              <a:rPr lang="nb-NO" dirty="0"/>
              <a:t>.</a:t>
            </a:r>
          </a:p>
          <a:p>
            <a:pPr marL="171450" lvl="0" indent="-171450">
              <a:buFont typeface="Arial" panose="020B0604020202020204" pitchFamily="34" charset="0"/>
              <a:buChar char="•"/>
            </a:pPr>
            <a:endParaRPr lang="nb-NO" b="1" i="0" dirty="0">
              <a:solidFill>
                <a:srgbClr val="444444"/>
              </a:solidFill>
              <a:effectLst/>
              <a:highlight>
                <a:srgbClr val="F5F5F5"/>
              </a:highlight>
              <a:latin typeface="Calibri" panose="020F0502020204030204" pitchFamily="34" charset="0"/>
            </a:endParaRPr>
          </a:p>
          <a:p>
            <a:pPr marL="0" lvl="0" indent="0">
              <a:buFont typeface="Arial" panose="020B0604020202020204" pitchFamily="34" charset="0"/>
              <a:buNone/>
            </a:pPr>
            <a:r>
              <a:rPr lang="nb-NO" b="1" i="0" dirty="0">
                <a:solidFill>
                  <a:srgbClr val="444444"/>
                </a:solidFill>
                <a:effectLst/>
                <a:highlight>
                  <a:srgbClr val="F5F5F5"/>
                </a:highlight>
                <a:latin typeface="Calibri" panose="020F0502020204030204" pitchFamily="34" charset="0"/>
              </a:rPr>
              <a:t>Mer utsatt for diskriminering, trusler og vold</a:t>
            </a:r>
          </a:p>
          <a:p>
            <a:pPr marL="171450" indent="-171450">
              <a:buFont typeface="Arial" panose="020B0604020202020204" pitchFamily="34" charset="0"/>
              <a:buChar char="•"/>
            </a:pPr>
            <a:r>
              <a:rPr lang="nb-NO" dirty="0"/>
              <a:t>Personer med funksjonshindringer er også mer utsatt enn befolkningen ellers for diskriminering, trusler, vold og overgrep. For eksempel:</a:t>
            </a:r>
          </a:p>
          <a:p>
            <a:pPr marL="628650" lvl="1" indent="-171450">
              <a:buFont typeface="Arial" panose="020B0604020202020204" pitchFamily="34" charset="0"/>
              <a:buChar char="•"/>
            </a:pPr>
            <a:r>
              <a:rPr lang="nb-NO" dirty="0"/>
              <a:t>Undersøkelser gjennomført av ulike interesseorganisasjoner, viser at hvert fjerde hørselhemmede barn opplever mobbing flere ganger i måneden, to av tre synshemmede barn og unge har opplevd å bli mobbet, og en tredjedel av barn med cerebral parese har opplevd mobbing.</a:t>
            </a:r>
          </a:p>
          <a:p>
            <a:pPr marL="628650" lvl="1" indent="-171450">
              <a:buFont typeface="Arial" panose="020B0604020202020204" pitchFamily="34" charset="0"/>
              <a:buChar char="•"/>
            </a:pPr>
            <a:r>
              <a:rPr lang="nb-NO" dirty="0"/>
              <a:t>Studier finner at jenter og gutter med syns- og hørselshemming som er ervervet allerede i barndommen, er ekstra utsatte for seksuelle overgrep.</a:t>
            </a:r>
          </a:p>
          <a:p>
            <a:pPr marL="171450" lvl="0" indent="-171450">
              <a:buFont typeface="Arial" panose="020B0604020202020204" pitchFamily="34" charset="0"/>
              <a:buChar char="•"/>
            </a:pPr>
            <a:endParaRPr lang="nb-NO" b="1" i="0" dirty="0">
              <a:solidFill>
                <a:srgbClr val="444444"/>
              </a:solidFill>
              <a:effectLst/>
              <a:highlight>
                <a:srgbClr val="F5F5F5"/>
              </a:highlight>
              <a:latin typeface="Calibri" panose="020F0502020204030204" pitchFamily="34" charset="0"/>
            </a:endParaRPr>
          </a:p>
          <a:p>
            <a:pPr marL="0" indent="0">
              <a:buFont typeface="Arial" panose="020B0604020202020204" pitchFamily="34" charset="0"/>
              <a:buNone/>
            </a:pPr>
            <a:endParaRPr lang="nb-NO" dirty="0"/>
          </a:p>
          <a:p>
            <a:pPr marL="0" indent="0">
              <a:buFont typeface="Arial" panose="020B0604020202020204" pitchFamily="34" charset="0"/>
              <a:buNone/>
            </a:pPr>
            <a:r>
              <a:rPr lang="nb-NO" b="1" dirty="0"/>
              <a:t>Kilder:</a:t>
            </a:r>
            <a:endParaRPr lang="nb-NO" sz="2800" dirty="0">
              <a:hlinkClick r:id="rId3"/>
            </a:endParaRPr>
          </a:p>
          <a:p>
            <a:pPr marL="0" indent="0">
              <a:buFont typeface="Arial" panose="020B0604020202020204" pitchFamily="34" charset="0"/>
              <a:buNone/>
            </a:pPr>
            <a:r>
              <a:rPr lang="nb-NO" sz="1800" b="0" i="0" u="none" baseline="0" dirty="0" err="1">
                <a:effectLst/>
                <a:latin typeface="Calibri" panose="020F0502020204030204" pitchFamily="34" charset="0"/>
                <a:ea typeface="Calibri" panose="020F0502020204030204" pitchFamily="34" charset="0"/>
                <a:cs typeface="Arial" panose="020B0604020202020204" pitchFamily="34" charset="0"/>
              </a:rPr>
              <a:t>Bufdir</a:t>
            </a:r>
            <a:r>
              <a:rPr lang="nb-NO" sz="1800" b="0" i="0" u="none" baseline="0" dirty="0">
                <a:effectLst/>
                <a:latin typeface="Calibri" panose="020F0502020204030204" pitchFamily="34" charset="0"/>
                <a:ea typeface="Calibri" panose="020F0502020204030204" pitchFamily="34" charset="0"/>
                <a:cs typeface="Arial" panose="020B0604020202020204" pitchFamily="34" charset="0"/>
              </a:rPr>
              <a:t>. (</a:t>
            </a:r>
            <a:r>
              <a:rPr lang="nb-NO" sz="1800" b="0" i="0" u="none" baseline="0" dirty="0" err="1">
                <a:effectLst/>
                <a:latin typeface="Calibri" panose="020F0502020204030204" pitchFamily="34" charset="0"/>
                <a:ea typeface="Calibri" panose="020F0502020204030204" pitchFamily="34" charset="0"/>
                <a:cs typeface="Arial" panose="020B0604020202020204" pitchFamily="34" charset="0"/>
              </a:rPr>
              <a:t>i.d</a:t>
            </a:r>
            <a:r>
              <a:rPr lang="nb-NO" sz="1800" b="0" i="0" u="none" baseline="0" dirty="0">
                <a:effectLst/>
                <a:latin typeface="Calibri" panose="020F0502020204030204" pitchFamily="34" charset="0"/>
                <a:ea typeface="Calibri" panose="020F0502020204030204" pitchFamily="34" charset="0"/>
                <a:cs typeface="Arial" panose="020B0604020202020204" pitchFamily="34" charset="0"/>
              </a:rPr>
              <a:t>.). </a:t>
            </a:r>
            <a:r>
              <a:rPr lang="nb-NO" sz="1800" b="0" i="1" u="none" baseline="0" dirty="0">
                <a:effectLst/>
                <a:latin typeface="Calibri" panose="020F0502020204030204" pitchFamily="34" charset="0"/>
                <a:ea typeface="Calibri" panose="020F0502020204030204" pitchFamily="34" charset="0"/>
                <a:cs typeface="Arial" panose="020B0604020202020204" pitchFamily="34" charset="0"/>
              </a:rPr>
              <a:t>Diskriminering og holdninger. Personer med funksjonsnedsettelse</a:t>
            </a:r>
            <a:r>
              <a:rPr lang="nb-NO" sz="1800" b="0" i="0" u="none" baseline="0" dirty="0">
                <a:effectLst/>
                <a:latin typeface="Calibri" panose="020F0502020204030204" pitchFamily="34" charset="0"/>
                <a:ea typeface="Calibri" panose="020F0502020204030204" pitchFamily="34" charset="0"/>
                <a:cs typeface="Arial" panose="020B0604020202020204" pitchFamily="34" charset="0"/>
              </a:rPr>
              <a:t>. Barne-, ungdoms-, og familiedirektoratet. https://www.bufdir.no/statistikk-og-</a:t>
            </a:r>
          </a:p>
          <a:p>
            <a:pPr marL="457200" lvl="1" indent="0">
              <a:buFont typeface="Arial" panose="020B0604020202020204" pitchFamily="34" charset="0"/>
              <a:buNone/>
            </a:pPr>
            <a:r>
              <a:rPr lang="nb-NO" sz="1800" b="0" i="0" u="none" baseline="0" dirty="0">
                <a:effectLst/>
                <a:latin typeface="Calibri" panose="020F0502020204030204" pitchFamily="34" charset="0"/>
                <a:ea typeface="Calibri" panose="020F0502020204030204" pitchFamily="34" charset="0"/>
                <a:cs typeface="Arial" panose="020B0604020202020204" pitchFamily="34" charset="0"/>
              </a:rPr>
              <a:t>analyse/funksjonsnedsettelse/diskriminering-holdninger/</a:t>
            </a:r>
          </a:p>
          <a:p>
            <a:pPr marL="0" indent="0">
              <a:buFont typeface="Arial" panose="020B0604020202020204" pitchFamily="34" charset="0"/>
              <a:buNone/>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marL="0" indent="0">
              <a:buFont typeface="Arial" panose="020B0604020202020204" pitchFamily="34" charset="0"/>
              <a:buNone/>
            </a:pPr>
            <a:r>
              <a:rPr lang="da-DK" b="0" i="0" u="none" baseline="0" dirty="0"/>
              <a:t>Hafstad, G. S., &amp; Augusti, E. M. (2019). </a:t>
            </a:r>
            <a:r>
              <a:rPr lang="nb-NO" b="0" i="1" u="none" baseline="0" dirty="0"/>
              <a:t>Ungdoms erfaringer med vold og overgrep i oppveksten: En nasjonal undersøkelse av ungdom i alderen 12 til 16 år (Rapport </a:t>
            </a:r>
          </a:p>
          <a:p>
            <a:pPr marL="457200" lvl="1" indent="0">
              <a:buFont typeface="Arial" panose="020B0604020202020204" pitchFamily="34" charset="0"/>
              <a:buNone/>
            </a:pPr>
            <a:r>
              <a:rPr lang="nb-NO" b="0" i="1" u="none" baseline="0" dirty="0"/>
              <a:t>4/2019)</a:t>
            </a:r>
            <a:r>
              <a:rPr lang="nb-NO" b="0" i="0" u="none" baseline="0" dirty="0"/>
              <a:t>. https://www.nkvts.no/content/uploads/2019/10/Rapport_4_19_UEVO.pdf</a:t>
            </a:r>
          </a:p>
          <a:p>
            <a:pPr marL="0" indent="0">
              <a:buFont typeface="Arial" panose="020B0604020202020204" pitchFamily="34" charset="0"/>
              <a:buNone/>
            </a:pPr>
            <a:endParaRPr lang="nb-NO" b="0" i="0" u="none" baseline="0" dirty="0"/>
          </a:p>
          <a:p>
            <a:pPr marL="0" indent="0">
              <a:buFont typeface="Arial" panose="020B0604020202020204" pitchFamily="34" charset="0"/>
              <a:buNone/>
            </a:pPr>
            <a:r>
              <a:rPr lang="nb-NO" b="0" i="0" u="none" baseline="0" dirty="0"/>
              <a:t>Heir, T., Hansen, M. B., Bonsaksen, T., Saur, R., &amp; Brunes, A. (2022). </a:t>
            </a:r>
            <a:r>
              <a:rPr lang="nb-NO" b="0" i="1" u="none" baseline="0" dirty="0"/>
              <a:t>Synstap og psykisk helse</a:t>
            </a:r>
            <a:r>
              <a:rPr lang="nb-NO" b="0" i="0" u="none" baseline="0" dirty="0"/>
              <a:t>. NKVTS / NBSPH. Tilgjengelig fra: https://nbsph.no/wp-</a:t>
            </a:r>
          </a:p>
          <a:p>
            <a:pPr marL="457200" lvl="1" indent="0">
              <a:buFont typeface="Arial" panose="020B0604020202020204" pitchFamily="34" charset="0"/>
              <a:buNone/>
            </a:pPr>
            <a:r>
              <a:rPr lang="nb-NO" b="0" i="0" u="none" baseline="0" dirty="0" err="1"/>
              <a:t>content</a:t>
            </a:r>
            <a:r>
              <a:rPr lang="nb-NO" b="0" i="0" u="none" baseline="0" dirty="0"/>
              <a:t>/uploads/2022/09/220905-Synstap-og-psykisk-helse-A4.pdf</a:t>
            </a:r>
          </a:p>
          <a:p>
            <a:pPr marL="0" indent="0">
              <a:buFont typeface="Arial" panose="020B0604020202020204" pitchFamily="34" charset="0"/>
              <a:buNone/>
            </a:pPr>
            <a:endParaRPr lang="nb-NO" b="0" i="0" u="none" baseline="0" dirty="0"/>
          </a:p>
          <a:p>
            <a:pPr marL="0" indent="0">
              <a:buFont typeface="Arial" panose="020B0604020202020204" pitchFamily="34" charset="0"/>
              <a:buNone/>
            </a:pPr>
            <a:r>
              <a:rPr lang="nb-NO" b="0" i="0" u="none" baseline="0" dirty="0"/>
              <a:t>Helseetaten. (2023). </a:t>
            </a:r>
            <a:r>
              <a:rPr lang="nb-NO" b="0" i="1" u="none" baseline="0" dirty="0"/>
              <a:t>Oslohelsa 2023. Oversikt over helsetilstand og påvirkningsfaktorer i Oslo</a:t>
            </a:r>
            <a:r>
              <a:rPr lang="nb-NO" b="0" i="0" u="none" baseline="0" dirty="0"/>
              <a:t>. Oslo kommune. Tilgjengelig fra: </a:t>
            </a:r>
          </a:p>
          <a:p>
            <a:pPr marL="457200" lvl="1" indent="0">
              <a:buFont typeface="Arial" panose="020B0604020202020204" pitchFamily="34" charset="0"/>
              <a:buNone/>
            </a:pPr>
            <a:r>
              <a:rPr lang="nb-NO" b="0" i="0" u="none" baseline="0" dirty="0"/>
              <a:t>https://www.oslo.kommune.no/getfile.php/13497582-1701851343/Tjenester%20og%20tilbud/Politikk%20og%20administrasjon/Statistikk/Oslohelsa%202023.pdf</a:t>
            </a:r>
          </a:p>
          <a:p>
            <a:pPr marL="0" indent="0">
              <a:buFont typeface="Arial" panose="020B0604020202020204" pitchFamily="34" charset="0"/>
              <a:buNone/>
            </a:pPr>
            <a:endParaRPr lang="nb-NO" b="0" i="1" u="none" baseline="0" dirty="0"/>
          </a:p>
          <a:p>
            <a:pPr marL="0" indent="0">
              <a:buFont typeface="Arial" panose="020B0604020202020204" pitchFamily="34" charset="0"/>
              <a:buNone/>
            </a:pPr>
            <a:r>
              <a:rPr lang="nb-NO" b="0" i="0" u="none" baseline="0" dirty="0" err="1"/>
              <a:t>Kittelsaa</a:t>
            </a:r>
            <a:r>
              <a:rPr lang="nb-NO" b="0" i="0" u="none" baseline="0" dirty="0"/>
              <a:t>, A., Wik, S. E., &amp; </a:t>
            </a:r>
            <a:r>
              <a:rPr lang="nb-NO" b="0" i="0" u="none" baseline="0" dirty="0" err="1"/>
              <a:t>Tøssebro</a:t>
            </a:r>
            <a:r>
              <a:rPr lang="nb-NO" b="0" i="0" u="none" baseline="0" dirty="0"/>
              <a:t>, J. (2015). </a:t>
            </a:r>
            <a:r>
              <a:rPr lang="nb-NO" b="0" i="1" u="none" baseline="0" dirty="0"/>
              <a:t>Levekår for personer med nedsatt funksjonsevne: Fellestrekk og variasjon</a:t>
            </a:r>
            <a:r>
              <a:rPr lang="nb-NO" b="0" i="0" u="none" baseline="0" dirty="0"/>
              <a:t>. </a:t>
            </a:r>
          </a:p>
          <a:p>
            <a:pPr marL="457200" lvl="1" indent="0">
              <a:buFont typeface="Arial" panose="020B0604020202020204" pitchFamily="34" charset="0"/>
              <a:buNone/>
            </a:pPr>
            <a:r>
              <a:rPr lang="nb-NO" b="0" i="0" u="none" baseline="0" dirty="0"/>
              <a:t>https://img8.custompublish.com/getfile.php/3437200.2298.uwuavqvvst/Levek%C3%A5r%2Bfor%2Bpersoner%2Bmed%2Bnedsatt%2Bfunksjonsevne%2B-%2BFellestrekk%2Bog%2Bvariasjon.pdf?return=www.nkbuf.no</a:t>
            </a:r>
          </a:p>
          <a:p>
            <a:pPr marL="0" indent="0">
              <a:buFont typeface="Arial" panose="020B0604020202020204" pitchFamily="34" charset="0"/>
              <a:buNone/>
            </a:pPr>
            <a:endParaRPr lang="nb-NO" b="0" i="1"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u="none" baseline="0" dirty="0">
                <a:effectLst/>
                <a:latin typeface="Calibri" panose="020F0502020204030204" pitchFamily="34" charset="0"/>
                <a:ea typeface="Calibri" panose="020F0502020204030204" pitchFamily="34" charset="0"/>
                <a:cs typeface="Arial" panose="020B0604020202020204" pitchFamily="34" charset="0"/>
              </a:rPr>
              <a:t>NOU 2023: 13. (2023). </a:t>
            </a:r>
            <a:r>
              <a:rPr lang="nb-NO" sz="1200" b="0" i="1" u="none" baseline="0" dirty="0">
                <a:effectLst/>
                <a:latin typeface="Calibri" panose="020F0502020204030204" pitchFamily="34" charset="0"/>
                <a:ea typeface="Calibri" panose="020F0502020204030204" pitchFamily="34" charset="0"/>
                <a:cs typeface="Arial" panose="020B0604020202020204" pitchFamily="34" charset="0"/>
              </a:rPr>
              <a:t>På høy tid: Realisering av funksjonshindredes rettigheter</a:t>
            </a:r>
            <a:r>
              <a:rPr lang="nn-NO" sz="1200" b="0" i="0" u="none" baseline="0" dirty="0">
                <a:effectLst/>
                <a:latin typeface="Calibri" panose="020F0502020204030204" pitchFamily="34" charset="0"/>
                <a:ea typeface="Calibri" panose="020F0502020204030204" pitchFamily="34" charset="0"/>
                <a:cs typeface="Arial" panose="020B0604020202020204" pitchFamily="34" charset="0"/>
              </a:rPr>
              <a:t>. Kultur- og likestillingsdepartementet. </a:t>
            </a:r>
            <a:r>
              <a:rPr lang="nn-NO" sz="1200" b="0" i="0" u="none" baseline="0" dirty="0" err="1">
                <a:effectLst/>
                <a:latin typeface="Calibri" panose="020F0502020204030204" pitchFamily="34" charset="0"/>
                <a:ea typeface="Calibri" panose="020F0502020204030204" pitchFamily="34" charset="0"/>
                <a:cs typeface="Arial" panose="020B0604020202020204" pitchFamily="34" charset="0"/>
              </a:rPr>
              <a:t>Tilgjengelig</a:t>
            </a:r>
            <a:r>
              <a:rPr lang="nn-NO" sz="1200" b="0" i="0" u="none" baseline="0" dirty="0">
                <a:effectLst/>
                <a:latin typeface="Calibri" panose="020F0502020204030204" pitchFamily="34" charset="0"/>
                <a:ea typeface="Calibri" panose="020F0502020204030204" pitchFamily="34" charset="0"/>
                <a:cs typeface="Arial" panose="020B0604020202020204" pitchFamily="34" charset="0"/>
              </a:rPr>
              <a:t> </a:t>
            </a:r>
            <a:r>
              <a:rPr lang="nn-NO" sz="1200" b="0" i="0" u="none" baseline="0" dirty="0" err="1">
                <a:effectLst/>
                <a:latin typeface="Calibri" panose="020F0502020204030204" pitchFamily="34" charset="0"/>
                <a:ea typeface="Calibri" panose="020F0502020204030204" pitchFamily="34" charset="0"/>
                <a:cs typeface="Arial" panose="020B0604020202020204" pitchFamily="34" charset="0"/>
              </a:rPr>
              <a:t>fra</a:t>
            </a:r>
            <a:r>
              <a:rPr lang="nn-NO" sz="1200" b="0" i="0" u="none" baseline="0" dirty="0">
                <a:effectLst/>
                <a:latin typeface="Calibri" panose="020F0502020204030204" pitchFamily="34" charset="0"/>
                <a:ea typeface="Calibri" panose="020F0502020204030204" pitchFamily="34" charset="0"/>
                <a:cs typeface="Arial" panose="020B0604020202020204" pitchFamily="34" charset="0"/>
              </a:rPr>
              <a:t>: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n-NO" sz="1200" b="0" i="0" u="none" baseline="0" dirty="0">
                <a:effectLst/>
                <a:latin typeface="Calibri" panose="020F0502020204030204" pitchFamily="34" charset="0"/>
                <a:ea typeface="Calibri" panose="020F0502020204030204" pitchFamily="34" charset="0"/>
                <a:cs typeface="Arial" panose="020B0604020202020204" pitchFamily="34" charset="0"/>
              </a:rPr>
              <a:t>https://www.regjeringen.no/contentassets/06e733d054c343af921f6469cb5324c4/no/pdfs/nou202320230013000dddpdfs.pdf</a:t>
            </a:r>
          </a:p>
          <a:p>
            <a:pPr marL="0" indent="0">
              <a:buFont typeface="Arial" panose="020B0604020202020204" pitchFamily="34" charset="0"/>
              <a:buNone/>
            </a:pPr>
            <a:endParaRPr lang="nb-NO" b="0" i="1" u="none" baseline="0" dirty="0"/>
          </a:p>
          <a:p>
            <a:pPr marL="0" indent="0">
              <a:buFont typeface="Arial" panose="020B0604020202020204" pitchFamily="34" charset="0"/>
              <a:buNone/>
            </a:pPr>
            <a:endParaRPr lang="nb-NO" dirty="0"/>
          </a:p>
        </p:txBody>
      </p:sp>
      <p:sp>
        <p:nvSpPr>
          <p:cNvPr id="4" name="Plassholder for lysbildenummer 3"/>
          <p:cNvSpPr>
            <a:spLocks noGrp="1"/>
          </p:cNvSpPr>
          <p:nvPr>
            <p:ph type="sldNum" sz="quarter" idx="5"/>
          </p:nvPr>
        </p:nvSpPr>
        <p:spPr/>
        <p:txBody>
          <a:bodyPr/>
          <a:lstStyle/>
          <a:p>
            <a:fld id="{EC60A5B2-91CD-4146-9B49-EF5927961BCD}" type="slidenum">
              <a:rPr lang="nb-NO" smtClean="0"/>
              <a:t>18</a:t>
            </a:fld>
            <a:endParaRPr lang="nb-NO"/>
          </a:p>
        </p:txBody>
      </p:sp>
    </p:spTree>
    <p:extLst>
      <p:ext uri="{BB962C8B-B14F-4D97-AF65-F5344CB8AC3E}">
        <p14:creationId xmlns:p14="http://schemas.microsoft.com/office/powerpoint/2010/main" val="24750378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15900" marR="0" lvl="0" indent="-215900" algn="l" defTabSz="914400" rtl="0" eaLnBrk="1" fontAlgn="auto" latinLnBrk="0" hangingPunct="1">
              <a:lnSpc>
                <a:spcPct val="100000"/>
              </a:lnSpc>
              <a:spcBef>
                <a:spcPts val="0"/>
              </a:spcBef>
              <a:spcAft>
                <a:spcPts val="0"/>
              </a:spcAft>
              <a:buClrTx/>
              <a:buSzTx/>
              <a:buFontTx/>
              <a:buNone/>
              <a:tabLst/>
              <a:defRPr/>
            </a:pPr>
            <a:r>
              <a:rPr lang="nb-NO" b="0" i="1" dirty="0"/>
              <a:t>Forberedelse til deg som holder presentasjonen:</a:t>
            </a:r>
          </a:p>
          <a:p>
            <a:pPr marL="215900" indent="-215900"/>
            <a:r>
              <a:rPr lang="nb-NO" b="0" i="1" dirty="0"/>
              <a:t>Prosess for gjennomføring av refleksjonsøvelsen </a:t>
            </a:r>
          </a:p>
          <a:p>
            <a:pPr marL="215900" indent="-215900">
              <a:buFont typeface="Arial" panose="020B0604020202020204" pitchFamily="34" charset="0"/>
              <a:buChar char="•"/>
            </a:pPr>
            <a:r>
              <a:rPr lang="nb-NO" i="1" dirty="0"/>
              <a:t>Først skrive ned noen stikkord fra refleksjonsspørsmålene (under) hver for seg (2 min)</a:t>
            </a:r>
          </a:p>
          <a:p>
            <a:pPr marL="215900" indent="-215900">
              <a:buFont typeface="Arial" panose="020B0604020202020204" pitchFamily="34" charset="0"/>
              <a:buChar char="•"/>
            </a:pPr>
            <a:r>
              <a:rPr lang="nb-NO" i="1" dirty="0"/>
              <a:t>Dele sammen to og to (4 min)</a:t>
            </a:r>
          </a:p>
          <a:p>
            <a:pPr marL="215900" indent="-215900">
              <a:buFont typeface="Arial" panose="020B0604020202020204" pitchFamily="34" charset="0"/>
              <a:buChar char="•"/>
            </a:pPr>
            <a:r>
              <a:rPr lang="nb-NO" i="1" dirty="0"/>
              <a:t>Felles oppsummering i plenum, hvert par deler «Hva ble du opptatt av nå?» (12 min)</a:t>
            </a:r>
          </a:p>
          <a:p>
            <a:pPr marL="215900" indent="-215900"/>
            <a:r>
              <a:rPr lang="nb-NO" i="1" dirty="0"/>
              <a:t>Tidsbruk: 20 min (viktig å holde tiden)</a:t>
            </a:r>
          </a:p>
          <a:p>
            <a:pPr marL="215900" indent="-215900"/>
            <a:endParaRPr lang="nb-NO" b="1" dirty="0"/>
          </a:p>
          <a:p>
            <a:r>
              <a:rPr lang="nb-NO" b="1" dirty="0"/>
              <a:t>Manus:</a:t>
            </a:r>
          </a:p>
          <a:p>
            <a:pPr marL="171450" indent="-171450">
              <a:buFont typeface="Arial" panose="020B0604020202020204" pitchFamily="34" charset="0"/>
              <a:buChar char="•"/>
            </a:pPr>
            <a:r>
              <a:rPr lang="nb-NO" sz="1800" dirty="0">
                <a:effectLst/>
                <a:latin typeface="Segoe UI" panose="020B0502040204020203" pitchFamily="34" charset="0"/>
              </a:rPr>
              <a:t>Du skal nå tegne hånden din på et ark. Du trenger ikke å vise det du tegner til noen, så trekk deg litt unna om du ønsker det. Du kan etterpå velge om du vil dele det du har skrevet.</a:t>
            </a:r>
          </a:p>
          <a:p>
            <a:pPr marL="171450" indent="-171450">
              <a:buFont typeface="Arial" panose="020B0604020202020204" pitchFamily="34" charset="0"/>
              <a:buChar char="•"/>
            </a:pPr>
            <a:r>
              <a:rPr lang="nb-NO" sz="1800" b="0" dirty="0">
                <a:effectLst/>
                <a:latin typeface="Segoe UI" panose="020B0502040204020203" pitchFamily="34" charset="0"/>
              </a:rPr>
              <a:t>Øvelsen handler om at vi skal reflektere over det vi opplever, ikke over innholdet i det vi skriver. Så du skal ikke dele mer enn du er komfortabel med. </a:t>
            </a:r>
            <a:endParaRPr lang="nb-NO" b="0" dirty="0"/>
          </a:p>
          <a:p>
            <a:pPr marL="171450" indent="-171450">
              <a:buFont typeface="Arial" panose="020B0604020202020204" pitchFamily="34" charset="0"/>
              <a:buChar char="•"/>
            </a:pPr>
            <a:r>
              <a:rPr lang="nb-NO" b="0" dirty="0"/>
              <a:t>På hver finger skal du skrive ned et ord som beskriver din identitet, hva er det viktigste for deg, som du selv opplever er de viktigste delene av deg som individ – det kan være ulike roller du har i samfunnet – være foreldre, søster, sykepleier eller noe annet, eller det kan være knyttet til kjønnsidentitet, funksjonshindringer, religion, kultur eller etnisk identitet. Du skal ikke vise det du tegner til noen andre i rommet og du vil ikke bli bedt om å dele det du skriver (med mindre du selv ønsker det)</a:t>
            </a:r>
          </a:p>
          <a:p>
            <a:pPr marL="171450" indent="-171450">
              <a:buFont typeface="Arial" panose="020B0604020202020204" pitchFamily="34" charset="0"/>
              <a:buChar char="•"/>
            </a:pPr>
            <a:r>
              <a:rPr lang="nb-NO" b="0" dirty="0"/>
              <a:t>Nå skal du stryke over to av fingrene. To deler av deg selv som du må ta bort – hvilke er de minst essensielle delene av deg?</a:t>
            </a:r>
          </a:p>
          <a:p>
            <a:pPr marL="171450" indent="-171450">
              <a:buFont typeface="Arial" panose="020B0604020202020204" pitchFamily="34" charset="0"/>
              <a:buChar char="•"/>
            </a:pPr>
            <a:r>
              <a:rPr lang="nb-NO" b="0" dirty="0"/>
              <a:t>Nå skal du stryke ut ringfingeren. Eller pekefingeren. Hvilken del av deg selv står igjen? </a:t>
            </a:r>
          </a:p>
          <a:p>
            <a:pPr marL="171450" indent="-171450">
              <a:buFont typeface="Arial" panose="020B0604020202020204" pitchFamily="34" charset="0"/>
              <a:buChar char="•"/>
            </a:pPr>
            <a:endParaRPr lang="nb-NO" b="0" dirty="0"/>
          </a:p>
          <a:p>
            <a:pPr marL="171450" indent="-171450">
              <a:buFont typeface="Arial" panose="020B0604020202020204" pitchFamily="34" charset="0"/>
              <a:buChar char="•"/>
            </a:pPr>
            <a:endParaRPr lang="nb-NO" b="0" dirty="0"/>
          </a:p>
          <a:p>
            <a:pPr marL="0" indent="0">
              <a:buFont typeface="Arial" panose="020B0604020202020204" pitchFamily="34" charset="0"/>
              <a:buNone/>
            </a:pPr>
            <a:r>
              <a:rPr lang="nb-NO" b="1" dirty="0"/>
              <a:t>Refleksjonsspørsmål:</a:t>
            </a:r>
          </a:p>
          <a:p>
            <a:pPr marL="171450" indent="-171450">
              <a:buFont typeface="Arial" panose="020B0604020202020204" pitchFamily="34" charset="0"/>
              <a:buChar char="•"/>
            </a:pPr>
            <a:r>
              <a:rPr lang="nb-NO" b="0" dirty="0"/>
              <a:t>Hvordan føles det å tvinges til å bare se en del av din identitet? </a:t>
            </a:r>
          </a:p>
          <a:p>
            <a:pPr marL="171450" indent="-171450">
              <a:buFont typeface="Arial" panose="020B0604020202020204" pitchFamily="34" charset="0"/>
              <a:buChar char="•"/>
            </a:pPr>
            <a:r>
              <a:rPr lang="nb-NO" sz="1200" dirty="0"/>
              <a:t>Hvordan ville du oppleve det om de rundt deg bare forholdt seg til denne delen av den du er?</a:t>
            </a:r>
            <a:endParaRPr lang="nb-NO" sz="1200" b="0" dirty="0"/>
          </a:p>
          <a:p>
            <a:pPr marL="171450" indent="-171450">
              <a:buFont typeface="Arial" panose="020B0604020202020204" pitchFamily="34" charset="0"/>
              <a:buChar char="•"/>
            </a:pPr>
            <a:endParaRPr lang="nb-NO" b="0" i="1" dirty="0"/>
          </a:p>
          <a:p>
            <a:pPr marL="0" indent="0">
              <a:buFont typeface="Arial" panose="020B0604020202020204" pitchFamily="34" charset="0"/>
              <a:buNone/>
            </a:pPr>
            <a:endParaRPr lang="nb-NO" b="0" i="1" dirty="0"/>
          </a:p>
          <a:p>
            <a:pPr marL="0" indent="0">
              <a:buFont typeface="Arial" panose="020B0604020202020204" pitchFamily="34" charset="0"/>
              <a:buNone/>
            </a:pPr>
            <a:r>
              <a:rPr lang="nb-NO" b="0" i="1" dirty="0"/>
              <a:t>Se neste slide slik at spørsmålene blir synlige for gruppen når de skal svare.</a:t>
            </a:r>
          </a:p>
          <a:p>
            <a:pPr marL="0" indent="0">
              <a:buFont typeface="Arial" panose="020B0604020202020204" pitchFamily="34" charset="0"/>
              <a:buNone/>
            </a:pPr>
            <a:endParaRPr lang="nb-NO" b="0" dirty="0"/>
          </a:p>
          <a:p>
            <a:pPr marL="171450" indent="-171450">
              <a:buFont typeface="Arial" panose="020B0604020202020204" pitchFamily="34" charset="0"/>
              <a:buChar char="•"/>
            </a:pPr>
            <a:endParaRPr lang="nb-NO" b="1"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t>19</a:t>
            </a:fld>
            <a:endParaRPr lang="nb-NO" dirty="0"/>
          </a:p>
        </p:txBody>
      </p:sp>
    </p:spTree>
    <p:extLst>
      <p:ext uri="{BB962C8B-B14F-4D97-AF65-F5344CB8AC3E}">
        <p14:creationId xmlns:p14="http://schemas.microsoft.com/office/powerpoint/2010/main" val="4073253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499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2" indent="0">
              <a:buFont typeface="Arial,Sans-Serif"/>
              <a:buNone/>
            </a:pPr>
            <a:r>
              <a:rPr lang="nb-NO" b="0" i="1" dirty="0">
                <a:cs typeface="Calibri"/>
              </a:rPr>
              <a:t>La bildet stå oppe mens de gjennomfører prosessen på forrige side (individuelt, to og to, i plenum).</a:t>
            </a: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b="0" i="1" dirty="0">
                <a:cs typeface="Calibri"/>
              </a:rPr>
              <a:t>Ta tiden og gi beskjed når de skal sette seg sammen to og to. Etter 4 minutter spør du noen av parene om å dele </a:t>
            </a:r>
            <a:r>
              <a:rPr lang="nb-NO" i="1" dirty="0"/>
              <a:t>«Hva ble dere opptatt av nå?» (12 min). Vær nøye med å holde tiden.</a:t>
            </a: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i="1" dirty="0"/>
              <a:t>Etter innspillene bruker du manuset under til å oppsummere oppgaven. </a:t>
            </a:r>
            <a:endParaRPr lang="nb-NO" b="0" i="1" dirty="0">
              <a:cs typeface="Calibri"/>
            </a:endParaRPr>
          </a:p>
          <a:p>
            <a:pPr marL="0" lvl="2" indent="0">
              <a:buFont typeface="Arial,Sans-Serif"/>
              <a:buNone/>
            </a:pPr>
            <a:endParaRPr lang="nb-NO" b="1" dirty="0">
              <a:cs typeface="Calibri"/>
            </a:endParaRPr>
          </a:p>
          <a:p>
            <a:pPr marL="0" lvl="2" indent="0">
              <a:buFont typeface="Arial,Sans-Serif"/>
              <a:buNone/>
            </a:pPr>
            <a:r>
              <a:rPr lang="nb-NO" b="1" dirty="0">
                <a:cs typeface="Calibri"/>
              </a:rPr>
              <a:t>Manus:</a:t>
            </a:r>
          </a:p>
          <a:p>
            <a:pPr marL="171450" lvl="2" indent="-171450">
              <a:buFont typeface="Arial" panose="020B0604020202020204" pitchFamily="34" charset="0"/>
              <a:buChar char="•"/>
            </a:pPr>
            <a:r>
              <a:rPr lang="nb-NO" dirty="0">
                <a:cs typeface="Calibri"/>
              </a:rPr>
              <a:t>Slik er det for mange innbyggere og ansatte. Vi kan oppleve å bli møtt på måter som innskrenker vår identitet til å bare handle om en liten del av den vi er. Dette er også verre for de som har en identitet som av ulike grunner er synlig når man møter andre. For eksempel hudfarge, at man bruker rullestol eller bærer religiøse hodeplagg. </a:t>
            </a:r>
          </a:p>
          <a:p>
            <a:pPr marL="171450" lvl="2" indent="-171450">
              <a:buFont typeface="Arial" panose="020B0604020202020204" pitchFamily="34" charset="0"/>
              <a:buChar char="•"/>
            </a:pPr>
            <a:r>
              <a:rPr lang="nb-NO" dirty="0">
                <a:cs typeface="Calibri"/>
              </a:rPr>
              <a:t>Vi skal ha med oss hvordan det kjennes å bli redusert til en liten del av den du er. </a:t>
            </a:r>
          </a:p>
          <a:p>
            <a:pPr marL="0" lvl="2" indent="0">
              <a:buFont typeface="Arial,Sans-Serif"/>
              <a:buNone/>
            </a:pPr>
            <a:endParaRPr lang="nb-NO" dirty="0"/>
          </a:p>
          <a:p>
            <a:endParaRPr lang="en-US" dirty="0"/>
          </a:p>
          <a:p>
            <a:endParaRPr lang="nb-NO" dirty="0">
              <a:ea typeface="Calibri"/>
              <a:cs typeface="Calibri"/>
            </a:endParaRPr>
          </a:p>
          <a:p>
            <a:endParaRPr lang="nb-NO" dirty="0"/>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3230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i="1" dirty="0"/>
              <a:t>Her kan du enten velge å bruke eksemplene fra Oslo kommune, eller fylle inn relevante tall fra egen kommune. </a:t>
            </a:r>
          </a:p>
          <a:p>
            <a:endParaRPr lang="nb-NO" b="1" dirty="0"/>
          </a:p>
          <a:p>
            <a:r>
              <a:rPr lang="nb-NO" b="1" dirty="0"/>
              <a:t>Manus:</a:t>
            </a:r>
          </a:p>
          <a:p>
            <a:r>
              <a:rPr lang="nb-NO" i="1" dirty="0"/>
              <a:t>Gjennomgå punktene på siden.</a:t>
            </a:r>
          </a:p>
          <a:p>
            <a:pPr marL="171450" indent="-171450">
              <a:buFont typeface="Arial" panose="020B0604020202020204" pitchFamily="34" charset="0"/>
              <a:buChar char="•"/>
            </a:pPr>
            <a:r>
              <a:rPr lang="nb-NO" i="0" dirty="0"/>
              <a:t>Dette er høye tall.</a:t>
            </a:r>
          </a:p>
          <a:p>
            <a:pPr marL="171450" indent="-171450">
              <a:buFont typeface="Arial" panose="020B0604020202020204" pitchFamily="34" charset="0"/>
              <a:buChar char="•"/>
            </a:pPr>
            <a:r>
              <a:rPr lang="nb-NO" i="0" dirty="0"/>
              <a:t>Dette betyr at vi med stor sannsynlighet kjenner noen som er utsatt.</a:t>
            </a:r>
          </a:p>
          <a:p>
            <a:endParaRPr lang="nb-NO" dirty="0"/>
          </a:p>
          <a:p>
            <a:r>
              <a:rPr lang="nb-NO" b="1" dirty="0"/>
              <a:t>Kilder:</a:t>
            </a:r>
          </a:p>
          <a:p>
            <a:r>
              <a:rPr lang="nb-NO" b="0" i="0" u="none" baseline="0" dirty="0"/>
              <a:t>Helseetaten. (2023). </a:t>
            </a:r>
            <a:r>
              <a:rPr lang="nb-NO" b="0" i="1" u="none" baseline="0" dirty="0"/>
              <a:t>Oslohelsa 2023. Oversikt over helsetilstand og påvirkningsfaktorer i Oslo</a:t>
            </a:r>
            <a:r>
              <a:rPr lang="nb-NO" b="0" i="0" u="none" baseline="0" dirty="0"/>
              <a:t>. Oslo kommune. Tilgjengelig fra: </a:t>
            </a:r>
          </a:p>
          <a:p>
            <a:pPr lvl="1"/>
            <a:r>
              <a:rPr lang="nb-NO" b="0" i="0" u="none" baseline="0" dirty="0"/>
              <a:t>https://www.oslo.kommune.no/getfile.php/13497582-1701851343/Tjenester%20og%20tilbud/Politikk%20og%20administrasjon/Statistikk/Oslohelsa%202023.pdf</a:t>
            </a:r>
          </a:p>
          <a:p>
            <a:endParaRPr lang="nb-NO" b="0" i="1" u="none" baseline="0" dirty="0"/>
          </a:p>
        </p:txBody>
      </p:sp>
      <p:sp>
        <p:nvSpPr>
          <p:cNvPr id="4" name="Plassholder for lysbildenummer 3"/>
          <p:cNvSpPr>
            <a:spLocks noGrp="1"/>
          </p:cNvSpPr>
          <p:nvPr>
            <p:ph type="sldNum" sz="quarter" idx="5"/>
          </p:nvPr>
        </p:nvSpPr>
        <p:spPr/>
        <p:txBody>
          <a:bodyPr/>
          <a:lstStyle/>
          <a:p>
            <a:fld id="{EC60A5B2-91CD-4146-9B49-EF5927961BCD}" type="slidenum">
              <a:rPr lang="nb-NO" smtClean="0"/>
              <a:t>21</a:t>
            </a:fld>
            <a:endParaRPr lang="nb-NO"/>
          </a:p>
        </p:txBody>
      </p:sp>
    </p:spTree>
    <p:extLst>
      <p:ext uri="{BB962C8B-B14F-4D97-AF65-F5344CB8AC3E}">
        <p14:creationId xmlns:p14="http://schemas.microsoft.com/office/powerpoint/2010/main" val="20249347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Manus:</a:t>
            </a:r>
          </a:p>
          <a:p>
            <a:pPr marL="171450" indent="-171450">
              <a:buFont typeface="Arial" panose="020B0604020202020204" pitchFamily="34" charset="0"/>
              <a:buChar char="•"/>
            </a:pPr>
            <a:r>
              <a:rPr lang="nb-NO" b="0" dirty="0"/>
              <a:t>Livsbelastninger og traumer har store økonomiske kostnader for samfunnet. For eksempel -</a:t>
            </a:r>
          </a:p>
          <a:p>
            <a:pPr marL="0" indent="0">
              <a:buFont typeface="Arial" panose="020B0604020202020204" pitchFamily="34" charset="0"/>
              <a:buNone/>
            </a:pPr>
            <a:endParaRPr lang="nb-NO" b="0" i="1" dirty="0"/>
          </a:p>
          <a:p>
            <a:pPr marL="0" indent="0">
              <a:buFont typeface="Arial" panose="020B0604020202020204" pitchFamily="34" charset="0"/>
              <a:buNone/>
            </a:pPr>
            <a:r>
              <a:rPr lang="nb-NO" b="0" i="1" dirty="0"/>
              <a:t>Gjennomgå punktene på siden.</a:t>
            </a:r>
          </a:p>
          <a:p>
            <a:pPr marL="0" indent="0">
              <a:buFont typeface="Arial" panose="020B0604020202020204" pitchFamily="34" charset="0"/>
              <a:buNone/>
            </a:pPr>
            <a:endParaRPr lang="nb-NO" b="0" i="1" dirty="0"/>
          </a:p>
          <a:p>
            <a:endParaRPr lang="nb-NO" b="1" dirty="0"/>
          </a:p>
          <a:p>
            <a:r>
              <a:rPr lang="nb-NO" b="1" dirty="0"/>
              <a:t>Kilder:</a:t>
            </a:r>
          </a:p>
          <a:p>
            <a:pPr marL="0" indent="0">
              <a:buFont typeface="Arial" panose="020B0604020202020204" pitchFamily="34" charset="0"/>
              <a:buNone/>
            </a:pPr>
            <a:r>
              <a:rPr lang="nb-NO" b="0" i="0" u="none" baseline="0" dirty="0"/>
              <a:t>Pedersen, S., Johnsen, P. F. F., von Hanno, I. L., Myrvold, T., &amp; Stokke, O. M. (2023). </a:t>
            </a:r>
            <a:r>
              <a:rPr lang="nb-NO" b="0" i="1" u="none" baseline="0" dirty="0"/>
              <a:t>Samfunnskostnader av vold i nære relasjoner </a:t>
            </a:r>
            <a:r>
              <a:rPr lang="nb-NO" b="0" i="0" u="none" baseline="0" dirty="0"/>
              <a:t>(Rapport 15/2023). Menon </a:t>
            </a:r>
          </a:p>
          <a:p>
            <a:pPr marL="457200" lvl="1" indent="0">
              <a:buFont typeface="Arial" panose="020B0604020202020204" pitchFamily="34" charset="0"/>
              <a:buNone/>
            </a:pPr>
            <a:r>
              <a:rPr lang="nb-NO" b="0" i="0" u="none" baseline="0" dirty="0" err="1"/>
              <a:t>Economics</a:t>
            </a:r>
            <a:r>
              <a:rPr lang="nb-NO" b="0" i="0" u="none" baseline="0" dirty="0"/>
              <a:t>. Tilgjengelig fra: https://www.regjeringen.no/globalassets/departementene/jd/bilder/jobb-i-jd/menon-rapport-samfunnsokonomiske-kostnader-av-vold-i-nare-relasjoner.pdf</a:t>
            </a:r>
          </a:p>
          <a:p>
            <a:pPr marL="0" indent="0">
              <a:buFont typeface="Arial" panose="020B0604020202020204" pitchFamily="34" charset="0"/>
              <a:buNone/>
            </a:pPr>
            <a:endParaRPr lang="nb-NO" b="0" i="0" u="none" baseline="0" dirty="0"/>
          </a:p>
          <a:p>
            <a:pPr marL="0" indent="0">
              <a:buFont typeface="Arial" panose="020B0604020202020204" pitchFamily="34" charset="0"/>
              <a:buNone/>
            </a:pPr>
            <a:r>
              <a:rPr lang="nb-NO" b="0" i="0" u="none" baseline="0" dirty="0"/>
              <a:t>Regjeringen. (2023, 6. oktober). Statsbudsjettet 2024: Statens inntekter og utgifter. Regjeringen. Tilgjengelig fra: </a:t>
            </a:r>
          </a:p>
          <a:p>
            <a:pPr marL="457200" lvl="1" indent="0">
              <a:buFont typeface="Arial" panose="020B0604020202020204" pitchFamily="34" charset="0"/>
              <a:buNone/>
            </a:pPr>
            <a:r>
              <a:rPr lang="nb-NO" b="0" i="0" u="none" baseline="0" dirty="0"/>
              <a:t>https://www.regjeringen.no/no/statsbudsjett/2024/statsbudsjettet-2024-statens-inntekter-og-utgifter/id2996213/ </a:t>
            </a:r>
          </a:p>
          <a:p>
            <a:pPr marL="0" indent="0">
              <a:buFont typeface="Arial" panose="020B0604020202020204" pitchFamily="34" charset="0"/>
              <a:buNone/>
            </a:pPr>
            <a:endParaRPr lang="nb-NO" b="0" i="1" u="none" baseline="0"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t>22</a:t>
            </a:fld>
            <a:endParaRPr lang="nb-NO"/>
          </a:p>
        </p:txBody>
      </p:sp>
    </p:spTree>
    <p:extLst>
      <p:ext uri="{BB962C8B-B14F-4D97-AF65-F5344CB8AC3E}">
        <p14:creationId xmlns:p14="http://schemas.microsoft.com/office/powerpoint/2010/main" val="42252544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Manus:</a:t>
            </a:r>
          </a:p>
          <a:p>
            <a:pPr marL="171450" indent="-171450">
              <a:buFont typeface="Arial" panose="020B0604020202020204" pitchFamily="34" charset="0"/>
              <a:buChar char="•"/>
            </a:pPr>
            <a:r>
              <a:rPr lang="nb-NO" dirty="0"/>
              <a:t>Nå har vi lært hvordan livet skjer med oss alle, og at dette kan gjelde deg som ansatt eller de innbyggerne du møter gjennom jobben din. Vi har også lært at det ikke nødvendigvis er lett å se på folk hvem som bærer med seg traumer. </a:t>
            </a:r>
          </a:p>
          <a:p>
            <a:pPr marL="171450" indent="-171450">
              <a:buFont typeface="Arial" panose="020B0604020202020204" pitchFamily="34" charset="0"/>
              <a:buChar char="•"/>
            </a:pPr>
            <a:r>
              <a:rPr lang="nb-NO" dirty="0"/>
              <a:t>For å forstå traumebevisst praksis og hvordan dette kan hjelpe oss å møte folk på en trygg måte, må vi først se nærmere på noen sentrale konsepter og begreper.</a:t>
            </a:r>
          </a:p>
        </p:txBody>
      </p:sp>
      <p:sp>
        <p:nvSpPr>
          <p:cNvPr id="4" name="Plassholder for lysbildenummer 3"/>
          <p:cNvSpPr>
            <a:spLocks noGrp="1"/>
          </p:cNvSpPr>
          <p:nvPr>
            <p:ph type="sldNum" sz="quarter" idx="5"/>
          </p:nvPr>
        </p:nvSpPr>
        <p:spPr/>
        <p:txBody>
          <a:bodyPr/>
          <a:lstStyle/>
          <a:p>
            <a:fld id="{EC60A5B2-91CD-4146-9B49-EF5927961BCD}" type="slidenum">
              <a:rPr lang="nb-NO" smtClean="0"/>
              <a:t>23</a:t>
            </a:fld>
            <a:endParaRPr lang="nb-NO"/>
          </a:p>
        </p:txBody>
      </p:sp>
    </p:spTree>
    <p:extLst>
      <p:ext uri="{BB962C8B-B14F-4D97-AF65-F5344CB8AC3E}">
        <p14:creationId xmlns:p14="http://schemas.microsoft.com/office/powerpoint/2010/main" val="19052264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Manus:</a:t>
            </a:r>
          </a:p>
          <a:p>
            <a:pPr marL="171450" indent="-171450">
              <a:buFont typeface="Arial" panose="020B0604020202020204" pitchFamily="34" charset="0"/>
              <a:buChar char="•"/>
            </a:pPr>
            <a:r>
              <a:rPr lang="nb-NO" dirty="0"/>
              <a:t>Nå skal vi snakke om den universelle stressresponsen.</a:t>
            </a:r>
          </a:p>
          <a:p>
            <a:pPr marL="171450" indent="-171450">
              <a:buFont typeface="Arial" panose="020B0604020202020204" pitchFamily="34" charset="0"/>
              <a:buChar char="•"/>
            </a:pPr>
            <a:r>
              <a:rPr lang="nb-NO" dirty="0"/>
              <a:t>Se for deg at du er en sebra som står på savannen. Du spiser gress og koser deg med flokken din. Du føler deg trygg.</a:t>
            </a:r>
          </a:p>
          <a:p>
            <a:pPr marL="0" indent="0">
              <a:buFont typeface="Arial" panose="020B0604020202020204" pitchFamily="34" charset="0"/>
              <a:buNone/>
            </a:pPr>
            <a:endParaRPr lang="nb-NO" i="1" dirty="0"/>
          </a:p>
          <a:p>
            <a:pPr marL="0" indent="0">
              <a:buFont typeface="Arial" panose="020B0604020202020204" pitchFamily="34" charset="0"/>
              <a:buNone/>
            </a:pPr>
            <a:r>
              <a:rPr lang="nb-NO" i="1" dirty="0"/>
              <a:t>Bla videre.</a:t>
            </a:r>
          </a:p>
          <a:p>
            <a:endParaRPr lang="nb-NO"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t>24</a:t>
            </a:fld>
            <a:endParaRPr lang="nb-NO"/>
          </a:p>
        </p:txBody>
      </p:sp>
    </p:spTree>
    <p:extLst>
      <p:ext uri="{BB962C8B-B14F-4D97-AF65-F5344CB8AC3E}">
        <p14:creationId xmlns:p14="http://schemas.microsoft.com/office/powerpoint/2010/main" val="40592314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Manus:</a:t>
            </a:r>
          </a:p>
          <a:p>
            <a:pPr marL="171450" indent="-171450">
              <a:buFont typeface="Arial" panose="020B0604020202020204" pitchFamily="34" charset="0"/>
              <a:buChar char="•"/>
            </a:pPr>
            <a:r>
              <a:rPr lang="nb-NO" dirty="0"/>
              <a:t>Plutselig ser du at det kommer en løve. Nå må du reagere raskt for at du skal komme deg i trygghet. Uten at du selv bestemmer det, setter kroppen og hjernen i gang en rekke reaksjoner. Nå handler det om overlevelse, og du har ikke tid til å tenke deg om. </a:t>
            </a:r>
          </a:p>
          <a:p>
            <a:pPr marL="171450" indent="-171450">
              <a:buFont typeface="Arial" panose="020B0604020202020204" pitchFamily="34" charset="0"/>
              <a:buChar char="•"/>
            </a:pPr>
            <a:r>
              <a:rPr lang="nb-NO" dirty="0"/>
              <a:t>Det som skjer i kroppen din nå kalles den universelle stressresponsen. Denne reaksjonen er livsviktig for at vi skal overleve og være trygge. Nervesystemet vårt er laget for at dette skal skje automatisk slik at det kan gå fort i møte med en opplevd trussel. </a:t>
            </a:r>
          </a:p>
          <a:p>
            <a:pPr marL="171450" indent="-171450">
              <a:buFont typeface="Arial" panose="020B0604020202020204" pitchFamily="34" charset="0"/>
              <a:buChar char="•"/>
            </a:pPr>
            <a:r>
              <a:rPr lang="nb-NO" dirty="0"/>
              <a:t>Når vi snakker om stress til vanlig, handler det ofte om å gjøre mest mulig på kortest mulig tid. Stress i denne sammenhengen handler om det som skjer i kroppen og i hjernen, altså den fysiologiske responsen. </a:t>
            </a:r>
          </a:p>
          <a:p>
            <a:pPr marL="171450" indent="-171450">
              <a:buFont typeface="Arial" panose="020B0604020202020204" pitchFamily="34" charset="0"/>
              <a:buChar char="•"/>
            </a:pPr>
            <a:r>
              <a:rPr lang="nb-NO" dirty="0"/>
              <a:t>Hva skjer i kroppen da?</a:t>
            </a:r>
            <a:endParaRPr lang="nb-NO" dirty="0">
              <a:cs typeface="Calibri"/>
            </a:endParaRPr>
          </a:p>
          <a:p>
            <a:pPr marL="628650" lvl="1" indent="-171450">
              <a:buFont typeface="Arial" panose="020B0604020202020204" pitchFamily="34" charset="0"/>
              <a:buChar char="•"/>
            </a:pPr>
            <a:r>
              <a:rPr lang="nb-NO" dirty="0"/>
              <a:t>Stresshormonene adrenalin og kortisol skilles ut</a:t>
            </a:r>
            <a:endParaRPr lang="nb-NO" i="0" dirty="0">
              <a:cs typeface="Calibri"/>
            </a:endParaRPr>
          </a:p>
          <a:p>
            <a:pPr marL="628650" lvl="1" indent="-171450">
              <a:buFont typeface="Arial" panose="020B0604020202020204" pitchFamily="34" charset="0"/>
              <a:buChar char="•"/>
            </a:pPr>
            <a:r>
              <a:rPr lang="nb-NO" i="0" dirty="0"/>
              <a:t>Bryter ned og frigjør glukose i musklene slik at de får rask næring og er klare til kamp</a:t>
            </a:r>
            <a:endParaRPr lang="nb-NO" i="0" dirty="0">
              <a:cs typeface="Calibri"/>
            </a:endParaRPr>
          </a:p>
          <a:p>
            <a:pPr marL="628650" lvl="1" indent="-171450">
              <a:buFont typeface="Arial" panose="020B0604020202020204" pitchFamily="34" charset="0"/>
              <a:buChar char="•"/>
            </a:pPr>
            <a:r>
              <a:rPr lang="nb-NO" dirty="0"/>
              <a:t>Fordøyelse og sårheling stopper opp – vedlikehold stanses midlertidig, overlevelse prioriteres</a:t>
            </a:r>
            <a:endParaRPr lang="nb-NO" dirty="0">
              <a:cs typeface="Calibri"/>
            </a:endParaRPr>
          </a:p>
          <a:p>
            <a:pPr marL="628650" lvl="1" indent="-171450">
              <a:buFont typeface="Arial" panose="020B0604020202020204" pitchFamily="34" charset="0"/>
              <a:buChar char="•"/>
            </a:pPr>
            <a:r>
              <a:rPr lang="nb-NO" dirty="0"/>
              <a:t>Du får større pupiller – mer lys for å ta inn mulige fluktmuligheter</a:t>
            </a:r>
            <a:endParaRPr lang="nb-NO" dirty="0">
              <a:cs typeface="Calibri"/>
            </a:endParaRPr>
          </a:p>
          <a:p>
            <a:pPr marL="628650" lvl="1" indent="-171450">
              <a:buFont typeface="Arial" panose="020B0604020202020204" pitchFamily="34" charset="0"/>
              <a:buChar char="•"/>
            </a:pPr>
            <a:r>
              <a:rPr lang="nb-NO" dirty="0"/>
              <a:t>Du får svette i hender – bedre grep</a:t>
            </a:r>
            <a:endParaRPr lang="nb-NO" dirty="0">
              <a:cs typeface="Calibri"/>
            </a:endParaRPr>
          </a:p>
          <a:p>
            <a:pPr marL="628650" lvl="1" indent="-171450">
              <a:buFont typeface="Arial" panose="020B0604020202020204" pitchFamily="34" charset="0"/>
              <a:buChar char="•"/>
            </a:pPr>
            <a:r>
              <a:rPr lang="nb-NO" dirty="0"/>
              <a:t>Du får økt årvåkenhet: du husker hvor du har flyktet før, ting du har lært i møte med tilsvarende trussel (sebra husker hvor den sprang fra løven sist)</a:t>
            </a:r>
            <a:endParaRPr lang="nb-NO" dirty="0">
              <a:cs typeface="Calibri"/>
            </a:endParaRPr>
          </a:p>
          <a:p>
            <a:pPr marL="628650" lvl="1" indent="-171450">
              <a:buFont typeface="Arial" panose="020B0604020202020204" pitchFamily="34" charset="0"/>
              <a:buChar char="•"/>
            </a:pPr>
            <a:r>
              <a:rPr lang="nb-NO" dirty="0"/>
              <a:t>Du puster tyngre og fortere, hjertet dunker hardere, det kommer mer oksygen til store muskelgrupper</a:t>
            </a:r>
            <a:endParaRPr lang="nb-NO" dirty="0">
              <a:cs typeface="Calibri" panose="020F0502020204030204"/>
            </a:endParaRPr>
          </a:p>
          <a:p>
            <a:pPr marL="628650" lvl="1" indent="-171450">
              <a:buFont typeface="Arial" panose="020B0604020202020204" pitchFamily="34" charset="0"/>
              <a:buChar char="•"/>
            </a:pPr>
            <a:r>
              <a:rPr lang="nb-NO" dirty="0"/>
              <a:t>Blodet prioriteres bort fra indre organer (inklusive hjernen) og ut i store muskelgrupper –  det kan gjøre oss svimmel og kvalm, og tørr i munnen.</a:t>
            </a:r>
            <a:endParaRPr lang="nb-NO" dirty="0">
              <a:cs typeface="Calibri"/>
            </a:endParaRPr>
          </a:p>
          <a:p>
            <a:endParaRPr lang="nb-NO" i="1" dirty="0">
              <a:cs typeface="Calibri"/>
            </a:endParaRPr>
          </a:p>
          <a:p>
            <a:r>
              <a:rPr lang="nb-NO" i="1" dirty="0">
                <a:cs typeface="Calibri"/>
              </a:rPr>
              <a:t>Bla videre.</a:t>
            </a:r>
          </a:p>
          <a:p>
            <a:r>
              <a:rPr lang="nb-NO" b="0" i="0" dirty="0">
                <a:solidFill>
                  <a:srgbClr val="000000"/>
                </a:solidFill>
                <a:effectLst/>
                <a:latin typeface="Times New Roman"/>
                <a:cs typeface="Times New Roman"/>
              </a:rPr>
              <a:t> </a:t>
            </a:r>
            <a:endParaRPr lang="nb-NO" dirty="0">
              <a:latin typeface="Times New Roman"/>
              <a:cs typeface="Times New Roman"/>
            </a:endParaRPr>
          </a:p>
          <a:p>
            <a:r>
              <a:rPr lang="nb-NO" b="1" dirty="0"/>
              <a:t>Kilder:</a:t>
            </a:r>
            <a:endParaRPr lang="nb-NO" b="1" dirty="0">
              <a:cs typeface="Calibri"/>
            </a:endParaRPr>
          </a:p>
          <a:p>
            <a:r>
              <a:rPr lang="nb-NO" b="0" i="0" u="none" baseline="0" dirty="0" err="1"/>
              <a:t>Otterholt</a:t>
            </a:r>
            <a:r>
              <a:rPr lang="nb-NO" b="0" i="0" u="none" baseline="0" dirty="0"/>
              <a:t>, E., &amp; </a:t>
            </a:r>
            <a:r>
              <a:rPr lang="nb-NO" b="0" i="0" u="none" baseline="0" dirty="0" err="1"/>
              <a:t>Børsting</a:t>
            </a:r>
            <a:r>
              <a:rPr lang="nb-NO" b="0" i="0" u="none" baseline="0" dirty="0"/>
              <a:t>, H. J. (2023, 4. desember). </a:t>
            </a:r>
            <a:r>
              <a:rPr lang="nb-NO" b="0" i="1" u="none" baseline="0" dirty="0"/>
              <a:t>Stressresponsen</a:t>
            </a:r>
            <a:r>
              <a:rPr lang="nn-NO" b="0" i="0" u="none" baseline="0" dirty="0"/>
              <a:t>. Store norske leksikon. </a:t>
            </a:r>
            <a:r>
              <a:rPr lang="nn-NO" b="0" i="0" u="none" baseline="0" dirty="0" err="1"/>
              <a:t>Tilgjengelig</a:t>
            </a:r>
            <a:r>
              <a:rPr lang="nn-NO" b="0" i="0" u="none" baseline="0" dirty="0"/>
              <a:t> </a:t>
            </a:r>
            <a:r>
              <a:rPr lang="nn-NO" b="0" i="0" u="none" baseline="0" dirty="0" err="1"/>
              <a:t>fra</a:t>
            </a:r>
            <a:r>
              <a:rPr lang="nn-NO" b="0" i="0" u="none" baseline="0" dirty="0"/>
              <a:t>: https://snl.no/stressresponsen</a:t>
            </a:r>
          </a:p>
          <a:p>
            <a:endParaRPr lang="nb-NO" b="0" i="1" u="none" baseline="0" dirty="0"/>
          </a:p>
          <a:p>
            <a:r>
              <a:rPr lang="nb-NO" b="0" i="0" u="none" baseline="0" dirty="0"/>
              <a:t>RVTS øst. (</a:t>
            </a:r>
            <a:r>
              <a:rPr lang="nb-NO" b="0" i="0" u="none" baseline="0" dirty="0" err="1"/>
              <a:t>i.d</a:t>
            </a:r>
            <a:r>
              <a:rPr lang="nb-NO" b="0" i="0" u="none" baseline="0" dirty="0"/>
              <a:t>.). </a:t>
            </a:r>
            <a:r>
              <a:rPr lang="nb-NO" b="0" i="1" u="none" baseline="0" dirty="0"/>
              <a:t>Reaksjoner på opplevd fare. </a:t>
            </a:r>
            <a:r>
              <a:rPr lang="nb-NO" b="0" i="0" u="none" baseline="0" dirty="0"/>
              <a:t>Traumebehandling for voksne. Tilgjengelig fra: https://www.traumebehandling.no/forsta/reaksjoner-pa-opplevd-fare/</a:t>
            </a:r>
          </a:p>
          <a:p>
            <a:endParaRPr lang="nb-NO" b="0" i="0" u="none" baseline="0" dirty="0"/>
          </a:p>
          <a:p>
            <a:r>
              <a:rPr lang="nb-NO" b="0" i="0" u="none" baseline="0" dirty="0"/>
              <a:t>RVTS sør. (2022). </a:t>
            </a:r>
            <a:r>
              <a:rPr lang="nb-NO" b="0" i="1" u="none" baseline="0" dirty="0"/>
              <a:t>Traumebevisst ordliste</a:t>
            </a:r>
            <a:r>
              <a:rPr lang="nb-NO" b="0" i="0" u="none" baseline="0" dirty="0"/>
              <a:t>. Tilgjengelig fra: https://www.traumebevisst.no/ordliste/</a:t>
            </a:r>
          </a:p>
          <a:p>
            <a:endParaRPr lang="en-US" b="0" i="0" u="none" baseline="0" dirty="0"/>
          </a:p>
          <a:p>
            <a:r>
              <a:rPr lang="en-US" b="0" i="0" u="none" baseline="0" dirty="0"/>
              <a:t>Selye, H. (1950). Stress and the general adaptation syndrome. </a:t>
            </a:r>
            <a:r>
              <a:rPr lang="en-US" b="0" i="1" u="none" baseline="0" dirty="0"/>
              <a:t>British Medical Journal</a:t>
            </a:r>
            <a:r>
              <a:rPr lang="en-US" b="0" i="0" u="none" baseline="0" dirty="0"/>
              <a:t>,</a:t>
            </a:r>
            <a:r>
              <a:rPr lang="en-US" b="0" i="1" u="none" baseline="0" dirty="0"/>
              <a:t> 1</a:t>
            </a:r>
            <a:r>
              <a:rPr lang="en-US" b="0" i="0" u="none" baseline="0" dirty="0"/>
              <a:t>(4667), 1383. </a:t>
            </a:r>
          </a:p>
          <a:p>
            <a:endParaRPr lang="nb-NO" b="0" i="1" u="none" baseline="0" dirty="0"/>
          </a:p>
          <a:p>
            <a:endParaRPr lang="nb-NO" dirty="0"/>
          </a:p>
          <a:p>
            <a:endParaRPr lang="nb-NO" dirty="0"/>
          </a:p>
        </p:txBody>
      </p:sp>
      <p:sp>
        <p:nvSpPr>
          <p:cNvPr id="4" name="Plassholder for lysbildenummer 3"/>
          <p:cNvSpPr>
            <a:spLocks noGrp="1"/>
          </p:cNvSpPr>
          <p:nvPr>
            <p:ph type="sldNum" sz="quarter" idx="5"/>
          </p:nvPr>
        </p:nvSpPr>
        <p:spPr/>
        <p:txBody>
          <a:bodyPr/>
          <a:lstStyle/>
          <a:p>
            <a:fld id="{7F22190C-851C-448C-8A55-A5D79D4DB3AA}" type="slidenum">
              <a:rPr lang="nb-NO" smtClean="0"/>
              <a:t>25</a:t>
            </a:fld>
            <a:endParaRPr lang="nb-NO"/>
          </a:p>
        </p:txBody>
      </p:sp>
    </p:spTree>
    <p:extLst>
      <p:ext uri="{BB962C8B-B14F-4D97-AF65-F5344CB8AC3E}">
        <p14:creationId xmlns:p14="http://schemas.microsoft.com/office/powerpoint/2010/main" val="1775598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Manus:</a:t>
            </a:r>
          </a:p>
          <a:p>
            <a:pPr marL="171450" indent="-171450">
              <a:buFont typeface="Arial" panose="020B0604020202020204" pitchFamily="34" charset="0"/>
              <a:buChar char="•"/>
            </a:pPr>
            <a:r>
              <a:rPr lang="nb-NO" dirty="0"/>
              <a:t>Det som skiller sebraen fra oss mennesker er at den i etterkant av angrepet kan gå tilbake til å spise gress med flokken sin, og har så vidt vi vet ingen varige mén. </a:t>
            </a:r>
          </a:p>
          <a:p>
            <a:pPr marL="171450" indent="-171450">
              <a:buFont typeface="Arial" panose="020B0604020202020204" pitchFamily="34" charset="0"/>
              <a:buChar char="•"/>
            </a:pPr>
            <a:r>
              <a:rPr lang="nb-NO" dirty="0"/>
              <a:t>For oss mennesker er det annerledes. Vi har evnen til å se for oss situasjoner som kan være farlige, uten at de faktisk skjer her og nå. </a:t>
            </a:r>
            <a:endParaRPr lang="nb-NO" i="1" dirty="0"/>
          </a:p>
          <a:p>
            <a:pPr marL="171450" indent="-171450">
              <a:buFont typeface="Arial" panose="020B0604020202020204" pitchFamily="34" charset="0"/>
              <a:buChar char="•"/>
            </a:pPr>
            <a:r>
              <a:rPr lang="nb-NO" dirty="0">
                <a:ea typeface="Calibri"/>
                <a:cs typeface="Calibri"/>
              </a:rPr>
              <a:t>Denne ferdigheten hjelper oss å overleve, fordi vi lærer av tidligere erfaringer. Problemet oppstår når vi blir sittende fast i opplevelsen av at verden er et farlig sted og begynner å oppføre oss som om det stemmer. Dette er grunnen til at traumer kan få konsekvenser for vår fysiske og psykiske helse, samt hvordan vi fungerer sosialt og forholder oss til folk rundt oss.</a:t>
            </a:r>
          </a:p>
          <a:p>
            <a:endParaRPr lang="nb-NO" dirty="0">
              <a:ea typeface="Calibri"/>
              <a:cs typeface="Calibri"/>
            </a:endParaRPr>
          </a:p>
          <a:p>
            <a:r>
              <a:rPr lang="nb-NO" b="1" dirty="0">
                <a:ea typeface="Calibri"/>
                <a:cs typeface="Calibri"/>
              </a:rPr>
              <a:t>Kilder:</a:t>
            </a:r>
          </a:p>
          <a:p>
            <a:pPr marL="0" indent="0">
              <a:buFont typeface="Arial" panose="020B0604020202020204" pitchFamily="34" charset="0"/>
              <a:buNone/>
            </a:pPr>
            <a:r>
              <a:rPr lang="nb-NO" b="0" i="0" u="none" baseline="0" dirty="0">
                <a:cs typeface="Calibri"/>
              </a:rPr>
              <a:t>Andersen, A. (2018, 12. januar). </a:t>
            </a:r>
            <a:r>
              <a:rPr lang="nb-NO" b="0" i="1" u="none" baseline="0" dirty="0">
                <a:cs typeface="Calibri"/>
              </a:rPr>
              <a:t>For ensidig fokus på traumer?</a:t>
            </a:r>
            <a:r>
              <a:rPr lang="nb-NO" b="0" i="0" u="none" baseline="0" dirty="0">
                <a:cs typeface="Calibri"/>
              </a:rPr>
              <a:t> RVTS sør. Tilgjengelig fra: https://rvtssor.no/aktuelt/173/</a:t>
            </a:r>
          </a:p>
          <a:p>
            <a:pPr marL="0" indent="0">
              <a:buFont typeface="Arial" panose="020B0604020202020204" pitchFamily="34" charset="0"/>
              <a:buNone/>
            </a:pPr>
            <a:endParaRPr lang="nb-NO" b="0" i="1" u="none" baseline="0" dirty="0">
              <a:cs typeface="Calibri"/>
            </a:endParaRPr>
          </a:p>
          <a:p>
            <a:pPr marL="0" indent="0">
              <a:buFont typeface="Arial" panose="020B0604020202020204" pitchFamily="34" charset="0"/>
              <a:buNone/>
            </a:pPr>
            <a:r>
              <a:rPr lang="nb-NO" b="0" i="0" u="none" baseline="0" dirty="0">
                <a:cs typeface="Calibri"/>
              </a:rPr>
              <a:t>Nordanger, D. Ø., &amp; </a:t>
            </a:r>
            <a:r>
              <a:rPr lang="nb-NO" b="0" i="0" u="none" baseline="0" dirty="0" err="1">
                <a:cs typeface="Calibri"/>
              </a:rPr>
              <a:t>Braarud</a:t>
            </a:r>
            <a:r>
              <a:rPr lang="nb-NO" b="0" i="0" u="none" baseline="0" dirty="0">
                <a:cs typeface="Calibri"/>
              </a:rPr>
              <a:t>. (2014). Regulering som nøkkelbegrep og toleransevinduet som modell i en ny traumepsykologi.</a:t>
            </a:r>
            <a:r>
              <a:rPr lang="nb-NO" b="0" i="1" u="none" baseline="0" dirty="0">
                <a:cs typeface="Calibri"/>
              </a:rPr>
              <a:t> Psykologitiddskriftet, 7</a:t>
            </a:r>
            <a:r>
              <a:rPr lang="nb-NO" b="0" i="0" u="none" baseline="0" dirty="0">
                <a:cs typeface="Calibri"/>
              </a:rPr>
              <a:t>, 530-536. </a:t>
            </a:r>
            <a:endParaRPr lang="nb-NO" b="0" i="1" u="none" baseline="0" dirty="0">
              <a:cs typeface="Calibri"/>
            </a:endParaRPr>
          </a:p>
        </p:txBody>
      </p:sp>
      <p:sp>
        <p:nvSpPr>
          <p:cNvPr id="4" name="Plassholder for lysbildenummer 3"/>
          <p:cNvSpPr>
            <a:spLocks noGrp="1"/>
          </p:cNvSpPr>
          <p:nvPr>
            <p:ph type="sldNum" sz="quarter" idx="5"/>
          </p:nvPr>
        </p:nvSpPr>
        <p:spPr/>
        <p:txBody>
          <a:bodyPr/>
          <a:lstStyle/>
          <a:p>
            <a:fld id="{7F22190C-851C-448C-8A55-A5D79D4DB3AA}" type="slidenum">
              <a:rPr lang="nb-NO" smtClean="0"/>
              <a:t>26</a:t>
            </a:fld>
            <a:endParaRPr lang="nb-NO"/>
          </a:p>
        </p:txBody>
      </p:sp>
    </p:spTree>
    <p:extLst>
      <p:ext uri="{BB962C8B-B14F-4D97-AF65-F5344CB8AC3E}">
        <p14:creationId xmlns:p14="http://schemas.microsoft.com/office/powerpoint/2010/main" val="22775257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15900" marR="0" lvl="0" indent="-215900" algn="l" defTabSz="914400" rtl="0" eaLnBrk="1" fontAlgn="auto" latinLnBrk="0" hangingPunct="1">
              <a:lnSpc>
                <a:spcPct val="100000"/>
              </a:lnSpc>
              <a:spcBef>
                <a:spcPts val="0"/>
              </a:spcBef>
              <a:spcAft>
                <a:spcPts val="0"/>
              </a:spcAft>
              <a:buClrTx/>
              <a:buSzTx/>
              <a:buFontTx/>
              <a:buNone/>
              <a:tabLst/>
              <a:defRPr/>
            </a:pPr>
            <a:r>
              <a:rPr lang="nb-NO" b="0" i="1" dirty="0"/>
              <a:t>Dette er en film om hva som skjer i kroppen vår når vi får et panikkanfall.</a:t>
            </a:r>
          </a:p>
          <a:p>
            <a:pPr marL="215900" marR="0" lvl="0" indent="-215900" algn="l" defTabSz="914400" rtl="0" eaLnBrk="1" fontAlgn="auto" latinLnBrk="0" hangingPunct="1">
              <a:lnSpc>
                <a:spcPct val="100000"/>
              </a:lnSpc>
              <a:spcBef>
                <a:spcPts val="0"/>
              </a:spcBef>
              <a:spcAft>
                <a:spcPts val="0"/>
              </a:spcAft>
              <a:buClrTx/>
              <a:buSzTx/>
              <a:buFontTx/>
              <a:buNone/>
              <a:tabLst/>
              <a:defRPr/>
            </a:pPr>
            <a:r>
              <a:rPr lang="nb-NO" b="0" i="1" dirty="0"/>
              <a:t>Gjør filmen klar i nettleser på forhånd slik at du unngår å vise reklame først. </a:t>
            </a:r>
          </a:p>
          <a:p>
            <a:pPr marL="0" lvl="1" indent="0">
              <a:buFont typeface="Arial,Sans-Serif"/>
              <a:buNone/>
            </a:pPr>
            <a:endParaRPr lang="nb-NO" b="1" dirty="0"/>
          </a:p>
          <a:p>
            <a:pPr marL="0" lvl="1" indent="0">
              <a:buFont typeface="Arial,Sans-Serif"/>
              <a:buNone/>
            </a:pPr>
            <a:r>
              <a:rPr lang="nb-NO" b="1" dirty="0"/>
              <a:t>Manus:</a:t>
            </a:r>
          </a:p>
          <a:p>
            <a:pPr marL="171450" lvl="1" indent="-171450">
              <a:buFont typeface="Arial" panose="020B0604020202020204" pitchFamily="34" charset="0"/>
              <a:buChar char="•"/>
            </a:pPr>
            <a:r>
              <a:rPr lang="nb-NO" b="0" i="0" dirty="0"/>
              <a:t>Vi skal nå se en film om hva som skjer i hjernen og kroppen under et panikkanfall. </a:t>
            </a:r>
          </a:p>
          <a:p>
            <a:pPr marL="171450" lvl="1" indent="-171450">
              <a:buFont typeface="Arial" panose="020B0604020202020204" pitchFamily="34" charset="0"/>
              <a:buChar char="•"/>
            </a:pPr>
            <a:r>
              <a:rPr lang="nb-NO" b="0" i="0" dirty="0"/>
              <a:t>Dette er et eksempel på en situasjon hvor den universelle stressresponsen utløses og hvor kroppens alarmsystem har blitt mer sensitivt enn det som er nødvendig. </a:t>
            </a:r>
          </a:p>
          <a:p>
            <a:pPr marL="171450" lvl="1" indent="-171450">
              <a:buFont typeface="Arial" panose="020B0604020202020204" pitchFamily="34" charset="0"/>
              <a:buChar char="•"/>
            </a:pPr>
            <a:r>
              <a:rPr lang="nb-NO" b="0" i="0" dirty="0"/>
              <a:t>For ordens skyld; </a:t>
            </a:r>
            <a:r>
              <a:rPr lang="nb-NO" b="1" i="0" dirty="0"/>
              <a:t>panikkanfall er en vanlig følgetilstand som en del av en traumereaksjon, men det finnes også personer som har panikkanfall som ikke har opplevd traumer. </a:t>
            </a:r>
          </a:p>
          <a:p>
            <a:pPr marL="171450" lvl="1" indent="-171450">
              <a:buFont typeface="Arial" panose="020B0604020202020204" pitchFamily="34" charset="0"/>
              <a:buChar char="•"/>
            </a:pPr>
            <a:r>
              <a:rPr lang="nb-NO" b="0" i="0" dirty="0"/>
              <a:t>Filmen er her ment som en illustrasjon av hvordan kroppen reagerer i møte med en opplevd trussel.</a:t>
            </a:r>
          </a:p>
          <a:p>
            <a:pPr marL="0" lvl="1" indent="0">
              <a:buFont typeface="Arial,Sans-Serif"/>
              <a:buNone/>
            </a:pPr>
            <a:endParaRPr lang="nb-NO"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0" i="1" dirty="0"/>
              <a:t>Spill av filmen ved å klikke på lenken på siden.</a:t>
            </a:r>
          </a:p>
          <a:p>
            <a:endParaRPr lang="nb-NO" dirty="0">
              <a:ea typeface="Calibri"/>
              <a:cs typeface="Calibri"/>
            </a:endParaRPr>
          </a:p>
          <a:p>
            <a:r>
              <a:rPr lang="nb-NO" b="1" dirty="0"/>
              <a:t>Kilder:</a:t>
            </a:r>
          </a:p>
          <a:p>
            <a:r>
              <a:rPr lang="nb-NO" b="0" i="0" u="none" baseline="0" dirty="0" err="1"/>
              <a:t>Martinaas</a:t>
            </a:r>
            <a:r>
              <a:rPr lang="nb-NO" b="0" i="0" u="none" baseline="0" dirty="0"/>
              <a:t>. (2023, 27. april). </a:t>
            </a:r>
            <a:r>
              <a:rPr lang="nb-NO" b="0" i="1" u="none" baseline="0" dirty="0"/>
              <a:t>Hvorfor får vi panikkanfall? </a:t>
            </a:r>
            <a:r>
              <a:rPr lang="nb-NO" b="0" i="0" u="none" baseline="0" dirty="0"/>
              <a:t>[Video]. </a:t>
            </a:r>
            <a:r>
              <a:rPr lang="nb-NO" b="0" i="0" u="none" baseline="0" dirty="0" err="1"/>
              <a:t>YouTube</a:t>
            </a:r>
            <a:r>
              <a:rPr lang="nb-NO" b="0" i="0" u="none" baseline="0" dirty="0"/>
              <a:t>. Tilgjengelig fra: https://www.youtube.com/watch?v=0HDEx69562E</a:t>
            </a:r>
          </a:p>
          <a:p>
            <a:endParaRPr lang="nb-NO" b="0" i="1" u="none" baseline="0"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58429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Manus:</a:t>
            </a:r>
          </a:p>
          <a:p>
            <a:pPr marL="171450" indent="-171450">
              <a:buFont typeface="Arial" panose="020B0604020202020204" pitchFamily="34" charset="0"/>
              <a:buChar char="•"/>
            </a:pPr>
            <a:r>
              <a:rPr lang="nb-NO" dirty="0"/>
              <a:t>Vi har nå lært om den universelle stressresponsen, og hva som skjer i kroppen vår når den settes i gang.</a:t>
            </a:r>
          </a:p>
          <a:p>
            <a:pPr marL="171450" indent="-171450">
              <a:buFont typeface="Arial" panose="020B0604020202020204" pitchFamily="34" charset="0"/>
              <a:buChar char="•"/>
            </a:pPr>
            <a:r>
              <a:rPr lang="nb-NO" dirty="0"/>
              <a:t>Stress er et sentralt begrep i traumebevisst praksis. </a:t>
            </a:r>
          </a:p>
          <a:p>
            <a:pPr marL="171450" indent="-171450">
              <a:buFont typeface="Arial" panose="020B0604020202020204" pitchFamily="34" charset="0"/>
              <a:buChar char="•"/>
            </a:pPr>
            <a:r>
              <a:rPr lang="nb-NO" dirty="0"/>
              <a:t>For å oppsummere:</a:t>
            </a:r>
          </a:p>
          <a:p>
            <a:pPr marL="0" indent="0">
              <a:buFont typeface="Arial" panose="020B0604020202020204" pitchFamily="34" charset="0"/>
              <a:buNone/>
            </a:pPr>
            <a:endParaRPr lang="nb-NO" dirty="0"/>
          </a:p>
          <a:p>
            <a:r>
              <a:rPr lang="nb-NO" b="0" i="1" dirty="0">
                <a:solidFill>
                  <a:srgbClr val="FF0000"/>
                </a:solidFill>
              </a:rPr>
              <a:t>Gjennomgå punktene på sliden.</a:t>
            </a:r>
          </a:p>
          <a:p>
            <a:endParaRPr lang="nb-NO" b="1" dirty="0"/>
          </a:p>
          <a:p>
            <a:endParaRPr lang="nb-NO" dirty="0"/>
          </a:p>
          <a:p>
            <a:r>
              <a:rPr lang="nb-NO" b="1" dirty="0"/>
              <a:t>Kilder: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cs typeface="Calibri"/>
              </a:rPr>
              <a:t>Nordanger, D. Ø., &amp; </a:t>
            </a:r>
            <a:r>
              <a:rPr lang="nb-NO" b="0" i="0" u="none" baseline="0" dirty="0" err="1">
                <a:cs typeface="Calibri"/>
              </a:rPr>
              <a:t>Braarud</a:t>
            </a:r>
            <a:r>
              <a:rPr lang="nb-NO" b="0" i="0" u="none" baseline="0" dirty="0">
                <a:cs typeface="Calibri"/>
              </a:rPr>
              <a:t>. (2014). Regulering som nøkkelbegrep og toleransevinduet som modell i en ny traumepsykologi.</a:t>
            </a:r>
            <a:r>
              <a:rPr lang="nb-NO" b="0" i="1" u="none" baseline="0" dirty="0">
                <a:cs typeface="Calibri"/>
              </a:rPr>
              <a:t> 7</a:t>
            </a:r>
            <a:r>
              <a:rPr lang="nb-NO" b="0" i="0" u="none" baseline="0" dirty="0">
                <a:cs typeface="Calibri"/>
              </a:rPr>
              <a:t>, 530-536.</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i="1" u="none" baseline="0" dirty="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err="1">
                <a:cs typeface="Calibri"/>
              </a:rPr>
              <a:t>Otterholt</a:t>
            </a:r>
            <a:r>
              <a:rPr lang="nb-NO" b="0" i="0" u="none" baseline="0" dirty="0">
                <a:cs typeface="Calibri"/>
              </a:rPr>
              <a:t>, E., &amp; </a:t>
            </a:r>
            <a:r>
              <a:rPr lang="nb-NO" b="0" i="0" u="none" baseline="0" dirty="0" err="1">
                <a:cs typeface="Calibri"/>
              </a:rPr>
              <a:t>Børsting</a:t>
            </a:r>
            <a:r>
              <a:rPr lang="nb-NO" b="0" i="0" u="none" baseline="0" dirty="0">
                <a:cs typeface="Calibri"/>
              </a:rPr>
              <a:t>, H. J. (2023, 4. desember). </a:t>
            </a:r>
            <a:r>
              <a:rPr lang="nb-NO" b="0" i="1" u="none" baseline="0" dirty="0">
                <a:cs typeface="Calibri"/>
              </a:rPr>
              <a:t>Stressresponsen</a:t>
            </a:r>
            <a:r>
              <a:rPr lang="nn-NO" b="0" i="0" u="none" baseline="0" dirty="0">
                <a:cs typeface="Calibri"/>
              </a:rPr>
              <a:t>. Store norske leksikon. </a:t>
            </a:r>
            <a:r>
              <a:rPr lang="nn-NO" b="0" i="0" u="none" baseline="0" dirty="0" err="1">
                <a:cs typeface="Calibri"/>
              </a:rPr>
              <a:t>Tilgjengelig</a:t>
            </a:r>
            <a:r>
              <a:rPr lang="nn-NO" b="0" i="0" u="none" baseline="0" dirty="0">
                <a:cs typeface="Calibri"/>
              </a:rPr>
              <a:t> </a:t>
            </a:r>
            <a:r>
              <a:rPr lang="nn-NO" b="0" i="0" u="none" baseline="0" dirty="0" err="1">
                <a:cs typeface="Calibri"/>
              </a:rPr>
              <a:t>fra</a:t>
            </a:r>
            <a:r>
              <a:rPr lang="nn-NO" b="0" i="0" u="none" baseline="0" dirty="0">
                <a:cs typeface="Calibri"/>
              </a:rPr>
              <a:t>: https://snl.no/stressresponsen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i="1" u="none" baseline="0" dirty="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cs typeface="Calibri"/>
              </a:rPr>
              <a:t>RVTS sør. (2022). </a:t>
            </a:r>
            <a:r>
              <a:rPr lang="nb-NO" b="0" i="1" u="none" baseline="0" dirty="0">
                <a:cs typeface="Calibri"/>
              </a:rPr>
              <a:t>Traumebevisst ordliste</a:t>
            </a:r>
            <a:r>
              <a:rPr lang="nb-NO" b="0" i="0" u="none" baseline="0" dirty="0">
                <a:cs typeface="Calibri"/>
              </a:rPr>
              <a:t>. Tilgjengelig fra: https://www.traumebevisst.no/ordliste/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i="1" u="none" baseline="0" dirty="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cs typeface="Calibri"/>
              </a:rPr>
              <a:t>RVTS øst. (</a:t>
            </a:r>
            <a:r>
              <a:rPr lang="nb-NO" b="0" i="0" u="none" baseline="0" dirty="0" err="1">
                <a:cs typeface="Calibri"/>
              </a:rPr>
              <a:t>i.d</a:t>
            </a:r>
            <a:r>
              <a:rPr lang="nb-NO" b="0" i="0" u="none" baseline="0" dirty="0">
                <a:cs typeface="Calibri"/>
              </a:rPr>
              <a:t>.). </a:t>
            </a:r>
            <a:r>
              <a:rPr lang="nb-NO" b="0" i="1" u="none" baseline="0" dirty="0">
                <a:cs typeface="Calibri"/>
              </a:rPr>
              <a:t>Reaksjoner på opplevd fare. Traumebehandling for voksne</a:t>
            </a:r>
            <a:r>
              <a:rPr lang="nb-NO" b="0" i="0" u="none" baseline="0" dirty="0">
                <a:cs typeface="Calibri"/>
              </a:rPr>
              <a:t>. Tilgjengelig fra: https://www.traumebehandling.no/forsta/reaksjoner-pa-opplevd-fare/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i="1" u="none" baseline="0" dirty="0">
              <a:cs typeface="Calibri"/>
            </a:endParaRPr>
          </a:p>
          <a:p>
            <a:endParaRPr lang="nb-NO" dirty="0"/>
          </a:p>
          <a:p>
            <a:endParaRPr lang="nb-NO" dirty="0"/>
          </a:p>
        </p:txBody>
      </p:sp>
      <p:sp>
        <p:nvSpPr>
          <p:cNvPr id="4" name="Plassholder for lysbildenummer 3"/>
          <p:cNvSpPr>
            <a:spLocks noGrp="1"/>
          </p:cNvSpPr>
          <p:nvPr>
            <p:ph type="sldNum" sz="quarter" idx="5"/>
          </p:nvPr>
        </p:nvSpPr>
        <p:spPr/>
        <p:txBody>
          <a:bodyPr/>
          <a:lstStyle/>
          <a:p>
            <a:fld id="{EC60A5B2-91CD-4146-9B49-EF5927961BCD}" type="slidenum">
              <a:rPr lang="nb-NO" smtClean="0"/>
              <a:t>28</a:t>
            </a:fld>
            <a:endParaRPr lang="nb-NO"/>
          </a:p>
        </p:txBody>
      </p:sp>
    </p:spTree>
    <p:extLst>
      <p:ext uri="{BB962C8B-B14F-4D97-AF65-F5344CB8AC3E}">
        <p14:creationId xmlns:p14="http://schemas.microsoft.com/office/powerpoint/2010/main" val="34566200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1" dirty="0"/>
              <a:t>Angi pausens lengde.</a:t>
            </a:r>
          </a:p>
        </p:txBody>
      </p:sp>
      <p:sp>
        <p:nvSpPr>
          <p:cNvPr id="4" name="Plassholder for lysbildenummer 3"/>
          <p:cNvSpPr>
            <a:spLocks noGrp="1"/>
          </p:cNvSpPr>
          <p:nvPr>
            <p:ph type="sldNum" sz="quarter" idx="5"/>
          </p:nvPr>
        </p:nvSpPr>
        <p:spPr/>
        <p:txBody>
          <a:bodyPr/>
          <a:lstStyle/>
          <a:p>
            <a:fld id="{EC60A5B2-91CD-4146-9B49-EF5927961BCD}" type="slidenum">
              <a:rPr lang="nb-NO" smtClean="0"/>
              <a:t>29</a:t>
            </a:fld>
            <a:endParaRPr lang="nb-NO"/>
          </a:p>
        </p:txBody>
      </p:sp>
    </p:spTree>
    <p:extLst>
      <p:ext uri="{BB962C8B-B14F-4D97-AF65-F5344CB8AC3E}">
        <p14:creationId xmlns:p14="http://schemas.microsoft.com/office/powerpoint/2010/main" val="1155343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i="1" dirty="0"/>
              <a:t>Om funksjonshindringer og tilrettelegging</a:t>
            </a:r>
          </a:p>
          <a:p>
            <a:r>
              <a:rPr lang="nb-NO" i="0" dirty="0"/>
              <a:t>Det å tilrettelegge for personer som lever med funksjonsnedsettelser kan bety mye forskjellig avhengig av hvilke hindringer personen opplever for å ha tilgang på innholdet i presentasjonen. Det kan derfor være alt fra å sørge for at det finnes ramper dersom personen bruker rullestol, bestille tolk på ulike språk (inklusive tegnspråk eller skrivetolk dersom personen har nedsatt hørsel) eller aktivt bruke bildebeskrivelser i presentasjonen. Husk at tolker må bestilles i god tid.</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Hvert bilde har en tilhørende bildebeskrivelse. Merk at mange av bildene er satt sammen av flere illustrasjoner. Bildebeskrivelsen omtaler hele bildet, men er koblet til én av illustrasjonene. </a:t>
            </a:r>
          </a:p>
          <a:p>
            <a:endParaRPr lang="nb-NO" dirty="0"/>
          </a:p>
        </p:txBody>
      </p:sp>
      <p:sp>
        <p:nvSpPr>
          <p:cNvPr id="4" name="Plassholder for lysbildenummer 3"/>
          <p:cNvSpPr>
            <a:spLocks noGrp="1"/>
          </p:cNvSpPr>
          <p:nvPr>
            <p:ph type="sldNum" sz="quarter" idx="5"/>
          </p:nvPr>
        </p:nvSpPr>
        <p:spPr/>
        <p:txBody>
          <a:bodyPr/>
          <a:lstStyle/>
          <a:p>
            <a:fld id="{EC60A5B2-91CD-4146-9B49-EF5927961BCD}" type="slidenum">
              <a:rPr lang="nb-NO" smtClean="0"/>
              <a:t>3</a:t>
            </a:fld>
            <a:endParaRPr lang="nb-NO" dirty="0"/>
          </a:p>
        </p:txBody>
      </p:sp>
    </p:spTree>
    <p:extLst>
      <p:ext uri="{BB962C8B-B14F-4D97-AF65-F5344CB8AC3E}">
        <p14:creationId xmlns:p14="http://schemas.microsoft.com/office/powerpoint/2010/main" val="22926910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15900" marR="0" lvl="0" indent="-215900" algn="l" defTabSz="914400" rtl="0" eaLnBrk="1" fontAlgn="auto" latinLnBrk="0" hangingPunct="1">
              <a:lnSpc>
                <a:spcPct val="100000"/>
              </a:lnSpc>
              <a:spcBef>
                <a:spcPts val="0"/>
              </a:spcBef>
              <a:spcAft>
                <a:spcPts val="0"/>
              </a:spcAft>
              <a:buClrTx/>
              <a:buSzTx/>
              <a:buFontTx/>
              <a:buNone/>
              <a:tabLst/>
              <a:defRPr/>
            </a:pPr>
            <a:r>
              <a:rPr lang="nb-NO" b="0" i="1" dirty="0"/>
              <a:t>Dette er en film om toleransevinduet.</a:t>
            </a:r>
          </a:p>
          <a:p>
            <a:pPr marL="215900" marR="0" lvl="0" indent="-215900" algn="l" defTabSz="914400" rtl="0" eaLnBrk="1" fontAlgn="auto" latinLnBrk="0" hangingPunct="1">
              <a:lnSpc>
                <a:spcPct val="100000"/>
              </a:lnSpc>
              <a:spcBef>
                <a:spcPts val="0"/>
              </a:spcBef>
              <a:spcAft>
                <a:spcPts val="0"/>
              </a:spcAft>
              <a:buClrTx/>
              <a:buSzTx/>
              <a:buFontTx/>
              <a:buNone/>
              <a:tabLst/>
              <a:defRPr/>
            </a:pPr>
            <a:r>
              <a:rPr lang="nb-NO" b="0" i="1" dirty="0"/>
              <a:t>Gjør filmen klar i nettleser på forhånd slik at du unngår å vise reklame først. </a:t>
            </a:r>
          </a:p>
          <a:p>
            <a:pPr marL="0" lvl="1" indent="0">
              <a:buFont typeface="Arial,Sans-Serif"/>
              <a:buNone/>
            </a:pPr>
            <a:endParaRPr lang="nb-NO" b="1" dirty="0"/>
          </a:p>
          <a:p>
            <a:pPr marL="0" lvl="1" indent="0">
              <a:buFont typeface="Arial,Sans-Serif"/>
              <a:buNone/>
            </a:pPr>
            <a:r>
              <a:rPr lang="nb-NO" b="1" dirty="0"/>
              <a:t>Manus:</a:t>
            </a:r>
            <a:endParaRPr lang="nb-NO" b="0" i="1" dirty="0"/>
          </a:p>
          <a:p>
            <a:pPr marL="215900" marR="0" lvl="0" indent="-215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t>Vi har sett på hvordan stress virker i kroppen vår.</a:t>
            </a:r>
          </a:p>
          <a:p>
            <a:pPr marL="215900" marR="0" lvl="0" indent="-215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t>Vi skal se en film som forklarer et annet begrep det er viktig å forstå i traumebevisst praksis – toleransevinduet.</a:t>
            </a:r>
          </a:p>
          <a:p>
            <a:endParaRPr lang="nb-NO"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0" i="1" dirty="0"/>
              <a:t>Spill av filmen ved å klikke på lenken på siden.</a:t>
            </a:r>
          </a:p>
          <a:p>
            <a:endParaRPr lang="nb-NO" dirty="0"/>
          </a:p>
          <a:p>
            <a:r>
              <a:rPr lang="nb-NO" b="1" dirty="0"/>
              <a:t>Kilder:</a:t>
            </a:r>
          </a:p>
          <a:p>
            <a:r>
              <a:rPr lang="nb-NO" b="0" i="0" u="none" baseline="0" dirty="0" err="1"/>
              <a:t>Livetogsånn</a:t>
            </a:r>
            <a:r>
              <a:rPr lang="nb-NO" b="0" i="0" u="none" baseline="0" dirty="0"/>
              <a:t>. (2022, 28. mars). </a:t>
            </a:r>
            <a:r>
              <a:rPr lang="nb-NO" b="0" i="1" u="none" baseline="0" dirty="0"/>
              <a:t>Toleransevinduet, - sjekk og juster tilstand [Video].</a:t>
            </a:r>
            <a:r>
              <a:rPr lang="pt-BR" b="0" i="0" u="none" baseline="0" dirty="0"/>
              <a:t> YouTube. Tilgjengelig fra: https://www.youtube.com/watch?v=-Q5pp8cZVq8</a:t>
            </a:r>
          </a:p>
          <a:p>
            <a:endParaRPr lang="nb-NO" b="0" i="1" u="none" baseline="0" dirty="0"/>
          </a:p>
          <a:p>
            <a:r>
              <a:rPr lang="nb-NO" dirty="0" err="1"/>
              <a:t>Livetogsånn</a:t>
            </a:r>
            <a:r>
              <a:rPr lang="nb-NO" dirty="0"/>
              <a:t> er produsert av Ålesund kommune, med støtte fra Møre og Romsdal fylkeskommune.</a:t>
            </a:r>
          </a:p>
          <a:p>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58429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dirty="0"/>
              <a:t>Manus:</a:t>
            </a:r>
          </a:p>
          <a:p>
            <a:r>
              <a:rPr lang="nb-NO" b="0" i="1" dirty="0"/>
              <a:t>Gjennomgå punktene på siden først, deretter si dette:</a:t>
            </a:r>
          </a:p>
          <a:p>
            <a:pPr marL="0" indent="0">
              <a:buFont typeface="Arial" panose="020B0604020202020204" pitchFamily="34" charset="0"/>
              <a:buNone/>
            </a:pPr>
            <a:r>
              <a:rPr lang="nb-NO" dirty="0"/>
              <a:t> </a:t>
            </a:r>
          </a:p>
          <a:p>
            <a:pPr marL="171450" indent="-171450">
              <a:buFont typeface="Arial" panose="020B0604020202020204" pitchFamily="34" charset="0"/>
              <a:buChar char="•"/>
            </a:pPr>
            <a:r>
              <a:rPr lang="nb-NO" dirty="0"/>
              <a:t>Hver person har sitt eget unike toleransevindu. Størrelsen og plasseringen av vinduet kan variere og er avhengig av genetiske, miljømessige og personlige faktorer.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Å være innenfor toleransevinduet er ikke synonymt med å være lykkelig eller stressfri. Det handler om å ha evnen til å håndtere utfordringer og regulere følelser på en sunn måte.</a:t>
            </a:r>
          </a:p>
          <a:p>
            <a:pPr marL="171450" indent="-171450">
              <a:buFont typeface="Arial" panose="020B0604020202020204" pitchFamily="34" charset="0"/>
              <a:buChar char="•"/>
            </a:pPr>
            <a:r>
              <a:rPr lang="nb-NO" dirty="0"/>
              <a:t>Toleransevinduet kan påvirkes av en rekke faktorer, inkludert stress, traumer, søvnkvalitet, kosthold og fysisk aktivitet.</a:t>
            </a:r>
          </a:p>
          <a:p>
            <a:endParaRPr lang="nb-NO" dirty="0"/>
          </a:p>
          <a:p>
            <a:r>
              <a:rPr lang="nb-NO" b="1" dirty="0"/>
              <a:t>Kilder:</a:t>
            </a:r>
          </a:p>
          <a:p>
            <a:r>
              <a:rPr lang="nb-NO" b="0" i="0" u="none" baseline="0" dirty="0"/>
              <a:t>RVTS øst. (</a:t>
            </a:r>
            <a:r>
              <a:rPr lang="nb-NO" b="0" i="0" u="none" baseline="0" dirty="0" err="1"/>
              <a:t>i.d</a:t>
            </a:r>
            <a:r>
              <a:rPr lang="nb-NO" b="0" i="0" u="none" baseline="0" dirty="0"/>
              <a:t>.). </a:t>
            </a:r>
            <a:r>
              <a:rPr lang="nb-NO" b="0" i="1" u="none" baseline="0" dirty="0"/>
              <a:t>Over- og underaktivering. Traumebehandling med voksne</a:t>
            </a:r>
            <a:r>
              <a:rPr lang="nb-NO" b="0" i="0" u="none" baseline="0" dirty="0"/>
              <a:t>. Tilgjengelig fra: https://www.traumebehandling.no/oppdage/over-og-underaktivering/</a:t>
            </a:r>
          </a:p>
          <a:p>
            <a:endParaRPr lang="nb-NO" b="0" i="1" u="none" baseline="0" dirty="0"/>
          </a:p>
          <a:p>
            <a:r>
              <a:rPr lang="nb-NO" b="0" i="0" u="none" baseline="0" dirty="0" err="1"/>
              <a:t>Siegel</a:t>
            </a:r>
            <a:r>
              <a:rPr lang="nb-NO" b="0" i="0" u="none" baseline="0" dirty="0"/>
              <a:t>, D. J. (1999). </a:t>
            </a:r>
            <a:r>
              <a:rPr lang="en-US" b="0" i="1" u="none" baseline="0" dirty="0"/>
              <a:t>The developing mind: Toward a neurobiology of interpersonal experience</a:t>
            </a:r>
            <a:r>
              <a:rPr lang="en-US" b="0" i="0" u="none" baseline="0" dirty="0"/>
              <a:t>. Guilford Press. </a:t>
            </a:r>
          </a:p>
          <a:p>
            <a:endParaRPr lang="nb-NO" b="0" i="1" u="none" baseline="0" dirty="0"/>
          </a:p>
          <a:p>
            <a:endParaRPr lang="nb-NO" dirty="0"/>
          </a:p>
        </p:txBody>
      </p:sp>
      <p:sp>
        <p:nvSpPr>
          <p:cNvPr id="4" name="Slide Number Placeholder 3"/>
          <p:cNvSpPr>
            <a:spLocks noGrp="1"/>
          </p:cNvSpPr>
          <p:nvPr>
            <p:ph type="sldNum" sz="quarter" idx="5"/>
          </p:nvPr>
        </p:nvSpPr>
        <p:spPr/>
        <p:txBody>
          <a:bodyPr/>
          <a:lstStyle/>
          <a:p>
            <a:fld id="{EC60A5B2-91CD-4146-9B49-EF5927961BCD}" type="slidenum">
              <a:rPr lang="nb-NO" smtClean="0"/>
              <a:t>31</a:t>
            </a:fld>
            <a:endParaRPr lang="nb-NO"/>
          </a:p>
        </p:txBody>
      </p:sp>
    </p:spTree>
    <p:extLst>
      <p:ext uri="{BB962C8B-B14F-4D97-AF65-F5344CB8AC3E}">
        <p14:creationId xmlns:p14="http://schemas.microsoft.com/office/powerpoint/2010/main" val="16618913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F386E-22FD-70AD-8CE7-C1173516CB1F}"/>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642C8A0B-0E26-079C-832D-F28C1620B963}"/>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32F584E2-1EDA-986E-4362-C6D04FA27D6D}"/>
              </a:ext>
            </a:extLst>
          </p:cNvPr>
          <p:cNvSpPr>
            <a:spLocks noGrp="1"/>
          </p:cNvSpPr>
          <p:nvPr>
            <p:ph type="body" idx="1"/>
          </p:nvPr>
        </p:nvSpPr>
        <p:spPr/>
        <p:txBody>
          <a:bodyPr/>
          <a:lstStyle/>
          <a:p>
            <a:pPr marL="215900" marR="0" lvl="0" indent="-215900" algn="l" defTabSz="914400" rtl="0" eaLnBrk="1" fontAlgn="auto" latinLnBrk="0" hangingPunct="1">
              <a:lnSpc>
                <a:spcPct val="100000"/>
              </a:lnSpc>
              <a:spcBef>
                <a:spcPts val="0"/>
              </a:spcBef>
              <a:spcAft>
                <a:spcPts val="0"/>
              </a:spcAft>
              <a:buClrTx/>
              <a:buSzTx/>
              <a:buFontTx/>
              <a:buNone/>
              <a:tabLst/>
              <a:defRPr/>
            </a:pPr>
            <a:r>
              <a:rPr lang="nb-NO" b="0" i="1" dirty="0"/>
              <a:t>Forberedelse til deg som holder presentasjonen:</a:t>
            </a:r>
          </a:p>
          <a:p>
            <a:pPr marL="215900" indent="-215900"/>
            <a:r>
              <a:rPr lang="nb-NO" b="0" i="1" dirty="0"/>
              <a:t>Prosess for gjennomføring av refleksjonsøvelsen </a:t>
            </a:r>
          </a:p>
          <a:p>
            <a:pPr marL="215900" indent="-215900">
              <a:buFont typeface="Arial" panose="020B0604020202020204" pitchFamily="34" charset="0"/>
              <a:buChar char="•"/>
            </a:pPr>
            <a:r>
              <a:rPr lang="nb-NO" i="1" dirty="0"/>
              <a:t>Først skrive ned noen stikkord fra refleksjonsspørsmålene (under) hver for seg (2 min)</a:t>
            </a:r>
          </a:p>
          <a:p>
            <a:pPr marL="215900" indent="-215900">
              <a:buFont typeface="Arial" panose="020B0604020202020204" pitchFamily="34" charset="0"/>
              <a:buChar char="•"/>
            </a:pPr>
            <a:r>
              <a:rPr lang="nb-NO" i="1" dirty="0"/>
              <a:t>Dele sammen to og to (4 min)</a:t>
            </a:r>
          </a:p>
          <a:p>
            <a:pPr marL="215900" indent="-215900">
              <a:buFont typeface="Arial" panose="020B0604020202020204" pitchFamily="34" charset="0"/>
              <a:buChar char="•"/>
            </a:pPr>
            <a:r>
              <a:rPr lang="nb-NO" i="1" dirty="0"/>
              <a:t>Felles oppsummering i plenum, hvert par deler «Hva ble du opptatt av nå?» (12 min)</a:t>
            </a:r>
          </a:p>
          <a:p>
            <a:pPr marL="215900" indent="-215900"/>
            <a:r>
              <a:rPr lang="nb-NO" i="1" dirty="0"/>
              <a:t>Tidsbruk: 20 min (viktig å holde tiden)</a:t>
            </a:r>
          </a:p>
          <a:p>
            <a:pPr marL="215900" indent="-215900"/>
            <a:endParaRPr lang="nb-NO" b="1" dirty="0"/>
          </a:p>
          <a:p>
            <a:pPr marL="215900" indent="-215900"/>
            <a:r>
              <a:rPr lang="nb-NO" b="1" dirty="0"/>
              <a:t>Manus:</a:t>
            </a:r>
          </a:p>
          <a:p>
            <a:pPr marL="171450" indent="-171450">
              <a:buFont typeface="Arial" panose="020B0604020202020204" pitchFamily="34" charset="0"/>
              <a:buChar char="•"/>
            </a:pPr>
            <a:r>
              <a:rPr lang="nb-NO" dirty="0"/>
              <a:t>Basert på filmen vi nå har sett og det dere har lært om toleransevinduet:</a:t>
            </a:r>
          </a:p>
          <a:p>
            <a:pPr marL="628650" lvl="1" indent="-171450">
              <a:buFont typeface="Arial" panose="020B0604020202020204" pitchFamily="34" charset="0"/>
              <a:buChar char="•"/>
            </a:pPr>
            <a:r>
              <a:rPr lang="nb-NO" dirty="0"/>
              <a:t>Hvordan merker du selv at du er utenfor ditt eget toleransevindu? </a:t>
            </a:r>
            <a:endParaRPr lang="nb-NO" i="1" dirty="0"/>
          </a:p>
          <a:p>
            <a:pPr marL="628650" lvl="1" indent="-171450">
              <a:buFont typeface="Arial" panose="020B0604020202020204" pitchFamily="34" charset="0"/>
              <a:buChar char="•"/>
            </a:pPr>
            <a:r>
              <a:rPr lang="nb-NO" i="0" dirty="0"/>
              <a:t>Og hvordan kan du merke at en kollega eller innbygger er utenfor sitt toleransevindu?</a:t>
            </a:r>
          </a:p>
          <a:p>
            <a:pPr marL="628650" lvl="1" indent="-171450">
              <a:buFont typeface="Arial" panose="020B0604020202020204" pitchFamily="34" charset="0"/>
              <a:buChar char="•"/>
            </a:pPr>
            <a:r>
              <a:rPr lang="nb-NO" i="0" dirty="0"/>
              <a:t>Har du noen tanker om hva som kan være til hjelp når noen er utenfor sitt toleransevindu? Hva kan vi gjøre for å hjelpe hverandre å regulere oss?</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i="1" dirty="0"/>
              <a:t>Se neste slide slik at spørsmålene blir synlige for gruppen når de skal svare.</a:t>
            </a:r>
            <a:endParaRPr lang="nb-NO" i="1" dirty="0">
              <a:cs typeface="Calibri"/>
            </a:endParaRPr>
          </a:p>
          <a:p>
            <a:endParaRPr lang="nb-NO" dirty="0"/>
          </a:p>
          <a:p>
            <a:endParaRPr lang="nb-NO" dirty="0"/>
          </a:p>
          <a:p>
            <a:endParaRPr lang="nb-NO" dirty="0"/>
          </a:p>
        </p:txBody>
      </p:sp>
      <p:sp>
        <p:nvSpPr>
          <p:cNvPr id="4" name="Plassholder for lysbildenummer 3">
            <a:extLst>
              <a:ext uri="{FF2B5EF4-FFF2-40B4-BE49-F238E27FC236}">
                <a16:creationId xmlns:a16="http://schemas.microsoft.com/office/drawing/2014/main" id="{C199D5BC-F67E-8BDE-6D5C-3B60629100AE}"/>
              </a:ext>
            </a:extLst>
          </p:cNvPr>
          <p:cNvSpPr>
            <a:spLocks noGrp="1"/>
          </p:cNvSpPr>
          <p:nvPr>
            <p:ph type="sldNum" sz="quarter" idx="5"/>
          </p:nvPr>
        </p:nvSpPr>
        <p:spPr/>
        <p:txBody>
          <a:bodyPr/>
          <a:lstStyle/>
          <a:p>
            <a:fld id="{7DA70C78-173F-D64A-A73A-E7995BB9F680}" type="slidenum">
              <a:rPr lang="nb-NO" smtClean="0"/>
              <a:t>32</a:t>
            </a:fld>
            <a:endParaRPr lang="nb-NO" dirty="0"/>
          </a:p>
        </p:txBody>
      </p:sp>
    </p:spTree>
    <p:extLst>
      <p:ext uri="{BB962C8B-B14F-4D97-AF65-F5344CB8AC3E}">
        <p14:creationId xmlns:p14="http://schemas.microsoft.com/office/powerpoint/2010/main" val="21682886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BA563-1F34-921B-8694-6B50584D7641}"/>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AA7B9667-79E7-A95B-7238-D3E89F75C00D}"/>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46F685C4-9D26-DE55-DA4A-AB847C0E4151}"/>
              </a:ext>
            </a:extLst>
          </p:cNvPr>
          <p:cNvSpPr>
            <a:spLocks noGrp="1"/>
          </p:cNvSpPr>
          <p:nvPr>
            <p:ph type="body" idx="1"/>
          </p:nvPr>
        </p:nvSpPr>
        <p:spPr/>
        <p:txBody>
          <a:bodyPr/>
          <a:lstStyle/>
          <a:p>
            <a:pPr marL="0" lvl="2" indent="0">
              <a:buFont typeface="Arial,Sans-Serif"/>
              <a:buNone/>
            </a:pPr>
            <a:r>
              <a:rPr lang="nb-NO" b="0" i="1" dirty="0">
                <a:cs typeface="Calibri"/>
              </a:rPr>
              <a:t>La bildet stå oppe mens de gjennomfører prosessen på forrige side (individuelt, to og to, i plenum).</a:t>
            </a: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b="0" i="1" dirty="0">
                <a:cs typeface="Calibri"/>
              </a:rPr>
              <a:t>Ta tiden og gi beskjed når de skal sette seg sammen to og to. Etter 4 minutter spør du noen av parene om å dele </a:t>
            </a:r>
            <a:r>
              <a:rPr lang="nb-NO" i="1" dirty="0"/>
              <a:t>«Hva ble dere opptatt av nå?» (12 min). Vær nøye med å holde tiden.</a:t>
            </a: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i="1" dirty="0"/>
              <a:t>Etter innspillene bruker du manuset under til å oppsummere oppgaven. </a:t>
            </a:r>
            <a:endParaRPr lang="nb-NO" b="0" i="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cs typeface="Calibri"/>
              </a:rPr>
              <a:t>Manus: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cs typeface="Calibri"/>
              </a:rPr>
              <a:t>Hensikten med denne refleksjonsøvelsen er å hjelpe oss å ha et bevisst forhold til hvordan vi er når vi er utenfor toleransevinduet vårt, både hvordan vi selv kan legge merke til det og hva vi da kan gjøre for oss selv for å komme tilbake i vårt eget vindu.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cs typeface="Calibri"/>
              </a:rPr>
              <a:t>Når vi er inne i toleransevinduet er det lettest for oss å opptre på måter som blir hensiktsmessige. Både fordi vi kan bidra til at andre rundt oss føler seg trygge, men også fordi vi kan unngå at vårt eget stress går utover de rundt oss.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Vi skal se nærmere på traumebegrepet og hvordan traumer kan ta oss utenfor toleransevinduet.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dirty="0">
              <a:cs typeface="Calibri"/>
            </a:endParaRPr>
          </a:p>
          <a:p>
            <a:endParaRPr lang="nb-NO" dirty="0"/>
          </a:p>
          <a:p>
            <a:endParaRPr lang="nb-NO" dirty="0"/>
          </a:p>
        </p:txBody>
      </p:sp>
      <p:sp>
        <p:nvSpPr>
          <p:cNvPr id="4" name="Plassholder for lysbildenummer 3">
            <a:extLst>
              <a:ext uri="{FF2B5EF4-FFF2-40B4-BE49-F238E27FC236}">
                <a16:creationId xmlns:a16="http://schemas.microsoft.com/office/drawing/2014/main" id="{8CD6F2DD-4876-C28E-8EED-B513A263A584}"/>
              </a:ext>
            </a:extLst>
          </p:cNvPr>
          <p:cNvSpPr>
            <a:spLocks noGrp="1"/>
          </p:cNvSpPr>
          <p:nvPr>
            <p:ph type="sldNum" sz="quarter" idx="5"/>
          </p:nvPr>
        </p:nvSpPr>
        <p:spPr/>
        <p:txBody>
          <a:bodyPr/>
          <a:lstStyle/>
          <a:p>
            <a:fld id="{7DA70C78-173F-D64A-A73A-E7995BB9F680}" type="slidenum">
              <a:rPr lang="nb-NO" smtClean="0"/>
              <a:t>33</a:t>
            </a:fld>
            <a:endParaRPr lang="nb-NO" dirty="0"/>
          </a:p>
        </p:txBody>
      </p:sp>
    </p:spTree>
    <p:extLst>
      <p:ext uri="{BB962C8B-B14F-4D97-AF65-F5344CB8AC3E}">
        <p14:creationId xmlns:p14="http://schemas.microsoft.com/office/powerpoint/2010/main" val="13494039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15900" marR="0" lvl="0" indent="-215900" algn="l" defTabSz="914400" rtl="0" eaLnBrk="1" fontAlgn="auto" latinLnBrk="0" hangingPunct="1">
              <a:lnSpc>
                <a:spcPct val="100000"/>
              </a:lnSpc>
              <a:spcBef>
                <a:spcPts val="0"/>
              </a:spcBef>
              <a:spcAft>
                <a:spcPts val="0"/>
              </a:spcAft>
              <a:buClrTx/>
              <a:buSzTx/>
              <a:buFontTx/>
              <a:buNone/>
              <a:tabLst/>
              <a:defRPr/>
            </a:pPr>
            <a:r>
              <a:rPr lang="nb-NO" b="0" i="1" dirty="0"/>
              <a:t>Dette er en film om traumer.</a:t>
            </a:r>
          </a:p>
          <a:p>
            <a:pPr marL="215900" marR="0" lvl="0" indent="-215900" algn="l" defTabSz="914400" rtl="0" eaLnBrk="1" fontAlgn="auto" latinLnBrk="0" hangingPunct="1">
              <a:lnSpc>
                <a:spcPct val="100000"/>
              </a:lnSpc>
              <a:spcBef>
                <a:spcPts val="0"/>
              </a:spcBef>
              <a:spcAft>
                <a:spcPts val="0"/>
              </a:spcAft>
              <a:buClrTx/>
              <a:buSzTx/>
              <a:buFontTx/>
              <a:buNone/>
              <a:tabLst/>
              <a:defRPr/>
            </a:pPr>
            <a:r>
              <a:rPr lang="nb-NO" b="0" i="1" dirty="0"/>
              <a:t>Gjør filmen klar i nettleser på forhånd slik at du unngår å vise reklame først. </a:t>
            </a:r>
          </a:p>
          <a:p>
            <a:pPr marL="0" lvl="1" indent="0">
              <a:buFont typeface="Arial,Sans-Serif"/>
              <a:buNone/>
            </a:pPr>
            <a:endParaRPr lang="nb-NO" b="1" dirty="0"/>
          </a:p>
          <a:p>
            <a:pPr marL="0" lvl="1" indent="0">
              <a:buFont typeface="Arial,Sans-Serif"/>
              <a:buNone/>
            </a:pPr>
            <a:r>
              <a:rPr lang="nb-NO" b="1" dirty="0"/>
              <a:t>Manus:</a:t>
            </a:r>
          </a:p>
          <a:p>
            <a:pPr marL="171450" lvl="1" indent="-171450">
              <a:buFont typeface="Arial" panose="020B0604020202020204" pitchFamily="34" charset="0"/>
              <a:buChar char="•"/>
            </a:pPr>
            <a:r>
              <a:rPr lang="nb-NO" b="0" i="0" dirty="0"/>
              <a:t>Et sentralt begrep er traume. Det er viktig å skille mellom en alvorlig hendelse og et traume. </a:t>
            </a:r>
          </a:p>
          <a:p>
            <a:pPr marL="171450" lvl="1" indent="-171450">
              <a:buFont typeface="Arial" panose="020B0604020202020204" pitchFamily="34" charset="0"/>
              <a:buChar char="•"/>
            </a:pPr>
            <a:r>
              <a:rPr lang="nb-NO" b="0" i="0" dirty="0"/>
              <a:t>Traumet er ikke selve hendelsen, </a:t>
            </a:r>
            <a:r>
              <a:rPr lang="nb-NO" dirty="0"/>
              <a:t>men skaden som kan oppstå i etterkant av hendelsen.</a:t>
            </a:r>
          </a:p>
          <a:p>
            <a:pPr marL="171450" lvl="1" indent="-171450">
              <a:buFont typeface="Arial" panose="020B0604020202020204" pitchFamily="34" charset="0"/>
              <a:buChar char="•"/>
            </a:pPr>
            <a:r>
              <a:rPr lang="nb-NO" dirty="0"/>
              <a:t>Vi skal se en film om traumer.</a:t>
            </a:r>
          </a:p>
          <a:p>
            <a:pPr marL="171450" lvl="1" indent="-171450">
              <a:buFont typeface="Arial" panose="020B0604020202020204" pitchFamily="34" charset="0"/>
              <a:buChar char="•"/>
            </a:pPr>
            <a:r>
              <a:rPr lang="nb-NO" dirty="0"/>
              <a:t>Den viser oss hvor vanlig traumer er.</a:t>
            </a:r>
          </a:p>
          <a:p>
            <a:pPr marL="171450" lvl="1" indent="-171450">
              <a:buFont typeface="Arial" panose="020B0604020202020204" pitchFamily="34" charset="0"/>
              <a:buChar char="•"/>
            </a:pPr>
            <a:r>
              <a:rPr lang="nb-NO" dirty="0"/>
              <a:t>Vi ser også hvordan traumer bringer frem stressreaksjoner i oss – den universelle stressresponsen. </a:t>
            </a:r>
          </a:p>
          <a:p>
            <a:pPr marL="171450" lvl="1" indent="-171450">
              <a:buFont typeface="Arial" panose="020B0604020202020204" pitchFamily="34" charset="0"/>
              <a:buChar char="•"/>
            </a:pPr>
            <a:endParaRPr lang="nb-NO" dirty="0"/>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1" dirty="0"/>
              <a:t>Spill av filmen ved å klikke på lenken på siden.</a:t>
            </a:r>
          </a:p>
          <a:p>
            <a:pPr marL="0" lvl="1" indent="0">
              <a:buFont typeface="Arial" panose="020B0604020202020204" pitchFamily="34" charset="0"/>
              <a:buNone/>
            </a:pPr>
            <a:endParaRPr lang="nb-NO" b="0" i="1" dirty="0"/>
          </a:p>
          <a:p>
            <a:pPr marL="171450" indent="-171450">
              <a:buFont typeface="Arial" panose="020B0604020202020204" pitchFamily="34" charset="0"/>
              <a:buChar char="•"/>
            </a:pPr>
            <a:endParaRPr lang="nb-NO"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Kilder: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t>Big Think. (2021, 17. </a:t>
            </a:r>
            <a:r>
              <a:rPr lang="en-US" b="0" i="0" u="none" baseline="0" dirty="0" err="1"/>
              <a:t>september</a:t>
            </a:r>
            <a:r>
              <a:rPr lang="en-US" b="0" i="0" u="none" baseline="0" dirty="0"/>
              <a:t>). </a:t>
            </a:r>
            <a:r>
              <a:rPr lang="en-US" b="0" i="1" u="none" baseline="0" dirty="0"/>
              <a:t>What is trauma? The author of “The Body Keeps the Score” explains | Bessel van der Kolk [Video].</a:t>
            </a:r>
            <a:r>
              <a:rPr lang="en-US" b="0" i="0" u="none" baseline="0" dirty="0"/>
              <a:t> YouTube. </a:t>
            </a:r>
            <a:r>
              <a:rPr lang="en-US" b="0" i="0" u="none" baseline="0" dirty="0" err="1"/>
              <a:t>Tilgjengelig</a:t>
            </a:r>
            <a:r>
              <a:rPr lang="en-US" b="0" i="0" u="none" baseline="0" dirty="0"/>
              <a:t> </a:t>
            </a:r>
            <a:r>
              <a:rPr lang="en-US" b="0" i="0" u="none" baseline="0" dirty="0" err="1"/>
              <a:t>fra</a:t>
            </a:r>
            <a:r>
              <a:rPr lang="en-US" b="0" i="0" u="none" baseline="0" dirty="0"/>
              <a:t>: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t>https://www.youtube.com/watch?v=BJfmfkDQb14</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pt-BR" b="0" i="0"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b="0" i="0" u="none" baseline="0" dirty="0"/>
              <a:t>Maté, G., &amp; Maté, D. (2022). </a:t>
            </a:r>
            <a:r>
              <a:rPr lang="en-US" b="0" i="1" u="none" baseline="0" dirty="0"/>
              <a:t>The Myth of normal: Trauma, illness and healing in a toxic culture</a:t>
            </a:r>
            <a:r>
              <a:rPr lang="en-US" b="0" i="0" u="none" baseline="0" dirty="0"/>
              <a:t>. Vermilion.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i="0"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t>RVTS sør. (2022). </a:t>
            </a:r>
            <a:r>
              <a:rPr lang="nb-NO" b="0" i="1" u="none" baseline="0" dirty="0"/>
              <a:t>Traumebevisst ordliste</a:t>
            </a:r>
            <a:r>
              <a:rPr lang="nb-NO" b="0" i="0" u="none" baseline="0" dirty="0"/>
              <a:t>. Tilgjengelig fra: https://www.traumebevisst.no/ordliste/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i="1"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ffectLst/>
                <a:latin typeface="MS Shell Dlg 2" panose="020B0604030504040204" pitchFamily="34" charset="0"/>
              </a:rPr>
              <a:t>Substance Abuse and Mental Health Services Administration (</a:t>
            </a:r>
            <a:r>
              <a:rPr lang="en-US" sz="1200" kern="100" dirty="0">
                <a:effectLst/>
                <a:latin typeface="Calibri" panose="020F0502020204030204" pitchFamily="34" charset="0"/>
                <a:ea typeface="Calibri" panose="020F0502020204030204" pitchFamily="34" charset="0"/>
              </a:rPr>
              <a:t>SAMHSA). (2023). </a:t>
            </a:r>
            <a:r>
              <a:rPr lang="en-US" sz="1200" i="1" kern="100" dirty="0">
                <a:effectLst/>
                <a:latin typeface="Calibri" panose="020F0502020204030204" pitchFamily="34" charset="0"/>
                <a:ea typeface="Calibri" panose="020F0502020204030204" pitchFamily="34" charset="0"/>
              </a:rPr>
              <a:t>Practical guide for implementing a trauma-informed approach. Publication No.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kern="100" dirty="0">
                <a:effectLst/>
                <a:latin typeface="Calibri" panose="020F0502020204030204" pitchFamily="34" charset="0"/>
                <a:ea typeface="Calibri" panose="020F0502020204030204" pitchFamily="34" charset="0"/>
              </a:rPr>
              <a:t>PEP23-06-05-005</a:t>
            </a:r>
            <a:r>
              <a:rPr lang="en-US" sz="1200" kern="100" dirty="0">
                <a:effectLst/>
                <a:latin typeface="Calibri" panose="020F0502020204030204" pitchFamily="34" charset="0"/>
                <a:ea typeface="Calibri" panose="020F0502020204030204" pitchFamily="34" charset="0"/>
              </a:rPr>
              <a:t>. </a:t>
            </a:r>
            <a:r>
              <a:rPr lang="en-US" sz="1200" dirty="0">
                <a:effectLst/>
                <a:latin typeface="MS Shell Dlg 2" panose="020B0604030504040204" pitchFamily="34" charset="0"/>
              </a:rPr>
              <a:t>National Mental Health and Substance Use Policy Laboratory. Substance Abuse and Mental Health Services Administration.</a:t>
            </a:r>
            <a:r>
              <a:rPr lang="en-US" sz="1200" kern="1200" dirty="0">
                <a:effectLst/>
                <a:latin typeface="Arial" panose="020B0604020202020204" pitchFamily="34" charset="0"/>
                <a:ea typeface="+mn-ea"/>
              </a:rPr>
              <a:t> </a:t>
            </a:r>
            <a:r>
              <a:rPr lang="en-US" sz="1200" kern="1200" dirty="0" err="1">
                <a:effectLst/>
                <a:latin typeface="Arial" panose="020B0604020202020204" pitchFamily="34" charset="0"/>
                <a:ea typeface="+mn-ea"/>
              </a:rPr>
              <a:t>Tilgjengelig</a:t>
            </a:r>
            <a:r>
              <a:rPr lang="en-US" sz="1200" kern="1200" dirty="0">
                <a:effectLst/>
                <a:latin typeface="Arial" panose="020B0604020202020204" pitchFamily="34" charset="0"/>
                <a:ea typeface="+mn-ea"/>
              </a:rPr>
              <a:t> </a:t>
            </a:r>
            <a:r>
              <a:rPr lang="en-US" sz="1200" kern="1200" dirty="0" err="1">
                <a:effectLst/>
                <a:latin typeface="Arial" panose="020B0604020202020204" pitchFamily="34" charset="0"/>
                <a:ea typeface="+mn-ea"/>
              </a:rPr>
              <a:t>fra</a:t>
            </a:r>
            <a:r>
              <a:rPr lang="en-US" sz="1200" kern="1200" dirty="0">
                <a:effectLst/>
                <a:latin typeface="Arial" panose="020B0604020202020204" pitchFamily="34" charset="0"/>
                <a:ea typeface="+mn-ea"/>
              </a:rPr>
              <a:t>: </a:t>
            </a:r>
            <a:r>
              <a:rPr lang="nb-NO" dirty="0"/>
              <a:t>https://store.samhsa.gov/sites/default/files/pep23-06-05-005.pdf.</a:t>
            </a:r>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58429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400" b="1" dirty="0"/>
              <a:t>Manus:</a:t>
            </a:r>
          </a:p>
          <a:p>
            <a:pPr marL="285750" indent="-285750">
              <a:buFont typeface="Arial" panose="020B0604020202020204" pitchFamily="34" charset="0"/>
              <a:buChar char="•"/>
            </a:pPr>
            <a:r>
              <a:rPr lang="nb-NO" sz="1400" dirty="0"/>
              <a:t>Som vi så i filmen er det viktig at vi forstår hvordan en enkeltperson kan få traumer i etterkant av en hendelse, men det er også viktig at vi forstår hvordan dette er relevant i et samfunnsperspektiv. Dersom vi lager lokalsamfunn som fremmer tilhørighet og trygghet, reduserer vi både forekomsten av alvorlige hendelser (for eksempel mindre kriminalitet) og øker sjansen for at folk som bor i byen er mest mulig robuste i møte med alvorlige hendelser vi ikke kan forebygge.</a:t>
            </a:r>
          </a:p>
          <a:p>
            <a:pPr marL="285750" indent="-285750">
              <a:buFont typeface="Arial" panose="020B0604020202020204" pitchFamily="34" charset="0"/>
              <a:buChar char="•"/>
            </a:pPr>
            <a:r>
              <a:rPr lang="nb-NO" sz="1400" dirty="0"/>
              <a:t>Her er noen eksempler på hvordan traumer kan forstås på ulike nivå i samfunnet. </a:t>
            </a:r>
          </a:p>
          <a:p>
            <a:endParaRPr lang="nb-NO" sz="1400" dirty="0"/>
          </a:p>
          <a:p>
            <a:pPr marL="285750" indent="-285750">
              <a:buFont typeface="Arial" panose="020B0604020202020204" pitchFamily="34" charset="0"/>
              <a:buChar char="•"/>
            </a:pPr>
            <a:r>
              <a:rPr lang="nb-NO" sz="1400" dirty="0"/>
              <a:t>Individuelt traume påvirker én person,</a:t>
            </a:r>
          </a:p>
          <a:p>
            <a:pPr marL="285750" indent="-285750">
              <a:buFont typeface="Arial" panose="020B0604020202020204" pitchFamily="34" charset="0"/>
              <a:buChar char="•"/>
            </a:pPr>
            <a:r>
              <a:rPr lang="nb-NO" sz="1400" dirty="0"/>
              <a:t>Familietraumer påvirker flere medlemmer av samme familie, </a:t>
            </a:r>
          </a:p>
          <a:p>
            <a:pPr marL="285750" indent="-285750">
              <a:buFont typeface="Arial" panose="020B0604020202020204" pitchFamily="34" charset="0"/>
              <a:buChar char="•"/>
            </a:pPr>
            <a:r>
              <a:rPr lang="nb-NO" sz="1400" dirty="0"/>
              <a:t>Gruppetraume påvirker en spesifikk gruppe (for eksempel helsepersonell, LHBTQ+ eller et politisk parti), </a:t>
            </a:r>
          </a:p>
          <a:p>
            <a:pPr marL="285750" indent="-285750">
              <a:buFont typeface="Arial" panose="020B0604020202020204" pitchFamily="34" charset="0"/>
              <a:buChar char="•"/>
            </a:pPr>
            <a:r>
              <a:rPr lang="nb-NO" sz="1400" dirty="0"/>
              <a:t>Samfunnstraume påvirker personer som deler kulturell eller etnisk identitet, eller som deler de samme </a:t>
            </a:r>
            <a:r>
              <a:rPr lang="nb-NO" sz="1400" dirty="0" err="1"/>
              <a:t>levekårsutfordingene</a:t>
            </a:r>
            <a:r>
              <a:rPr lang="nb-NO" sz="1400" dirty="0"/>
              <a:t>. På samme måte som barndomsbelastninger regnes som årsak til individuelle traumer, er utfordrende levekår årsak til – og symptom på samfunnstraumer. </a:t>
            </a:r>
          </a:p>
          <a:p>
            <a:pPr marL="285750" indent="-285750">
              <a:buFont typeface="Arial" panose="020B0604020202020204" pitchFamily="34" charset="0"/>
              <a:buChar char="•"/>
            </a:pPr>
            <a:r>
              <a:rPr lang="nb-NO" sz="1400" dirty="0"/>
              <a:t>Traumet kan påvirke få personer, men har strukturelle eller sosiale konsekvenser, som for eksempel tap av felles språk, forfølgelse eller tap av felles identitet. Dette kan også inkludere et historisk perspektiv hvor traumene har påvirkning gjennom flere generasjoner. </a:t>
            </a:r>
          </a:p>
          <a:p>
            <a:pPr marL="285750" indent="-285750">
              <a:buFont typeface="Arial" panose="020B0604020202020204" pitchFamily="34" charset="0"/>
              <a:buChar char="•"/>
            </a:pPr>
            <a:r>
              <a:rPr lang="nb-NO" sz="1400" dirty="0"/>
              <a:t>Massetraumer er alvorlige hendelser som påvirker en stor mengde folk, hvor sammensetningen av folk er tilfeldig. </a:t>
            </a:r>
          </a:p>
          <a:p>
            <a:endParaRPr lang="nb-NO" sz="1400" dirty="0"/>
          </a:p>
          <a:p>
            <a:r>
              <a:rPr lang="nb-NO" sz="1400" b="1" dirty="0"/>
              <a:t>Kilder: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effectLst/>
                <a:latin typeface="MS Shell Dlg 2" panose="020B0604030504040204" pitchFamily="34" charset="0"/>
              </a:rPr>
              <a:t>Substance Abuse and Mental Health Services Administration (</a:t>
            </a:r>
            <a:r>
              <a:rPr lang="en-US" sz="1400" kern="100" dirty="0">
                <a:effectLst/>
                <a:latin typeface="Calibri" panose="020F0502020204030204" pitchFamily="34" charset="0"/>
                <a:ea typeface="Calibri" panose="020F0502020204030204" pitchFamily="34" charset="0"/>
              </a:rPr>
              <a:t>SAMHSA). (2023). </a:t>
            </a:r>
            <a:r>
              <a:rPr lang="en-US" sz="1400" i="1" kern="100" dirty="0">
                <a:effectLst/>
                <a:latin typeface="Calibri" panose="020F0502020204030204" pitchFamily="34" charset="0"/>
                <a:ea typeface="Calibri" panose="020F0502020204030204" pitchFamily="34" charset="0"/>
              </a:rPr>
              <a:t>Practical guide for implementing a trauma-informed approach. Publication No.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i="1" kern="100" dirty="0">
                <a:effectLst/>
                <a:latin typeface="Calibri" panose="020F0502020204030204" pitchFamily="34" charset="0"/>
                <a:ea typeface="Calibri" panose="020F0502020204030204" pitchFamily="34" charset="0"/>
              </a:rPr>
              <a:t>PEP23-06-05-005</a:t>
            </a:r>
            <a:r>
              <a:rPr lang="en-US" sz="1400" kern="100" dirty="0">
                <a:effectLst/>
                <a:latin typeface="Calibri" panose="020F0502020204030204" pitchFamily="34" charset="0"/>
                <a:ea typeface="Calibri" panose="020F0502020204030204" pitchFamily="34" charset="0"/>
              </a:rPr>
              <a:t>. </a:t>
            </a:r>
            <a:r>
              <a:rPr lang="en-US" sz="1400" dirty="0">
                <a:effectLst/>
                <a:latin typeface="MS Shell Dlg 2" panose="020B0604030504040204" pitchFamily="34" charset="0"/>
              </a:rPr>
              <a:t>National Mental Health and Substance Use Policy Laboratory. Substance Abuse and Mental Health Services Administration.</a:t>
            </a:r>
            <a:r>
              <a:rPr lang="en-US" sz="1400" kern="1200" dirty="0">
                <a:effectLst/>
                <a:latin typeface="Arial" panose="020B0604020202020204" pitchFamily="34" charset="0"/>
                <a:ea typeface="+mn-ea"/>
              </a:rPr>
              <a:t> </a:t>
            </a:r>
            <a:r>
              <a:rPr lang="en-US" sz="1400" kern="1200" dirty="0" err="1">
                <a:effectLst/>
                <a:latin typeface="Arial" panose="020B0604020202020204" pitchFamily="34" charset="0"/>
                <a:ea typeface="+mn-ea"/>
              </a:rPr>
              <a:t>Tilgjengelig</a:t>
            </a:r>
            <a:r>
              <a:rPr lang="en-US" sz="1400" kern="1200" dirty="0">
                <a:effectLst/>
                <a:latin typeface="Arial" panose="020B0604020202020204" pitchFamily="34" charset="0"/>
                <a:ea typeface="+mn-ea"/>
              </a:rPr>
              <a:t> </a:t>
            </a:r>
            <a:r>
              <a:rPr lang="en-US" sz="1400" kern="1200" dirty="0" err="1">
                <a:effectLst/>
                <a:latin typeface="Arial" panose="020B0604020202020204" pitchFamily="34" charset="0"/>
                <a:ea typeface="+mn-ea"/>
              </a:rPr>
              <a:t>fra</a:t>
            </a:r>
            <a:r>
              <a:rPr lang="en-US" sz="1400" kern="1200" dirty="0">
                <a:effectLst/>
                <a:latin typeface="Arial" panose="020B0604020202020204" pitchFamily="34" charset="0"/>
                <a:ea typeface="+mn-ea"/>
              </a:rPr>
              <a:t>: </a:t>
            </a:r>
            <a:r>
              <a:rPr lang="nb-NO" sz="1400" dirty="0"/>
              <a:t>https://store.samhsa.gov/sites/default/files/pep23-06-05-005.pdf.</a:t>
            </a:r>
            <a:endParaRPr lang="nb-NO" sz="1400" b="0" i="0" u="none" baseline="0" dirty="0"/>
          </a:p>
          <a:p>
            <a:pPr marL="0" indent="0">
              <a:buFont typeface="Arial" panose="020B0604020202020204" pitchFamily="34" charset="0"/>
              <a:buNone/>
            </a:pPr>
            <a:endParaRPr lang="nb-NO" sz="1400" dirty="0"/>
          </a:p>
        </p:txBody>
      </p:sp>
      <p:sp>
        <p:nvSpPr>
          <p:cNvPr id="4" name="Plassholder for lysbildenummer 3"/>
          <p:cNvSpPr>
            <a:spLocks noGrp="1"/>
          </p:cNvSpPr>
          <p:nvPr>
            <p:ph type="sldNum" sz="quarter" idx="5"/>
          </p:nvPr>
        </p:nvSpPr>
        <p:spPr/>
        <p:txBody>
          <a:bodyPr/>
          <a:lstStyle/>
          <a:p>
            <a:fld id="{EC60A5B2-91CD-4146-9B49-EF5927961BCD}" type="slidenum">
              <a:rPr lang="nb-NO" smtClean="0"/>
              <a:t>35</a:t>
            </a:fld>
            <a:endParaRPr lang="nb-NO"/>
          </a:p>
        </p:txBody>
      </p:sp>
    </p:spTree>
    <p:extLst>
      <p:ext uri="{BB962C8B-B14F-4D97-AF65-F5344CB8AC3E}">
        <p14:creationId xmlns:p14="http://schemas.microsoft.com/office/powerpoint/2010/main" val="33987633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dirty="0"/>
              <a:t>Manus:</a:t>
            </a:r>
          </a:p>
          <a:p>
            <a:pPr marL="171450" indent="-171450">
              <a:buFont typeface="Arial" panose="020B0604020202020204" pitchFamily="34" charset="0"/>
              <a:buChar char="•"/>
            </a:pPr>
            <a:r>
              <a:rPr lang="nb-NO" b="0" dirty="0"/>
              <a:t>Nå skal vi snakke om hva traumebevisst praksis er og hvordan vi kan jobbe på måter </a:t>
            </a:r>
            <a:r>
              <a:rPr lang="nb-NO" dirty="0"/>
              <a:t>som gjør at flest mulig får hjelp og unngå at konsekvensene av traumer og livsbelastninger ødelegger for folks liv og helse</a:t>
            </a:r>
          </a:p>
          <a:p>
            <a:pPr marL="171450" indent="-171450">
              <a:buFont typeface="Arial" panose="020B0604020202020204" pitchFamily="34" charset="0"/>
              <a:buChar char="•"/>
            </a:pPr>
            <a:endParaRPr lang="nb-NO" b="1" dirty="0"/>
          </a:p>
        </p:txBody>
      </p:sp>
      <p:sp>
        <p:nvSpPr>
          <p:cNvPr id="4" name="Slide Number Placeholder 3"/>
          <p:cNvSpPr>
            <a:spLocks noGrp="1"/>
          </p:cNvSpPr>
          <p:nvPr>
            <p:ph type="sldNum" sz="quarter" idx="5"/>
          </p:nvPr>
        </p:nvSpPr>
        <p:spPr/>
        <p:txBody>
          <a:bodyPr/>
          <a:lstStyle/>
          <a:p>
            <a:fld id="{EC60A5B2-91CD-4146-9B49-EF5927961BCD}" type="slidenum">
              <a:rPr lang="nb-NO" smtClean="0"/>
              <a:t>36</a:t>
            </a:fld>
            <a:endParaRPr lang="nb-NO"/>
          </a:p>
        </p:txBody>
      </p:sp>
    </p:spTree>
    <p:extLst>
      <p:ext uri="{BB962C8B-B14F-4D97-AF65-F5344CB8AC3E}">
        <p14:creationId xmlns:p14="http://schemas.microsoft.com/office/powerpoint/2010/main" val="29430490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i="0" dirty="0">
                <a:cs typeface="Calibri"/>
              </a:rPr>
              <a:t>Manus:</a:t>
            </a:r>
            <a:endParaRPr lang="nb-NO" b="0" i="1" dirty="0">
              <a:cs typeface="Calibri"/>
            </a:endParaRPr>
          </a:p>
          <a:p>
            <a:pPr marL="171450" indent="-171450">
              <a:buFont typeface="Arial" panose="020B0604020202020204" pitchFamily="34" charset="0"/>
              <a:buChar char="•"/>
            </a:pPr>
            <a:r>
              <a:rPr lang="nb-NO" i="0" dirty="0">
                <a:cs typeface="Calibri"/>
              </a:rPr>
              <a:t>I noen roller skal vi snakke med folk om det de har opplevd, men vi er ikke avhengige av å vite akkurat hva folk har opplevd for å kunne opptre i tråd med traumebevisst praksis. Vi kan likevel ha et bevisst forhold til hvordan vi påvirker andre med vår væremåte og at våre følelser alltid vil være en del av samspillet. </a:t>
            </a:r>
          </a:p>
          <a:p>
            <a:pPr marL="171450" indent="-171450">
              <a:buFont typeface="Arial" panose="020B0604020202020204" pitchFamily="34" charset="0"/>
              <a:buChar char="•"/>
            </a:pPr>
            <a:r>
              <a:rPr lang="nb-NO" dirty="0"/>
              <a:t>Traumebevisst praksis er ikke én enkelt metode, men en forståelsesramme som tar høyde for livsbetingelser og opplevelser som </a:t>
            </a:r>
            <a:r>
              <a:rPr lang="nb-NO" i="1" dirty="0"/>
              <a:t>kan</a:t>
            </a:r>
            <a:r>
              <a:rPr lang="nb-NO" dirty="0"/>
              <a:t> ha påvirket personen vi møter. </a:t>
            </a:r>
          </a:p>
          <a:p>
            <a:pPr marL="171450" indent="-171450">
              <a:buFont typeface="Arial" panose="020B0604020202020204" pitchFamily="34" charset="0"/>
              <a:buChar char="•"/>
            </a:pPr>
            <a:r>
              <a:rPr lang="nb-NO" dirty="0"/>
              <a:t>Det er altså mange måter å jobbe på som kan være i tråd med traumebevisst praksis og det innebærer å velge metoder og tilnærminger som er i tråd med kunnskapen vi har om traumer og livsbelastninger og bidra til at folk føler seg trygge og del av et fellesskap.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Traumebevisst praksis fordrer en evne og mulighet til selvrefleksjon. Dette kan være krevende fordi det innebærer at vi må ta inn over oss hvordan vi påvirker de rundt oss med måten vi er på – særlig når vi er stressa, sinte eller redde. </a:t>
            </a:r>
            <a:r>
              <a:rPr lang="nb-NO" i="0" dirty="0">
                <a:cs typeface="Calibri"/>
              </a:rPr>
              <a:t>Arbeidsplassen må også være tilrettelagt slik at vi får nok pauser og påfyll for å forebygge stress og belastning. </a:t>
            </a:r>
            <a:endParaRPr lang="nb-NO" dirty="0"/>
          </a:p>
          <a:p>
            <a:pPr marL="171450" indent="-171450">
              <a:buFont typeface="Arial" panose="020B0604020202020204" pitchFamily="34" charset="0"/>
              <a:buChar char="•"/>
            </a:pPr>
            <a:r>
              <a:rPr lang="nb-NO" dirty="0"/>
              <a:t>Overordnet handler det om å skape møter og kontakt med det offentlige som oppleves gode for den det gjelder. Dessverre er det for mange slik at kontakten med tjenestene blir en merbelastning i situasjoner hvor livet allerede er ganske vanskelig. </a:t>
            </a:r>
          </a:p>
          <a:p>
            <a:pPr marL="171450" indent="-171450">
              <a:buFont typeface="Arial" panose="020B0604020202020204" pitchFamily="34" charset="0"/>
              <a:buChar char="•"/>
            </a:pPr>
            <a:endParaRPr lang="nb-NO" dirty="0"/>
          </a:p>
          <a:p>
            <a:pPr marL="0" indent="0">
              <a:buFont typeface="Arial" panose="020B0604020202020204" pitchFamily="34" charset="0"/>
              <a:buNone/>
            </a:pPr>
            <a:r>
              <a:rPr lang="nb-NO" b="1" dirty="0"/>
              <a:t>Kilder: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ffectLst/>
                <a:latin typeface="MS Shell Dlg 2" panose="020B0604030504040204" pitchFamily="34" charset="0"/>
              </a:rPr>
              <a:t>Substance Abuse and Mental Health Services Administration (</a:t>
            </a:r>
            <a:r>
              <a:rPr lang="en-US" sz="1200" kern="100" dirty="0">
                <a:effectLst/>
                <a:latin typeface="Calibri" panose="020F0502020204030204" pitchFamily="34" charset="0"/>
                <a:ea typeface="Calibri" panose="020F0502020204030204" pitchFamily="34" charset="0"/>
              </a:rPr>
              <a:t>SAMHSA). (2023). </a:t>
            </a:r>
            <a:r>
              <a:rPr lang="en-US" sz="1200" i="1" kern="100" dirty="0">
                <a:effectLst/>
                <a:latin typeface="Calibri" panose="020F0502020204030204" pitchFamily="34" charset="0"/>
                <a:ea typeface="Calibri" panose="020F0502020204030204" pitchFamily="34" charset="0"/>
              </a:rPr>
              <a:t>Practical guide for implementing a trauma-informed approach. Publication No.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kern="100" dirty="0">
                <a:effectLst/>
                <a:latin typeface="Calibri" panose="020F0502020204030204" pitchFamily="34" charset="0"/>
                <a:ea typeface="Calibri" panose="020F0502020204030204" pitchFamily="34" charset="0"/>
              </a:rPr>
              <a:t>PEP23-06-05-005</a:t>
            </a:r>
            <a:r>
              <a:rPr lang="en-US" sz="1200" kern="100" dirty="0">
                <a:effectLst/>
                <a:latin typeface="Calibri" panose="020F0502020204030204" pitchFamily="34" charset="0"/>
                <a:ea typeface="Calibri" panose="020F0502020204030204" pitchFamily="34" charset="0"/>
              </a:rPr>
              <a:t>. </a:t>
            </a:r>
            <a:r>
              <a:rPr lang="en-US" sz="1200" dirty="0">
                <a:effectLst/>
                <a:latin typeface="MS Shell Dlg 2" panose="020B0604030504040204" pitchFamily="34" charset="0"/>
              </a:rPr>
              <a:t>National Mental Health and Substance Use Policy Laboratory. Substance Abuse and Mental Health Services Administration.</a:t>
            </a:r>
            <a:r>
              <a:rPr lang="en-US" sz="1200" kern="1200" dirty="0">
                <a:effectLst/>
                <a:latin typeface="Arial" panose="020B0604020202020204" pitchFamily="34" charset="0"/>
                <a:ea typeface="+mn-ea"/>
              </a:rPr>
              <a:t> </a:t>
            </a:r>
            <a:r>
              <a:rPr lang="en-US" sz="1200" kern="1200" dirty="0" err="1">
                <a:effectLst/>
                <a:latin typeface="Arial" panose="020B0604020202020204" pitchFamily="34" charset="0"/>
                <a:ea typeface="+mn-ea"/>
              </a:rPr>
              <a:t>Tilgjengelig</a:t>
            </a:r>
            <a:r>
              <a:rPr lang="en-US" sz="1200" kern="1200" dirty="0">
                <a:effectLst/>
                <a:latin typeface="Arial" panose="020B0604020202020204" pitchFamily="34" charset="0"/>
                <a:ea typeface="+mn-ea"/>
              </a:rPr>
              <a:t> </a:t>
            </a:r>
            <a:r>
              <a:rPr lang="en-US" sz="1200" kern="1200" dirty="0" err="1">
                <a:effectLst/>
                <a:latin typeface="Arial" panose="020B0604020202020204" pitchFamily="34" charset="0"/>
                <a:ea typeface="+mn-ea"/>
              </a:rPr>
              <a:t>fra</a:t>
            </a:r>
            <a:r>
              <a:rPr lang="en-US" sz="1200" kern="1200" dirty="0">
                <a:effectLst/>
                <a:latin typeface="Arial" panose="020B0604020202020204" pitchFamily="34" charset="0"/>
                <a:ea typeface="+mn-ea"/>
              </a:rPr>
              <a:t>: </a:t>
            </a:r>
            <a:r>
              <a:rPr lang="nb-NO" dirty="0"/>
              <a:t>https://store.samhsa.gov/sites/default/files/pep23-06-05-005.pdf.</a:t>
            </a:r>
            <a:endParaRPr lang="nb-NO" b="0" i="0"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t>Trauma Informed Oregon. (</a:t>
            </a:r>
            <a:r>
              <a:rPr lang="en-US" b="0" i="0" u="none" baseline="0" dirty="0" err="1"/>
              <a:t>u.d.</a:t>
            </a:r>
            <a:r>
              <a:rPr lang="en-US" b="0" i="0" u="none" baseline="0" dirty="0"/>
              <a:t>). </a:t>
            </a:r>
            <a:r>
              <a:rPr lang="en-US" b="0" i="1" u="none" baseline="0" dirty="0"/>
              <a:t>Foundations of trauma informed care</a:t>
            </a:r>
            <a:r>
              <a:rPr lang="en-US" b="0" i="0" u="none" baseline="0" dirty="0"/>
              <a:t>. Trauma Informed Oregon. </a:t>
            </a:r>
            <a:r>
              <a:rPr lang="en-US" b="0" i="0" u="none" baseline="0" dirty="0" err="1"/>
              <a:t>Tilgjengelig</a:t>
            </a:r>
            <a:r>
              <a:rPr lang="en-US" b="0" i="0" u="none" baseline="0" dirty="0"/>
              <a:t> </a:t>
            </a:r>
            <a:r>
              <a:rPr lang="en-US" b="0" i="0" u="none" baseline="0" dirty="0" err="1"/>
              <a:t>fra</a:t>
            </a:r>
            <a:r>
              <a:rPr lang="en-US" b="0" i="0" u="none" baseline="0" dirty="0"/>
              <a:t>: https://traumainformedoregon.org/wp-</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t>content/uploads/2017/07/Foundations-of-Trauma-Informed-Care.pdf</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1"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baseline="0" dirty="0" err="1">
                <a:effectLst/>
                <a:latin typeface="MS Shell Dlg 2" panose="020B0604030504040204" pitchFamily="34" charset="0"/>
              </a:rPr>
              <a:t>Østmoe</a:t>
            </a:r>
            <a:r>
              <a:rPr lang="en-US" sz="1200" b="0" i="0" u="none" baseline="0" dirty="0">
                <a:effectLst/>
                <a:latin typeface="MS Shell Dlg 2" panose="020B0604030504040204" pitchFamily="34" charset="0"/>
              </a:rPr>
              <a:t>, C. (2020). </a:t>
            </a:r>
            <a:r>
              <a:rPr lang="en-US" sz="1200" b="0" i="1" u="none" baseline="0" dirty="0" err="1">
                <a:effectLst/>
                <a:latin typeface="MS Shell Dlg 2" panose="020B0604030504040204" pitchFamily="34" charset="0"/>
              </a:rPr>
              <a:t>Erfaringer</a:t>
            </a:r>
            <a:r>
              <a:rPr lang="en-US" sz="1200" b="0" i="1" u="none" baseline="0" dirty="0">
                <a:effectLst/>
                <a:latin typeface="MS Shell Dlg 2" panose="020B0604030504040204" pitchFamily="34" charset="0"/>
              </a:rPr>
              <a:t> og </a:t>
            </a:r>
            <a:r>
              <a:rPr lang="en-US" sz="1200" b="0" i="1" u="none" baseline="0" dirty="0" err="1">
                <a:effectLst/>
                <a:latin typeface="MS Shell Dlg 2" panose="020B0604030504040204" pitchFamily="34" charset="0"/>
              </a:rPr>
              <a:t>suksessfaktorer</a:t>
            </a:r>
            <a:r>
              <a:rPr lang="en-US" sz="1200" b="0" i="1" u="none" baseline="0" dirty="0">
                <a:effectLst/>
                <a:latin typeface="MS Shell Dlg 2" panose="020B0604030504040204" pitchFamily="34" charset="0"/>
              </a:rPr>
              <a:t> </a:t>
            </a:r>
            <a:r>
              <a:rPr lang="en-US" sz="1200" b="0" i="1" u="none" baseline="0" dirty="0" err="1">
                <a:effectLst/>
                <a:latin typeface="MS Shell Dlg 2" panose="020B0604030504040204" pitchFamily="34" charset="0"/>
              </a:rPr>
              <a:t>fra</a:t>
            </a:r>
            <a:r>
              <a:rPr lang="en-US" sz="1200" b="0" i="1" u="none" baseline="0" dirty="0">
                <a:effectLst/>
                <a:latin typeface="MS Shell Dlg 2" panose="020B0604030504040204" pitchFamily="34" charset="0"/>
              </a:rPr>
              <a:t> </a:t>
            </a:r>
            <a:r>
              <a:rPr lang="en-US" sz="1200" b="0" i="1" u="none" baseline="0" dirty="0" err="1">
                <a:effectLst/>
                <a:latin typeface="MS Shell Dlg 2" panose="020B0604030504040204" pitchFamily="34" charset="0"/>
              </a:rPr>
              <a:t>arbeid</a:t>
            </a:r>
            <a:r>
              <a:rPr lang="en-US" sz="1200" b="0" i="1" u="none" baseline="0" dirty="0">
                <a:effectLst/>
                <a:latin typeface="MS Shell Dlg 2" panose="020B0604030504040204" pitchFamily="34" charset="0"/>
              </a:rPr>
              <a:t> med </a:t>
            </a:r>
            <a:r>
              <a:rPr lang="en-US" sz="1200" b="0" i="1" u="none" baseline="0" dirty="0" err="1">
                <a:effectLst/>
                <a:latin typeface="MS Shell Dlg 2" panose="020B0604030504040204" pitchFamily="34" charset="0"/>
              </a:rPr>
              <a:t>traumeinformert</a:t>
            </a:r>
            <a:r>
              <a:rPr lang="en-US" sz="1200" b="0" i="1" u="none" baseline="0" dirty="0">
                <a:effectLst/>
                <a:latin typeface="MS Shell Dlg 2" panose="020B0604030504040204" pitchFamily="34" charset="0"/>
              </a:rPr>
              <a:t> </a:t>
            </a:r>
            <a:r>
              <a:rPr lang="en-US" sz="1200" b="0" i="1" u="none" baseline="0" dirty="0" err="1">
                <a:effectLst/>
                <a:latin typeface="MS Shell Dlg 2" panose="020B0604030504040204" pitchFamily="34" charset="0"/>
              </a:rPr>
              <a:t>innsats</a:t>
            </a:r>
            <a:r>
              <a:rPr lang="en-US" sz="1200" b="0" i="1" u="none" baseline="0" dirty="0">
                <a:effectLst/>
                <a:latin typeface="MS Shell Dlg 2" panose="020B0604030504040204" pitchFamily="34" charset="0"/>
              </a:rPr>
              <a:t>. </a:t>
            </a:r>
            <a:r>
              <a:rPr lang="en-US" sz="1200" b="0" i="1" u="none" baseline="0" dirty="0" err="1">
                <a:effectLst/>
                <a:latin typeface="MS Shell Dlg 2" panose="020B0604030504040204" pitchFamily="34" charset="0"/>
              </a:rPr>
              <a:t>Erfaringsgrunnlag</a:t>
            </a:r>
            <a:r>
              <a:rPr lang="en-US" sz="1200" b="0" i="0" u="none" baseline="0" dirty="0">
                <a:effectLst/>
                <a:latin typeface="MS Shell Dlg 2" panose="020B0604030504040204" pitchFamily="34" charset="0"/>
              </a:rPr>
              <a:t> (</a:t>
            </a:r>
            <a:r>
              <a:rPr lang="en-US" sz="1200" b="0" i="0" u="none" baseline="0" dirty="0" err="1">
                <a:effectLst/>
                <a:latin typeface="MS Shell Dlg 2" panose="020B0604030504040204" pitchFamily="34" charset="0"/>
              </a:rPr>
              <a:t>Delleveranse</a:t>
            </a:r>
            <a:r>
              <a:rPr lang="en-US" sz="1200" b="0" i="0" u="none" baseline="0" dirty="0">
                <a:effectLst/>
                <a:latin typeface="MS Shell Dlg 2" panose="020B0604030504040204" pitchFamily="34" charset="0"/>
              </a:rPr>
              <a:t> 2 i </a:t>
            </a:r>
            <a:r>
              <a:rPr lang="en-US" sz="1200" b="0" i="0" u="none" baseline="0" dirty="0" err="1">
                <a:effectLst/>
                <a:latin typeface="MS Shell Dlg 2" panose="020B0604030504040204" pitchFamily="34" charset="0"/>
              </a:rPr>
              <a:t>prosjektet</a:t>
            </a:r>
            <a:r>
              <a:rPr lang="en-US" sz="1200" b="0" i="0" u="none" baseline="0" dirty="0">
                <a:effectLst/>
                <a:latin typeface="MS Shell Dlg 2" panose="020B0604030504040204" pitchFamily="34" charset="0"/>
              </a:rPr>
              <a:t> "</a:t>
            </a:r>
            <a:r>
              <a:rPr lang="en-US" sz="1200" b="0" i="0" u="none" baseline="0" dirty="0" err="1">
                <a:effectLst/>
                <a:latin typeface="MS Shell Dlg 2" panose="020B0604030504040204" pitchFamily="34" charset="0"/>
              </a:rPr>
              <a:t>Økt</a:t>
            </a:r>
            <a:r>
              <a:rPr lang="en-US" sz="1200" b="0" i="0" u="none" baseline="0" dirty="0">
                <a:effectLst/>
                <a:latin typeface="MS Shell Dlg 2" panose="020B0604030504040204" pitchFamily="34" charset="0"/>
              </a:rPr>
              <a:t> </a:t>
            </a:r>
            <a:r>
              <a:rPr lang="en-US" sz="1200" b="0" i="0" u="none" baseline="0" dirty="0" err="1">
                <a:effectLst/>
                <a:latin typeface="MS Shell Dlg 2" panose="020B0604030504040204" pitchFamily="34" charset="0"/>
              </a:rPr>
              <a:t>livsmestring</a:t>
            </a:r>
            <a:r>
              <a:rPr lang="en-US" sz="1200" b="0" i="0" u="none" baseline="0" dirty="0">
                <a:effectLst/>
                <a:latin typeface="MS Shell Dlg 2" panose="020B0604030504040204" pitchFamily="34" charset="0"/>
              </a:rPr>
              <a:t> – </a:t>
            </a:r>
            <a:r>
              <a:rPr lang="en-US" sz="1200" b="0" i="0" u="none" baseline="0" dirty="0" err="1">
                <a:effectLst/>
                <a:latin typeface="MS Shell Dlg 2" panose="020B0604030504040204" pitchFamily="34" charset="0"/>
              </a:rPr>
              <a:t>Felles</a:t>
            </a:r>
            <a:r>
              <a:rPr lang="en-US" sz="1200" b="0" i="0" u="none" baseline="0" dirty="0">
                <a:effectLst/>
                <a:latin typeface="MS Shell Dlg 2" panose="020B0604030504040204" pitchFamily="34" charset="0"/>
              </a:rPr>
              <a:t>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baseline="0" dirty="0" err="1">
                <a:effectLst/>
                <a:latin typeface="MS Shell Dlg 2" panose="020B0604030504040204" pitchFamily="34" charset="0"/>
              </a:rPr>
              <a:t>innsats</a:t>
            </a:r>
            <a:r>
              <a:rPr lang="en-US" sz="1200" b="0" i="0" u="none" baseline="0" dirty="0">
                <a:effectLst/>
                <a:latin typeface="MS Shell Dlg 2" panose="020B0604030504040204" pitchFamily="34" charset="0"/>
              </a:rPr>
              <a:t> for barn og </a:t>
            </a:r>
            <a:r>
              <a:rPr lang="en-US" sz="1200" b="0" i="0" u="none" baseline="0" dirty="0" err="1">
                <a:effectLst/>
                <a:latin typeface="MS Shell Dlg 2" panose="020B0604030504040204" pitchFamily="34" charset="0"/>
              </a:rPr>
              <a:t>unge</a:t>
            </a:r>
            <a:r>
              <a:rPr lang="en-US" sz="1200" b="0" i="0" u="none" baseline="0" dirty="0">
                <a:effectLst/>
                <a:latin typeface="MS Shell Dlg 2" panose="020B0604030504040204" pitchFamily="34" charset="0"/>
              </a:rPr>
              <a:t> – Oslo </a:t>
            </a:r>
            <a:r>
              <a:rPr lang="en-US" sz="1200" b="0" i="0" u="none" baseline="0" dirty="0" err="1">
                <a:effectLst/>
                <a:latin typeface="MS Shell Dlg 2" panose="020B0604030504040204" pitchFamily="34" charset="0"/>
              </a:rPr>
              <a:t>som</a:t>
            </a:r>
            <a:r>
              <a:rPr lang="en-US" sz="1200" b="0" i="0" u="none" baseline="0" dirty="0">
                <a:effectLst/>
                <a:latin typeface="MS Shell Dlg 2" panose="020B0604030504040204" pitchFamily="34" charset="0"/>
              </a:rPr>
              <a:t> </a:t>
            </a:r>
            <a:r>
              <a:rPr lang="en-US" sz="1200" b="0" i="0" u="none" baseline="0" dirty="0" err="1">
                <a:effectLst/>
                <a:latin typeface="MS Shell Dlg 2" panose="020B0604030504040204" pitchFamily="34" charset="0"/>
              </a:rPr>
              <a:t>traumeinformert</a:t>
            </a:r>
            <a:r>
              <a:rPr lang="en-US" sz="1200" b="0" i="0" u="none" baseline="0" dirty="0">
                <a:effectLst/>
                <a:latin typeface="MS Shell Dlg 2" panose="020B0604030504040204" pitchFamily="34" charset="0"/>
              </a:rPr>
              <a:t> by“). Oslo </a:t>
            </a:r>
            <a:r>
              <a:rPr lang="en-US" sz="1200" b="0" i="0" u="none" baseline="0" dirty="0" err="1">
                <a:effectLst/>
                <a:latin typeface="MS Shell Dlg 2" panose="020B0604030504040204" pitchFamily="34" charset="0"/>
              </a:rPr>
              <a:t>kommune</a:t>
            </a:r>
            <a:r>
              <a:rPr lang="en-US" sz="1200" b="0" i="0" u="none" baseline="0" dirty="0">
                <a:effectLst/>
                <a:latin typeface="MS Shell Dlg 2" panose="020B0604030504040204" pitchFamily="34" charset="0"/>
              </a:rPr>
              <a:t>. </a:t>
            </a:r>
            <a:r>
              <a:rPr lang="en-US" sz="1200" b="0" i="0" u="none" baseline="0" dirty="0" err="1">
                <a:effectLst/>
                <a:latin typeface="MS Shell Dlg 2" panose="020B0604030504040204" pitchFamily="34" charset="0"/>
              </a:rPr>
              <a:t>Tilgjengelig</a:t>
            </a:r>
            <a:r>
              <a:rPr lang="en-US" sz="1200" b="0" i="0" u="none" baseline="0" dirty="0">
                <a:effectLst/>
                <a:latin typeface="MS Shell Dlg 2" panose="020B0604030504040204" pitchFamily="34" charset="0"/>
              </a:rPr>
              <a:t> </a:t>
            </a:r>
            <a:r>
              <a:rPr lang="en-US" sz="1200" b="0" i="0" u="none" baseline="0" dirty="0" err="1">
                <a:effectLst/>
                <a:latin typeface="MS Shell Dlg 2" panose="020B0604030504040204" pitchFamily="34" charset="0"/>
              </a:rPr>
              <a:t>fra</a:t>
            </a:r>
            <a:r>
              <a:rPr lang="en-US" sz="1200" b="0" i="0" u="none" baseline="0" dirty="0">
                <a:effectLst/>
                <a:latin typeface="MS Shell Dlg 2" panose="020B0604030504040204" pitchFamily="34" charset="0"/>
              </a:rPr>
              <a:t>: https://www.oslo.kommune.no/getfile.php/13386712-1605802703/Tjenester%20og%20tilbud/Politikk%20og%20administrasjon/Bydeler/Bydel%20Gamle%20Oslo/Politikk%20Bydel%20Gamle%20Oslo/Gamle%20Oslo%20bydelsutvalg/2020/2020-12-10/Erfaringer%20og%20suksessfaktorer%20fra%20arbeid%20med%20traumeinformert%20innsats/Vedlegg.pdf</a:t>
            </a:r>
            <a:endParaRPr lang="nb-NO" dirty="0"/>
          </a:p>
          <a:p>
            <a:pPr marL="171450" indent="-171450">
              <a:buFont typeface="Arial" panose="020B0604020202020204" pitchFamily="34" charset="0"/>
              <a:buChar char="•"/>
            </a:pPr>
            <a:endParaRPr lang="nb-NO" i="0" dirty="0">
              <a:cs typeface="Calibri"/>
            </a:endParaRPr>
          </a:p>
          <a:p>
            <a:endParaRPr lang="nb-NO" b="1" i="0" dirty="0">
              <a:cs typeface="Calibri"/>
            </a:endParaRPr>
          </a:p>
        </p:txBody>
      </p:sp>
      <p:sp>
        <p:nvSpPr>
          <p:cNvPr id="4" name="Plassholder for lysbildenummer 3"/>
          <p:cNvSpPr>
            <a:spLocks noGrp="1"/>
          </p:cNvSpPr>
          <p:nvPr>
            <p:ph type="sldNum" sz="quarter" idx="5"/>
          </p:nvPr>
        </p:nvSpPr>
        <p:spPr/>
        <p:txBody>
          <a:bodyPr/>
          <a:lstStyle/>
          <a:p>
            <a:fld id="{7DA70C78-173F-D64A-A73A-E7995BB9F680}" type="slidenum">
              <a:rPr lang="nb-NO" smtClean="0"/>
              <a:t>37</a:t>
            </a:fld>
            <a:endParaRPr lang="nb-NO"/>
          </a:p>
        </p:txBody>
      </p:sp>
    </p:spTree>
    <p:extLst>
      <p:ext uri="{BB962C8B-B14F-4D97-AF65-F5344CB8AC3E}">
        <p14:creationId xmlns:p14="http://schemas.microsoft.com/office/powerpoint/2010/main" val="40822621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Den amerikanske organisasjonen SAMHSA (nasjonal myndighet på psykisk helse- og rusfeltet) har skissert seks grunnprinsipper for traumebevisst praksis.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 seks prinsippene er grunnholdninger i en traumebevisst organisasjon, og prinsippene må innlemmes på alle nivå og i alle deler av organisasjonen. Både i hvordan organisasjonen fungerer, gir tjenester, styrker sine ansatte, møter innbyggere og involverer personer med levd erfaring.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Prinsippene 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Trygghet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Vi må skape trygghet i fysiske omgivelser og i mellommenneskelige relasjoner.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Tillit og åpenhet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Aktiviteter må gjennomføres og beslutninger må fattes med åpenhet, forutsigbarhet, respekt og rettferdighet for å bygge og vedlikeholde tillit.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Sosial støtte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Det er behov for støtte fra personer som har opplevd traumer. For barn, støtte fra sine familiemedlemmer.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Samarbeid og likeverd</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Det må etableres partnerskap, og maktbalansen mellom ansatte, og mellom ansatte og innbyggere må utjevnes.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Myndiggjøring og medvirkning (styrkebasert tilnærming)</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Personers styrker og erfaringer må anerkjennes og brukes/ bygges videre på.</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Mangfold: Kulturell-, historisk-, og kjønns- og seksualitetstematikk</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Organisasjonen må bevege seg forbi typiske kulturelle – og kjønnsstereotypier.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Hva tenker dere når dere ser disse prinsippene? Hvordan samsvarer det med måten dere jobber på i dag? </a:t>
            </a:r>
            <a:r>
              <a:rPr lang="nb-NO" b="0" i="1" dirty="0"/>
              <a:t>(Gi tid til 2-3 innspill fra deltakerne).</a:t>
            </a:r>
          </a:p>
          <a:p>
            <a:pPr marL="0" indent="0">
              <a:buFont typeface="Arial" panose="020B0604020202020204" pitchFamily="34" charset="0"/>
              <a:buNone/>
            </a:pPr>
            <a:endParaRPr lang="nb-NO" dirty="0"/>
          </a:p>
          <a:p>
            <a:r>
              <a:rPr lang="nb-NO" b="1" dirty="0"/>
              <a:t>Kilder: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ffectLst/>
                <a:latin typeface="MS Shell Dlg 2" panose="020B0604030504040204" pitchFamily="34" charset="0"/>
              </a:rPr>
              <a:t>Substance Abuse and Mental Health Services Administration (</a:t>
            </a:r>
            <a:r>
              <a:rPr lang="en-US" sz="1200" kern="100" dirty="0">
                <a:effectLst/>
                <a:latin typeface="Calibri" panose="020F0502020204030204" pitchFamily="34" charset="0"/>
                <a:ea typeface="Calibri" panose="020F0502020204030204" pitchFamily="34" charset="0"/>
              </a:rPr>
              <a:t>SAMHSA). (2023). </a:t>
            </a:r>
            <a:r>
              <a:rPr lang="en-US" sz="1200" i="1" kern="100" dirty="0">
                <a:effectLst/>
                <a:latin typeface="Calibri" panose="020F0502020204030204" pitchFamily="34" charset="0"/>
                <a:ea typeface="Calibri" panose="020F0502020204030204" pitchFamily="34" charset="0"/>
              </a:rPr>
              <a:t>Practical guide for implementing a trauma-informed approach. Publication No.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kern="100" dirty="0">
                <a:effectLst/>
                <a:latin typeface="Calibri" panose="020F0502020204030204" pitchFamily="34" charset="0"/>
                <a:ea typeface="Calibri" panose="020F0502020204030204" pitchFamily="34" charset="0"/>
              </a:rPr>
              <a:t>PEP23-06-05-005</a:t>
            </a:r>
            <a:r>
              <a:rPr lang="en-US" sz="1200" kern="100" dirty="0">
                <a:effectLst/>
                <a:latin typeface="Calibri" panose="020F0502020204030204" pitchFamily="34" charset="0"/>
                <a:ea typeface="Calibri" panose="020F0502020204030204" pitchFamily="34" charset="0"/>
              </a:rPr>
              <a:t>. </a:t>
            </a:r>
            <a:r>
              <a:rPr lang="en-US" sz="1200" dirty="0">
                <a:effectLst/>
                <a:latin typeface="MS Shell Dlg 2" panose="020B0604030504040204" pitchFamily="34" charset="0"/>
              </a:rPr>
              <a:t>National Mental Health and Substance Use Policy Laboratory. Substance Abuse and Mental Health Services Administration.</a:t>
            </a:r>
            <a:r>
              <a:rPr lang="en-US" sz="1200" kern="1200" dirty="0">
                <a:effectLst/>
                <a:latin typeface="Arial" panose="020B0604020202020204" pitchFamily="34" charset="0"/>
                <a:ea typeface="+mn-ea"/>
              </a:rPr>
              <a:t> </a:t>
            </a:r>
            <a:r>
              <a:rPr lang="en-US" sz="1200" kern="1200" dirty="0" err="1">
                <a:effectLst/>
                <a:latin typeface="Arial" panose="020B0604020202020204" pitchFamily="34" charset="0"/>
                <a:ea typeface="+mn-ea"/>
              </a:rPr>
              <a:t>Tilgjengelig</a:t>
            </a:r>
            <a:r>
              <a:rPr lang="en-US" sz="1200" kern="1200" dirty="0">
                <a:effectLst/>
                <a:latin typeface="Arial" panose="020B0604020202020204" pitchFamily="34" charset="0"/>
                <a:ea typeface="+mn-ea"/>
              </a:rPr>
              <a:t> </a:t>
            </a:r>
            <a:r>
              <a:rPr lang="en-US" sz="1200" kern="1200" dirty="0" err="1">
                <a:effectLst/>
                <a:latin typeface="Arial" panose="020B0604020202020204" pitchFamily="34" charset="0"/>
                <a:ea typeface="+mn-ea"/>
              </a:rPr>
              <a:t>fra</a:t>
            </a:r>
            <a:r>
              <a:rPr lang="en-US" sz="1200" kern="1200" dirty="0">
                <a:effectLst/>
                <a:latin typeface="Arial" panose="020B0604020202020204" pitchFamily="34" charset="0"/>
                <a:ea typeface="+mn-ea"/>
              </a:rPr>
              <a:t>: </a:t>
            </a:r>
            <a:r>
              <a:rPr lang="nb-NO" dirty="0"/>
              <a:t>https://store.samhsa.gov/sites/default/files/pep23-06-05-005.pdf.</a:t>
            </a:r>
            <a:endParaRPr lang="nb-NO" b="0" i="0" u="none" baseline="0" dirty="0"/>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8182959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0" i="1" dirty="0"/>
              <a:t>Si dette for å utdype punktet om fysisk utforming.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1"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Fysisk utforming kan handle om universell utforming eller tilrettelegging, eller at fysiske lokaler kan påvirke hvordan vi føler oss, alt fra fargevalg, plassering i rommet, tilgang på vinduer/utsikt eller noe annet som påvirker hvordan du føler deg når du kommer inn i et rom.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Tenk på et sted du føler deg trygg – hva er det med det stedet eller de omgivelsene som gjør at du opplever det slik?</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Traumebevisst praksis handler altså om at vi kan påvirke ulike ting i en situasjon slik at vi føler oss mest mulig trygge. Det er altså hva enn som kan bidra til at vi føler oss trygge i en situasjon slik at vi er tilgjengelige for kontakt med andre.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dirty="0"/>
          </a:p>
          <a:p>
            <a:pPr marL="0" indent="0">
              <a:buFont typeface="Arial" panose="020B0604020202020204" pitchFamily="34" charset="0"/>
              <a:buNone/>
            </a:pPr>
            <a:r>
              <a:rPr lang="nb-NO" b="1" dirty="0"/>
              <a:t>Kilder: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ffectLst/>
                <a:latin typeface="MS Shell Dlg 2" panose="020B0604030504040204" pitchFamily="34" charset="0"/>
              </a:rPr>
              <a:t>Substance Abuse and Mental Health Services Administration (</a:t>
            </a:r>
            <a:r>
              <a:rPr lang="en-US" sz="1200" kern="100" dirty="0">
                <a:effectLst/>
                <a:latin typeface="Calibri" panose="020F0502020204030204" pitchFamily="34" charset="0"/>
                <a:ea typeface="Calibri" panose="020F0502020204030204" pitchFamily="34" charset="0"/>
              </a:rPr>
              <a:t>SAMHSA). (2023). </a:t>
            </a:r>
            <a:r>
              <a:rPr lang="en-US" sz="1200" i="1" kern="100" dirty="0">
                <a:effectLst/>
                <a:latin typeface="Calibri" panose="020F0502020204030204" pitchFamily="34" charset="0"/>
                <a:ea typeface="Calibri" panose="020F0502020204030204" pitchFamily="34" charset="0"/>
              </a:rPr>
              <a:t>Practical guide for implementing a trauma-informed approach. Publication No.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kern="100" dirty="0">
                <a:effectLst/>
                <a:latin typeface="Calibri" panose="020F0502020204030204" pitchFamily="34" charset="0"/>
                <a:ea typeface="Calibri" panose="020F0502020204030204" pitchFamily="34" charset="0"/>
              </a:rPr>
              <a:t>PEP23-06-05-005</a:t>
            </a:r>
            <a:r>
              <a:rPr lang="en-US" sz="1200" kern="100" dirty="0">
                <a:effectLst/>
                <a:latin typeface="Calibri" panose="020F0502020204030204" pitchFamily="34" charset="0"/>
                <a:ea typeface="Calibri" panose="020F0502020204030204" pitchFamily="34" charset="0"/>
              </a:rPr>
              <a:t>. </a:t>
            </a:r>
            <a:r>
              <a:rPr lang="en-US" sz="1200" dirty="0">
                <a:effectLst/>
                <a:latin typeface="MS Shell Dlg 2" panose="020B0604030504040204" pitchFamily="34" charset="0"/>
              </a:rPr>
              <a:t>National Mental Health and Substance Use Policy Laboratory. Substance Abuse and Mental Health Services Administration.</a:t>
            </a:r>
            <a:r>
              <a:rPr lang="en-US" sz="1200" kern="1200" dirty="0">
                <a:effectLst/>
                <a:latin typeface="Arial" panose="020B0604020202020204" pitchFamily="34" charset="0"/>
                <a:ea typeface="+mn-ea"/>
              </a:rPr>
              <a:t> </a:t>
            </a:r>
            <a:r>
              <a:rPr lang="en-US" sz="1200" kern="1200" dirty="0" err="1">
                <a:effectLst/>
                <a:latin typeface="Arial" panose="020B0604020202020204" pitchFamily="34" charset="0"/>
                <a:ea typeface="+mn-ea"/>
              </a:rPr>
              <a:t>Tilgjengelig</a:t>
            </a:r>
            <a:r>
              <a:rPr lang="en-US" sz="1200" kern="1200" dirty="0">
                <a:effectLst/>
                <a:latin typeface="Arial" panose="020B0604020202020204" pitchFamily="34" charset="0"/>
                <a:ea typeface="+mn-ea"/>
              </a:rPr>
              <a:t> </a:t>
            </a:r>
            <a:r>
              <a:rPr lang="en-US" sz="1200" kern="1200" dirty="0" err="1">
                <a:effectLst/>
                <a:latin typeface="Arial" panose="020B0604020202020204" pitchFamily="34" charset="0"/>
                <a:ea typeface="+mn-ea"/>
              </a:rPr>
              <a:t>fra</a:t>
            </a:r>
            <a:r>
              <a:rPr lang="en-US" sz="1200" kern="1200" dirty="0">
                <a:effectLst/>
                <a:latin typeface="Arial" panose="020B0604020202020204" pitchFamily="34" charset="0"/>
                <a:ea typeface="+mn-ea"/>
              </a:rPr>
              <a:t>: </a:t>
            </a:r>
            <a:r>
              <a:rPr lang="nb-NO" dirty="0"/>
              <a:t>https://store.samhsa.gov/sites/default/files/pep23-06-05-005.pdf.</a:t>
            </a:r>
            <a:endParaRPr lang="nb-NO" b="0" i="0"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t>Trauma Informed Oregon. (</a:t>
            </a:r>
            <a:r>
              <a:rPr lang="en-US" b="0" i="0" u="none" baseline="0" dirty="0" err="1"/>
              <a:t>u.d.</a:t>
            </a:r>
            <a:r>
              <a:rPr lang="en-US" b="0" i="0" u="none" baseline="0" dirty="0"/>
              <a:t>). </a:t>
            </a:r>
            <a:r>
              <a:rPr lang="en-US" b="0" i="1" u="none" baseline="0" dirty="0"/>
              <a:t>Foundations of trauma informed care</a:t>
            </a:r>
            <a:r>
              <a:rPr lang="en-US" b="0" i="0" u="none" baseline="0" dirty="0"/>
              <a:t>. Trauma Informed Oregon. </a:t>
            </a:r>
            <a:r>
              <a:rPr lang="en-US" b="0" i="0" u="none" baseline="0" dirty="0" err="1"/>
              <a:t>Tilgjengelig</a:t>
            </a:r>
            <a:r>
              <a:rPr lang="en-US" b="0" i="0" u="none" baseline="0" dirty="0"/>
              <a:t> </a:t>
            </a:r>
            <a:r>
              <a:rPr lang="en-US" b="0" i="0" u="none" baseline="0" dirty="0" err="1"/>
              <a:t>fra</a:t>
            </a:r>
            <a:r>
              <a:rPr lang="en-US" b="0" i="0" u="none" baseline="0" dirty="0"/>
              <a:t>: https://traumainformedoregon.org/wp-</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t>content/uploads/2017/07/Foundations-of-Trauma-Informed-Care.pdf</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1"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baseline="0" dirty="0" err="1">
                <a:effectLst/>
                <a:latin typeface="MS Shell Dlg 2" panose="020B0604030504040204" pitchFamily="34" charset="0"/>
              </a:rPr>
              <a:t>Østmoe</a:t>
            </a:r>
            <a:r>
              <a:rPr lang="en-US" sz="1200" b="0" i="0" u="none" baseline="0" dirty="0">
                <a:effectLst/>
                <a:latin typeface="MS Shell Dlg 2" panose="020B0604030504040204" pitchFamily="34" charset="0"/>
              </a:rPr>
              <a:t>, C. (2020). </a:t>
            </a:r>
            <a:r>
              <a:rPr lang="en-US" sz="1200" b="0" i="1" u="none" baseline="0" dirty="0" err="1">
                <a:effectLst/>
                <a:latin typeface="MS Shell Dlg 2" panose="020B0604030504040204" pitchFamily="34" charset="0"/>
              </a:rPr>
              <a:t>Erfaringer</a:t>
            </a:r>
            <a:r>
              <a:rPr lang="en-US" sz="1200" b="0" i="1" u="none" baseline="0" dirty="0">
                <a:effectLst/>
                <a:latin typeface="MS Shell Dlg 2" panose="020B0604030504040204" pitchFamily="34" charset="0"/>
              </a:rPr>
              <a:t> og </a:t>
            </a:r>
            <a:r>
              <a:rPr lang="en-US" sz="1200" b="0" i="1" u="none" baseline="0" dirty="0" err="1">
                <a:effectLst/>
                <a:latin typeface="MS Shell Dlg 2" panose="020B0604030504040204" pitchFamily="34" charset="0"/>
              </a:rPr>
              <a:t>suksessfaktorer</a:t>
            </a:r>
            <a:r>
              <a:rPr lang="en-US" sz="1200" b="0" i="1" u="none" baseline="0" dirty="0">
                <a:effectLst/>
                <a:latin typeface="MS Shell Dlg 2" panose="020B0604030504040204" pitchFamily="34" charset="0"/>
              </a:rPr>
              <a:t> </a:t>
            </a:r>
            <a:r>
              <a:rPr lang="en-US" sz="1200" b="0" i="1" u="none" baseline="0" dirty="0" err="1">
                <a:effectLst/>
                <a:latin typeface="MS Shell Dlg 2" panose="020B0604030504040204" pitchFamily="34" charset="0"/>
              </a:rPr>
              <a:t>fra</a:t>
            </a:r>
            <a:r>
              <a:rPr lang="en-US" sz="1200" b="0" i="1" u="none" baseline="0" dirty="0">
                <a:effectLst/>
                <a:latin typeface="MS Shell Dlg 2" panose="020B0604030504040204" pitchFamily="34" charset="0"/>
              </a:rPr>
              <a:t> </a:t>
            </a:r>
            <a:r>
              <a:rPr lang="en-US" sz="1200" b="0" i="1" u="none" baseline="0" dirty="0" err="1">
                <a:effectLst/>
                <a:latin typeface="MS Shell Dlg 2" panose="020B0604030504040204" pitchFamily="34" charset="0"/>
              </a:rPr>
              <a:t>arbeid</a:t>
            </a:r>
            <a:r>
              <a:rPr lang="en-US" sz="1200" b="0" i="1" u="none" baseline="0" dirty="0">
                <a:effectLst/>
                <a:latin typeface="MS Shell Dlg 2" panose="020B0604030504040204" pitchFamily="34" charset="0"/>
              </a:rPr>
              <a:t> med </a:t>
            </a:r>
            <a:r>
              <a:rPr lang="en-US" sz="1200" b="0" i="1" u="none" baseline="0" dirty="0" err="1">
                <a:effectLst/>
                <a:latin typeface="MS Shell Dlg 2" panose="020B0604030504040204" pitchFamily="34" charset="0"/>
              </a:rPr>
              <a:t>traumeinformert</a:t>
            </a:r>
            <a:r>
              <a:rPr lang="en-US" sz="1200" b="0" i="1" u="none" baseline="0" dirty="0">
                <a:effectLst/>
                <a:latin typeface="MS Shell Dlg 2" panose="020B0604030504040204" pitchFamily="34" charset="0"/>
              </a:rPr>
              <a:t> </a:t>
            </a:r>
            <a:r>
              <a:rPr lang="en-US" sz="1200" b="0" i="1" u="none" baseline="0" dirty="0" err="1">
                <a:effectLst/>
                <a:latin typeface="MS Shell Dlg 2" panose="020B0604030504040204" pitchFamily="34" charset="0"/>
              </a:rPr>
              <a:t>innsats</a:t>
            </a:r>
            <a:r>
              <a:rPr lang="en-US" sz="1200" b="0" i="1" u="none" baseline="0" dirty="0">
                <a:effectLst/>
                <a:latin typeface="MS Shell Dlg 2" panose="020B0604030504040204" pitchFamily="34" charset="0"/>
              </a:rPr>
              <a:t>. </a:t>
            </a:r>
            <a:r>
              <a:rPr lang="en-US" sz="1200" b="0" i="1" u="none" baseline="0" dirty="0" err="1">
                <a:effectLst/>
                <a:latin typeface="MS Shell Dlg 2" panose="020B0604030504040204" pitchFamily="34" charset="0"/>
              </a:rPr>
              <a:t>Erfaringsgrunnlag</a:t>
            </a:r>
            <a:r>
              <a:rPr lang="en-US" sz="1200" b="0" i="0" u="none" baseline="0" dirty="0">
                <a:effectLst/>
                <a:latin typeface="MS Shell Dlg 2" panose="020B0604030504040204" pitchFamily="34" charset="0"/>
              </a:rPr>
              <a:t> (</a:t>
            </a:r>
            <a:r>
              <a:rPr lang="en-US" sz="1200" b="0" i="0" u="none" baseline="0" dirty="0" err="1">
                <a:effectLst/>
                <a:latin typeface="MS Shell Dlg 2" panose="020B0604030504040204" pitchFamily="34" charset="0"/>
              </a:rPr>
              <a:t>Delleveranse</a:t>
            </a:r>
            <a:r>
              <a:rPr lang="en-US" sz="1200" b="0" i="0" u="none" baseline="0" dirty="0">
                <a:effectLst/>
                <a:latin typeface="MS Shell Dlg 2" panose="020B0604030504040204" pitchFamily="34" charset="0"/>
              </a:rPr>
              <a:t> 2 i </a:t>
            </a:r>
            <a:r>
              <a:rPr lang="en-US" sz="1200" b="0" i="0" u="none" baseline="0" dirty="0" err="1">
                <a:effectLst/>
                <a:latin typeface="MS Shell Dlg 2" panose="020B0604030504040204" pitchFamily="34" charset="0"/>
              </a:rPr>
              <a:t>prosjektet</a:t>
            </a:r>
            <a:r>
              <a:rPr lang="en-US" sz="1200" b="0" i="0" u="none" baseline="0" dirty="0">
                <a:effectLst/>
                <a:latin typeface="MS Shell Dlg 2" panose="020B0604030504040204" pitchFamily="34" charset="0"/>
              </a:rPr>
              <a:t> "</a:t>
            </a:r>
            <a:r>
              <a:rPr lang="en-US" sz="1200" b="0" i="0" u="none" baseline="0" dirty="0" err="1">
                <a:effectLst/>
                <a:latin typeface="MS Shell Dlg 2" panose="020B0604030504040204" pitchFamily="34" charset="0"/>
              </a:rPr>
              <a:t>Økt</a:t>
            </a:r>
            <a:r>
              <a:rPr lang="en-US" sz="1200" b="0" i="0" u="none" baseline="0" dirty="0">
                <a:effectLst/>
                <a:latin typeface="MS Shell Dlg 2" panose="020B0604030504040204" pitchFamily="34" charset="0"/>
              </a:rPr>
              <a:t> </a:t>
            </a:r>
            <a:r>
              <a:rPr lang="en-US" sz="1200" b="0" i="0" u="none" baseline="0" dirty="0" err="1">
                <a:effectLst/>
                <a:latin typeface="MS Shell Dlg 2" panose="020B0604030504040204" pitchFamily="34" charset="0"/>
              </a:rPr>
              <a:t>livsmestring</a:t>
            </a:r>
            <a:r>
              <a:rPr lang="en-US" sz="1200" b="0" i="0" u="none" baseline="0" dirty="0">
                <a:effectLst/>
                <a:latin typeface="MS Shell Dlg 2" panose="020B0604030504040204" pitchFamily="34" charset="0"/>
              </a:rPr>
              <a:t> – </a:t>
            </a:r>
            <a:r>
              <a:rPr lang="en-US" sz="1200" b="0" i="0" u="none" baseline="0" dirty="0" err="1">
                <a:effectLst/>
                <a:latin typeface="MS Shell Dlg 2" panose="020B0604030504040204" pitchFamily="34" charset="0"/>
              </a:rPr>
              <a:t>Felles</a:t>
            </a:r>
            <a:r>
              <a:rPr lang="en-US" sz="1200" b="0" i="0" u="none" baseline="0" dirty="0">
                <a:effectLst/>
                <a:latin typeface="MS Shell Dlg 2" panose="020B0604030504040204" pitchFamily="34" charset="0"/>
              </a:rPr>
              <a:t>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baseline="0" dirty="0" err="1">
                <a:effectLst/>
                <a:latin typeface="MS Shell Dlg 2" panose="020B0604030504040204" pitchFamily="34" charset="0"/>
              </a:rPr>
              <a:t>innsats</a:t>
            </a:r>
            <a:r>
              <a:rPr lang="en-US" sz="1200" b="0" i="0" u="none" baseline="0" dirty="0">
                <a:effectLst/>
                <a:latin typeface="MS Shell Dlg 2" panose="020B0604030504040204" pitchFamily="34" charset="0"/>
              </a:rPr>
              <a:t> for barn og </a:t>
            </a:r>
            <a:r>
              <a:rPr lang="en-US" sz="1200" b="0" i="0" u="none" baseline="0" dirty="0" err="1">
                <a:effectLst/>
                <a:latin typeface="MS Shell Dlg 2" panose="020B0604030504040204" pitchFamily="34" charset="0"/>
              </a:rPr>
              <a:t>unge</a:t>
            </a:r>
            <a:r>
              <a:rPr lang="en-US" sz="1200" b="0" i="0" u="none" baseline="0" dirty="0">
                <a:effectLst/>
                <a:latin typeface="MS Shell Dlg 2" panose="020B0604030504040204" pitchFamily="34" charset="0"/>
              </a:rPr>
              <a:t> – Oslo </a:t>
            </a:r>
            <a:r>
              <a:rPr lang="en-US" sz="1200" b="0" i="0" u="none" baseline="0" dirty="0" err="1">
                <a:effectLst/>
                <a:latin typeface="MS Shell Dlg 2" panose="020B0604030504040204" pitchFamily="34" charset="0"/>
              </a:rPr>
              <a:t>som</a:t>
            </a:r>
            <a:r>
              <a:rPr lang="en-US" sz="1200" b="0" i="0" u="none" baseline="0" dirty="0">
                <a:effectLst/>
                <a:latin typeface="MS Shell Dlg 2" panose="020B0604030504040204" pitchFamily="34" charset="0"/>
              </a:rPr>
              <a:t> </a:t>
            </a:r>
            <a:r>
              <a:rPr lang="en-US" sz="1200" b="0" i="0" u="none" baseline="0" dirty="0" err="1">
                <a:effectLst/>
                <a:latin typeface="MS Shell Dlg 2" panose="020B0604030504040204" pitchFamily="34" charset="0"/>
              </a:rPr>
              <a:t>traumeinformert</a:t>
            </a:r>
            <a:r>
              <a:rPr lang="en-US" sz="1200" b="0" i="0" u="none" baseline="0" dirty="0">
                <a:effectLst/>
                <a:latin typeface="MS Shell Dlg 2" panose="020B0604030504040204" pitchFamily="34" charset="0"/>
              </a:rPr>
              <a:t> by“). Oslo </a:t>
            </a:r>
            <a:r>
              <a:rPr lang="en-US" sz="1200" b="0" i="0" u="none" baseline="0" dirty="0" err="1">
                <a:effectLst/>
                <a:latin typeface="MS Shell Dlg 2" panose="020B0604030504040204" pitchFamily="34" charset="0"/>
              </a:rPr>
              <a:t>kommune</a:t>
            </a:r>
            <a:r>
              <a:rPr lang="en-US" sz="1200" b="0" i="0" u="none" baseline="0" dirty="0">
                <a:effectLst/>
                <a:latin typeface="MS Shell Dlg 2" panose="020B0604030504040204" pitchFamily="34" charset="0"/>
              </a:rPr>
              <a:t>. </a:t>
            </a:r>
            <a:r>
              <a:rPr lang="en-US" sz="1200" b="0" i="0" u="none" baseline="0" dirty="0" err="1">
                <a:effectLst/>
                <a:latin typeface="MS Shell Dlg 2" panose="020B0604030504040204" pitchFamily="34" charset="0"/>
              </a:rPr>
              <a:t>Tilgjengelig</a:t>
            </a:r>
            <a:r>
              <a:rPr lang="en-US" sz="1200" b="0" i="0" u="none" baseline="0" dirty="0">
                <a:effectLst/>
                <a:latin typeface="MS Shell Dlg 2" panose="020B0604030504040204" pitchFamily="34" charset="0"/>
              </a:rPr>
              <a:t> </a:t>
            </a:r>
            <a:r>
              <a:rPr lang="en-US" sz="1200" b="0" i="0" u="none" baseline="0" dirty="0" err="1">
                <a:effectLst/>
                <a:latin typeface="MS Shell Dlg 2" panose="020B0604030504040204" pitchFamily="34" charset="0"/>
              </a:rPr>
              <a:t>fra</a:t>
            </a:r>
            <a:r>
              <a:rPr lang="en-US" sz="1200" b="0" i="0" u="none" baseline="0" dirty="0">
                <a:effectLst/>
                <a:latin typeface="MS Shell Dlg 2" panose="020B0604030504040204" pitchFamily="34" charset="0"/>
              </a:rPr>
              <a:t>: https://www.oslo.kommune.no/getfile.php/13386712-1605802703/Tjenester%20og%20tilbud/Politikk%20og%20administrasjon/Bydeler/Bydel%20Gamle%20Oslo/Politikk%20Bydel%20Gamle%20Oslo/Gamle%20Oslo%20bydelsutvalg/2020/2020-12-10/Erfaringer%20og%20suksessfaktorer%20fra%20arbeid%20med%20traumeinformert%20innsats/Vedlegg.pdf</a:t>
            </a:r>
            <a:endParaRPr lang="nb-NO"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dirty="0"/>
          </a:p>
        </p:txBody>
      </p:sp>
      <p:sp>
        <p:nvSpPr>
          <p:cNvPr id="4" name="Plassholder for lysbildenummer 3"/>
          <p:cNvSpPr>
            <a:spLocks noGrp="1"/>
          </p:cNvSpPr>
          <p:nvPr>
            <p:ph type="sldNum" sz="quarter" idx="5"/>
          </p:nvPr>
        </p:nvSpPr>
        <p:spPr/>
        <p:txBody>
          <a:bodyPr/>
          <a:lstStyle/>
          <a:p>
            <a:fld id="{EC60A5B2-91CD-4146-9B49-EF5927961BCD}" type="slidenum">
              <a:rPr lang="nb-NO" smtClean="0"/>
              <a:t>39</a:t>
            </a:fld>
            <a:endParaRPr lang="nb-NO"/>
          </a:p>
        </p:txBody>
      </p:sp>
    </p:spTree>
    <p:extLst>
      <p:ext uri="{BB962C8B-B14F-4D97-AF65-F5344CB8AC3E}">
        <p14:creationId xmlns:p14="http://schemas.microsoft.com/office/powerpoint/2010/main" val="3301844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C60A5B2-91CD-4146-9B49-EF5927961BCD}" type="slidenum">
              <a:rPr lang="nb-NO" smtClean="0"/>
              <a:t>4</a:t>
            </a:fld>
            <a:endParaRPr lang="nb-NO"/>
          </a:p>
        </p:txBody>
      </p:sp>
    </p:spTree>
    <p:extLst>
      <p:ext uri="{BB962C8B-B14F-4D97-AF65-F5344CB8AC3E}">
        <p14:creationId xmlns:p14="http://schemas.microsoft.com/office/powerpoint/2010/main" val="4686010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Manus:</a:t>
            </a:r>
          </a:p>
          <a:p>
            <a:pPr marL="171450" indent="-171450">
              <a:buFont typeface="Arial" panose="020B0604020202020204" pitchFamily="34" charset="0"/>
              <a:buChar char="•"/>
            </a:pPr>
            <a:r>
              <a:rPr lang="nb-NO" dirty="0"/>
              <a:t>Dette er et veikart for traumebevisst praksis. Først trenger vi kunnskap om traumer og livsbelastninger, og gjennom denne kan vi bli bevisste på at livet skjer og hvordan det påvirker både oss selv og andre. For å få tilgang på dette i møte med folk, trenger vi et robust arbeidsmiljø hvor vi kan øve sammen. Får vi til dette kan vi være trygge personer i møte med andre. </a:t>
            </a:r>
          </a:p>
          <a:p>
            <a:endParaRPr lang="nb-NO" dirty="0"/>
          </a:p>
          <a:p>
            <a:r>
              <a:rPr lang="nb-NO" b="1" dirty="0"/>
              <a:t>Kilder:</a:t>
            </a:r>
          </a:p>
          <a:p>
            <a:pPr marL="171450" indent="-171450">
              <a:buFont typeface="Arial" panose="020B0604020202020204" pitchFamily="34" charset="0"/>
              <a:buChar char="•"/>
            </a:pPr>
            <a:r>
              <a:rPr lang="nb-NO" dirty="0"/>
              <a:t>Modellen er utarbeidet i forbindelse med prosjektet «Livet skjer med oss alle» i Oslo kommune. Se siste side for kontaktinfo. </a:t>
            </a:r>
          </a:p>
          <a:p>
            <a:endParaRPr lang="nb-NO" dirty="0"/>
          </a:p>
        </p:txBody>
      </p:sp>
      <p:sp>
        <p:nvSpPr>
          <p:cNvPr id="4" name="Plassholder for lysbildenummer 3"/>
          <p:cNvSpPr>
            <a:spLocks noGrp="1"/>
          </p:cNvSpPr>
          <p:nvPr>
            <p:ph type="sldNum" sz="quarter" idx="5"/>
          </p:nvPr>
        </p:nvSpPr>
        <p:spPr/>
        <p:txBody>
          <a:bodyPr/>
          <a:lstStyle/>
          <a:p>
            <a:fld id="{EC60A5B2-91CD-4146-9B49-EF5927961BCD}" type="slidenum">
              <a:rPr lang="nb-NO" smtClean="0"/>
              <a:t>40</a:t>
            </a:fld>
            <a:endParaRPr lang="nb-NO"/>
          </a:p>
        </p:txBody>
      </p:sp>
    </p:spTree>
    <p:extLst>
      <p:ext uri="{BB962C8B-B14F-4D97-AF65-F5344CB8AC3E}">
        <p14:creationId xmlns:p14="http://schemas.microsoft.com/office/powerpoint/2010/main" val="4418525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b="1" dirty="0"/>
              <a:t>Manus:</a:t>
            </a:r>
          </a:p>
          <a:p>
            <a:pPr marL="171450" indent="-171450">
              <a:buFont typeface="Arial" panose="020B0604020202020204" pitchFamily="34" charset="0"/>
              <a:buChar char="•"/>
            </a:pPr>
            <a:r>
              <a:rPr lang="nb-NO" dirty="0"/>
              <a:t>For å jobbe i tråd med traumebevisst praksis, trenger vi ansatte som har et bevisst forhold til dette. </a:t>
            </a:r>
            <a:endParaRPr lang="nb-NO" b="1" dirty="0"/>
          </a:p>
          <a:p>
            <a:pPr marL="0" indent="0">
              <a:buNone/>
            </a:pPr>
            <a:endParaRPr lang="nb-NO" b="0" i="1" dirty="0"/>
          </a:p>
          <a:p>
            <a:pPr marL="0" indent="0">
              <a:buNone/>
            </a:pPr>
            <a:r>
              <a:rPr lang="nb-NO" b="0" i="1" dirty="0"/>
              <a:t>Gjennomgå punktene på siden.</a:t>
            </a:r>
          </a:p>
        </p:txBody>
      </p:sp>
      <p:sp>
        <p:nvSpPr>
          <p:cNvPr id="4" name="Plassholder for lysbildenummer 3"/>
          <p:cNvSpPr>
            <a:spLocks noGrp="1"/>
          </p:cNvSpPr>
          <p:nvPr>
            <p:ph type="sldNum" sz="quarter" idx="5"/>
          </p:nvPr>
        </p:nvSpPr>
        <p:spPr/>
        <p:txBody>
          <a:bodyPr/>
          <a:lstStyle/>
          <a:p>
            <a:fld id="{7DA70C78-173F-D64A-A73A-E7995BB9F680}" type="slidenum">
              <a:rPr lang="nb-NO" smtClean="0"/>
              <a:pPr/>
              <a:t>41</a:t>
            </a:fld>
            <a:endParaRPr lang="nb-NO"/>
          </a:p>
        </p:txBody>
      </p:sp>
    </p:spTree>
    <p:extLst>
      <p:ext uri="{BB962C8B-B14F-4D97-AF65-F5344CB8AC3E}">
        <p14:creationId xmlns:p14="http://schemas.microsoft.com/office/powerpoint/2010/main" val="38763673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Traumebevisst praksis handler altså om grunnleggende menneskelige behov som trygghet, tillit og det å være en del av et fellesskap. Det er derfor en del av folkehelsearbeidet.</a:t>
            </a:r>
          </a:p>
        </p:txBody>
      </p:sp>
      <p:sp>
        <p:nvSpPr>
          <p:cNvPr id="4" name="Plassholder for lysbildenummer 3"/>
          <p:cNvSpPr>
            <a:spLocks noGrp="1"/>
          </p:cNvSpPr>
          <p:nvPr>
            <p:ph type="sldNum" sz="quarter" idx="5"/>
          </p:nvPr>
        </p:nvSpPr>
        <p:spPr/>
        <p:txBody>
          <a:bodyPr/>
          <a:lstStyle/>
          <a:p>
            <a:fld id="{EC60A5B2-91CD-4146-9B49-EF5927961BCD}" type="slidenum">
              <a:rPr lang="nb-NO" smtClean="0"/>
              <a:t>42</a:t>
            </a:fld>
            <a:endParaRPr lang="nb-NO" dirty="0"/>
          </a:p>
        </p:txBody>
      </p:sp>
    </p:spTree>
    <p:extLst>
      <p:ext uri="{BB962C8B-B14F-4D97-AF65-F5344CB8AC3E}">
        <p14:creationId xmlns:p14="http://schemas.microsoft.com/office/powerpoint/2010/main" val="21225961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dirty="0"/>
              <a:t>Manus:</a:t>
            </a:r>
          </a:p>
          <a:p>
            <a:pPr marL="171450" indent="-171450">
              <a:buFont typeface="Arial" panose="020B0604020202020204" pitchFamily="34" charset="0"/>
              <a:buChar char="•"/>
            </a:pPr>
            <a:r>
              <a:rPr lang="nb-NO" b="0" dirty="0"/>
              <a:t>Vi har gjennomgått de sentrale begrepene og elementene innen traumebevisst praksis. </a:t>
            </a:r>
          </a:p>
          <a:p>
            <a:pPr marL="171450" indent="-171450">
              <a:buFont typeface="Arial" panose="020B0604020202020204" pitchFamily="34" charset="0"/>
              <a:buChar char="•"/>
            </a:pPr>
            <a:r>
              <a:rPr lang="nb-NO" dirty="0"/>
              <a:t>Nå skal vi snakke om hvordan vi gjennom traumebevisst praksis kan skape robust arbeidsmiljø, som hjelper oss i krevende situasjoner.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Ansatte må oppleve å være trygge på jobb for å kunne ha tilgang til det de har lært når krevende situasjoner oppstår. Derfor er det viktig at vi jobber med både økt kunnskap og robust arbeidsmiljø samtidig. </a:t>
            </a:r>
          </a:p>
          <a:p>
            <a:pPr marL="0" indent="0">
              <a:buFont typeface="Arial" panose="020B0604020202020204" pitchFamily="34" charset="0"/>
              <a:buNone/>
            </a:pPr>
            <a:endParaRPr lang="nb-NO" dirty="0"/>
          </a:p>
          <a:p>
            <a:pPr marL="0" indent="0">
              <a:buFont typeface="Arial" panose="020B0604020202020204" pitchFamily="34" charset="0"/>
              <a:buNone/>
            </a:pPr>
            <a:r>
              <a:rPr lang="nb-NO" b="1" dirty="0"/>
              <a:t>Kilder: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t>Scottish </a:t>
            </a:r>
            <a:r>
              <a:rPr lang="nb-NO" b="0" i="0" u="none" baseline="0" dirty="0" err="1"/>
              <a:t>Government</a:t>
            </a:r>
            <a:r>
              <a:rPr lang="nb-NO" b="0" i="0" u="none" baseline="0" dirty="0"/>
              <a:t>. (2023). </a:t>
            </a:r>
            <a:r>
              <a:rPr lang="en-US" b="0" i="1" u="none" baseline="0" dirty="0"/>
              <a:t>Evidence review: Enablers and barriers to trauma-informed systems, </a:t>
            </a:r>
            <a:r>
              <a:rPr lang="en-US" b="0" i="1" u="none" baseline="0" dirty="0" err="1"/>
              <a:t>organisations</a:t>
            </a:r>
            <a:r>
              <a:rPr lang="en-US" b="0" i="1" u="none" baseline="0" dirty="0"/>
              <a:t> and workforces</a:t>
            </a:r>
            <a:r>
              <a:rPr lang="en-US" b="0" i="0" u="none" baseline="0" dirty="0"/>
              <a:t>. APS Group Scotland. </a:t>
            </a:r>
            <a:r>
              <a:rPr lang="en-US" b="0" i="0" u="none" baseline="0" dirty="0" err="1"/>
              <a:t>Tilgjengelig</a:t>
            </a:r>
            <a:r>
              <a:rPr lang="en-US" b="0" i="0" u="none" baseline="0" dirty="0"/>
              <a:t>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err="1"/>
              <a:t>fra</a:t>
            </a:r>
            <a:r>
              <a:rPr lang="en-US" b="0" i="0" u="none" baseline="0" dirty="0"/>
              <a:t>: https://www.gov.scot/publications/evidence-review-enablers-barriers-trauma-informed-systems-organisations-workforces/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i="0"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ffectLst/>
                <a:latin typeface="MS Shell Dlg 2" panose="020B0604030504040204" pitchFamily="34" charset="0"/>
              </a:rPr>
              <a:t>Substance Abuse and Mental Health Services Administration (</a:t>
            </a:r>
            <a:r>
              <a:rPr lang="en-US" sz="1200" kern="100" dirty="0">
                <a:effectLst/>
                <a:latin typeface="Calibri" panose="020F0502020204030204" pitchFamily="34" charset="0"/>
                <a:ea typeface="Calibri" panose="020F0502020204030204" pitchFamily="34" charset="0"/>
              </a:rPr>
              <a:t>SAMHSA). (2023). </a:t>
            </a:r>
            <a:r>
              <a:rPr lang="en-US" sz="1200" i="1" kern="100" dirty="0">
                <a:effectLst/>
                <a:latin typeface="Calibri" panose="020F0502020204030204" pitchFamily="34" charset="0"/>
                <a:ea typeface="Calibri" panose="020F0502020204030204" pitchFamily="34" charset="0"/>
              </a:rPr>
              <a:t>Practical guide for implementing a trauma-informed approach. Publication No.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kern="100" dirty="0">
                <a:effectLst/>
                <a:latin typeface="Calibri" panose="020F0502020204030204" pitchFamily="34" charset="0"/>
                <a:ea typeface="Calibri" panose="020F0502020204030204" pitchFamily="34" charset="0"/>
              </a:rPr>
              <a:t>PEP23-06-05-005</a:t>
            </a:r>
            <a:r>
              <a:rPr lang="en-US" sz="1200" kern="100" dirty="0">
                <a:effectLst/>
                <a:latin typeface="Calibri" panose="020F0502020204030204" pitchFamily="34" charset="0"/>
                <a:ea typeface="Calibri" panose="020F0502020204030204" pitchFamily="34" charset="0"/>
              </a:rPr>
              <a:t>. </a:t>
            </a:r>
            <a:r>
              <a:rPr lang="en-US" sz="1200" dirty="0">
                <a:effectLst/>
                <a:latin typeface="MS Shell Dlg 2" panose="020B0604030504040204" pitchFamily="34" charset="0"/>
              </a:rPr>
              <a:t>National Mental Health and Substance Use Policy Laboratory. Substance Abuse and Mental Health Services Administration.</a:t>
            </a:r>
            <a:r>
              <a:rPr lang="en-US" sz="1200" kern="1200" dirty="0">
                <a:effectLst/>
                <a:latin typeface="Arial" panose="020B0604020202020204" pitchFamily="34" charset="0"/>
                <a:ea typeface="+mn-ea"/>
              </a:rPr>
              <a:t> </a:t>
            </a:r>
            <a:r>
              <a:rPr lang="en-US" sz="1200" kern="1200" dirty="0" err="1">
                <a:effectLst/>
                <a:latin typeface="Arial" panose="020B0604020202020204" pitchFamily="34" charset="0"/>
                <a:ea typeface="+mn-ea"/>
              </a:rPr>
              <a:t>Tilgjengelig</a:t>
            </a:r>
            <a:r>
              <a:rPr lang="en-US" sz="1200" kern="1200" dirty="0">
                <a:effectLst/>
                <a:latin typeface="Arial" panose="020B0604020202020204" pitchFamily="34" charset="0"/>
                <a:ea typeface="+mn-ea"/>
              </a:rPr>
              <a:t> </a:t>
            </a:r>
            <a:r>
              <a:rPr lang="en-US" sz="1200" kern="1200" dirty="0" err="1">
                <a:effectLst/>
                <a:latin typeface="Arial" panose="020B0604020202020204" pitchFamily="34" charset="0"/>
                <a:ea typeface="+mn-ea"/>
              </a:rPr>
              <a:t>fra</a:t>
            </a:r>
            <a:r>
              <a:rPr lang="en-US" sz="1200" kern="1200" dirty="0">
                <a:effectLst/>
                <a:latin typeface="Arial" panose="020B0604020202020204" pitchFamily="34" charset="0"/>
                <a:ea typeface="+mn-ea"/>
              </a:rPr>
              <a:t>: </a:t>
            </a:r>
            <a:r>
              <a:rPr lang="nb-NO" dirty="0"/>
              <a:t>https://store.samhsa.gov/sites/default/files/pep23-06-05-005.pdf.</a:t>
            </a:r>
            <a:endParaRPr lang="nb-NO" b="0" i="0"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i="0"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t>Trauma </a:t>
            </a:r>
            <a:r>
              <a:rPr lang="nb-NO" b="0" i="0" u="none" baseline="0" dirty="0" err="1"/>
              <a:t>Informed</a:t>
            </a:r>
            <a:r>
              <a:rPr lang="nb-NO" b="0" i="0" u="none" baseline="0" dirty="0"/>
              <a:t> Oregon. (</a:t>
            </a:r>
            <a:r>
              <a:rPr lang="nb-NO" b="0" i="0" u="none" baseline="0" dirty="0" err="1"/>
              <a:t>i.d</a:t>
            </a:r>
            <a:r>
              <a:rPr lang="nb-NO" b="0" i="0" u="none" baseline="0" dirty="0"/>
              <a:t>.). </a:t>
            </a:r>
            <a:r>
              <a:rPr lang="en-US" b="0" i="1" u="none" baseline="0" dirty="0"/>
              <a:t>A trauma informed workforce: An introduction to workforce wellness</a:t>
            </a:r>
            <a:r>
              <a:rPr lang="en-US" b="0" i="0" u="none" baseline="0" dirty="0"/>
              <a:t>. Trauma Informed Oregon. </a:t>
            </a:r>
            <a:r>
              <a:rPr lang="en-US" b="0" i="0" u="none" baseline="0" dirty="0" err="1"/>
              <a:t>Tilgjengelig</a:t>
            </a:r>
            <a:r>
              <a:rPr lang="en-US" b="0" i="0" u="none" baseline="0" dirty="0"/>
              <a:t> </a:t>
            </a:r>
            <a:r>
              <a:rPr lang="en-US" b="0" i="0" u="none" baseline="0" dirty="0" err="1"/>
              <a:t>fra</a:t>
            </a:r>
            <a:r>
              <a:rPr lang="en-US" b="0" i="0" u="none" baseline="0" dirty="0"/>
              <a:t>: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t>https://traumainformedoregon.org/wp-content/uploads/2016/01/A-Trauma-Informed-Workforce_An-introduction-to-workforce-wellness.pdf</a:t>
            </a:r>
            <a:endParaRPr lang="en-US" dirty="0"/>
          </a:p>
          <a:p>
            <a:pPr marL="0" indent="0">
              <a:buFont typeface="Arial" panose="020B0604020202020204" pitchFamily="34" charset="0"/>
              <a:buNone/>
            </a:pPr>
            <a:endParaRPr lang="nb-NO" dirty="0"/>
          </a:p>
        </p:txBody>
      </p:sp>
      <p:sp>
        <p:nvSpPr>
          <p:cNvPr id="4" name="Slide Number Placeholder 3"/>
          <p:cNvSpPr>
            <a:spLocks noGrp="1"/>
          </p:cNvSpPr>
          <p:nvPr>
            <p:ph type="sldNum" sz="quarter" idx="5"/>
          </p:nvPr>
        </p:nvSpPr>
        <p:spPr/>
        <p:txBody>
          <a:bodyPr/>
          <a:lstStyle/>
          <a:p>
            <a:fld id="{EC60A5B2-91CD-4146-9B49-EF5927961BCD}" type="slidenum">
              <a:rPr lang="nb-NO" smtClean="0"/>
              <a:t>43</a:t>
            </a:fld>
            <a:endParaRPr lang="nb-NO" dirty="0"/>
          </a:p>
        </p:txBody>
      </p:sp>
    </p:spTree>
    <p:extLst>
      <p:ext uri="{BB962C8B-B14F-4D97-AF65-F5344CB8AC3E}">
        <p14:creationId xmlns:p14="http://schemas.microsoft.com/office/powerpoint/2010/main" val="29146760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For å kunne ha et robust arbeidsmiljø må vi føle oss trygge i oss selv, trygge på hverandre og være omgitt av trygge omgivelser.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Hvis vi klarer å minske stress og belastning på arbeidsplassen vil vi øke sjansene for at vi er passe aktiverte til å håndtere de situasjonene som er en del av vår arbeidshverdag, og øke sjansene for at vi klarer å finne tilbake til vårt toleransevindu hvis vi havner utenfor.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Kilder: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t>Scottish </a:t>
            </a:r>
            <a:r>
              <a:rPr lang="nb-NO" b="0" i="0" u="none" baseline="0" dirty="0" err="1"/>
              <a:t>Government</a:t>
            </a:r>
            <a:r>
              <a:rPr lang="nb-NO" b="0" i="0" u="none" baseline="0" dirty="0"/>
              <a:t>. (2023). </a:t>
            </a:r>
            <a:r>
              <a:rPr lang="en-US" b="0" i="1" u="none" baseline="0" dirty="0"/>
              <a:t>Evidence review: Enablers and barriers to trauma-informed systems, </a:t>
            </a:r>
            <a:r>
              <a:rPr lang="en-US" b="0" i="1" u="none" baseline="0" dirty="0" err="1"/>
              <a:t>organisations</a:t>
            </a:r>
            <a:r>
              <a:rPr lang="en-US" b="0" i="1" u="none" baseline="0" dirty="0"/>
              <a:t> and workforces</a:t>
            </a:r>
            <a:r>
              <a:rPr lang="en-US" b="0" i="0" u="none" baseline="0" dirty="0"/>
              <a:t>. APS Group Scotland. </a:t>
            </a:r>
            <a:r>
              <a:rPr lang="en-US" b="0" i="0" u="none" baseline="0" dirty="0" err="1"/>
              <a:t>Tilgjengelig</a:t>
            </a:r>
            <a:r>
              <a:rPr lang="en-US" b="0" i="0" u="none" baseline="0" dirty="0"/>
              <a:t>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err="1"/>
              <a:t>fra</a:t>
            </a:r>
            <a:r>
              <a:rPr lang="en-US" b="0" i="0" u="none" baseline="0" dirty="0"/>
              <a:t>: https://www.gov.scot/publications/evidence-review-enablers-barriers-trauma-informed-systems-organisations-workforces/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i="0"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ffectLst/>
                <a:latin typeface="MS Shell Dlg 2" panose="020B0604030504040204" pitchFamily="34" charset="0"/>
              </a:rPr>
              <a:t>Substance Abuse and Mental Health Services Administration (</a:t>
            </a:r>
            <a:r>
              <a:rPr lang="en-US" sz="1200" kern="100" dirty="0">
                <a:effectLst/>
                <a:latin typeface="Calibri" panose="020F0502020204030204" pitchFamily="34" charset="0"/>
                <a:ea typeface="Calibri" panose="020F0502020204030204" pitchFamily="34" charset="0"/>
              </a:rPr>
              <a:t>SAMHSA). (2023). </a:t>
            </a:r>
            <a:r>
              <a:rPr lang="en-US" sz="1200" i="1" kern="100" dirty="0">
                <a:effectLst/>
                <a:latin typeface="Calibri" panose="020F0502020204030204" pitchFamily="34" charset="0"/>
                <a:ea typeface="Calibri" panose="020F0502020204030204" pitchFamily="34" charset="0"/>
              </a:rPr>
              <a:t>Practical guide for implementing a trauma-informed approach. Publication No.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kern="100" dirty="0">
                <a:effectLst/>
                <a:latin typeface="Calibri" panose="020F0502020204030204" pitchFamily="34" charset="0"/>
                <a:ea typeface="Calibri" panose="020F0502020204030204" pitchFamily="34" charset="0"/>
              </a:rPr>
              <a:t>PEP23-06-05-005</a:t>
            </a:r>
            <a:r>
              <a:rPr lang="en-US" sz="1200" kern="100" dirty="0">
                <a:effectLst/>
                <a:latin typeface="Calibri" panose="020F0502020204030204" pitchFamily="34" charset="0"/>
                <a:ea typeface="Calibri" panose="020F0502020204030204" pitchFamily="34" charset="0"/>
              </a:rPr>
              <a:t>. </a:t>
            </a:r>
            <a:r>
              <a:rPr lang="en-US" sz="1200" dirty="0">
                <a:effectLst/>
                <a:latin typeface="MS Shell Dlg 2" panose="020B0604030504040204" pitchFamily="34" charset="0"/>
              </a:rPr>
              <a:t>National Mental Health and Substance Use Policy Laboratory. Substance Abuse and Mental Health Services Administration.</a:t>
            </a:r>
            <a:r>
              <a:rPr lang="en-US" sz="1200" kern="1200" dirty="0">
                <a:effectLst/>
                <a:latin typeface="Arial" panose="020B0604020202020204" pitchFamily="34" charset="0"/>
                <a:ea typeface="+mn-ea"/>
              </a:rPr>
              <a:t> </a:t>
            </a:r>
            <a:r>
              <a:rPr lang="en-US" sz="1200" kern="1200" dirty="0" err="1">
                <a:effectLst/>
                <a:latin typeface="Arial" panose="020B0604020202020204" pitchFamily="34" charset="0"/>
                <a:ea typeface="+mn-ea"/>
              </a:rPr>
              <a:t>Tilgjengelig</a:t>
            </a:r>
            <a:r>
              <a:rPr lang="en-US" sz="1200" kern="1200" dirty="0">
                <a:effectLst/>
                <a:latin typeface="Arial" panose="020B0604020202020204" pitchFamily="34" charset="0"/>
                <a:ea typeface="+mn-ea"/>
              </a:rPr>
              <a:t> </a:t>
            </a:r>
            <a:r>
              <a:rPr lang="en-US" sz="1200" kern="1200" dirty="0" err="1">
                <a:effectLst/>
                <a:latin typeface="Arial" panose="020B0604020202020204" pitchFamily="34" charset="0"/>
                <a:ea typeface="+mn-ea"/>
              </a:rPr>
              <a:t>fra</a:t>
            </a:r>
            <a:r>
              <a:rPr lang="en-US" sz="1200" kern="1200" dirty="0">
                <a:effectLst/>
                <a:latin typeface="Arial" panose="020B0604020202020204" pitchFamily="34" charset="0"/>
                <a:ea typeface="+mn-ea"/>
              </a:rPr>
              <a:t>: </a:t>
            </a:r>
            <a:r>
              <a:rPr lang="nb-NO" dirty="0"/>
              <a:t>https://store.samhsa.gov/sites/default/files/pep23-06-05-005.pdf.</a:t>
            </a:r>
            <a:endParaRPr lang="nb-NO" b="0" i="0"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i="0"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t>Trauma </a:t>
            </a:r>
            <a:r>
              <a:rPr lang="nb-NO" b="0" i="0" u="none" baseline="0" dirty="0" err="1"/>
              <a:t>Informed</a:t>
            </a:r>
            <a:r>
              <a:rPr lang="nb-NO" b="0" i="0" u="none" baseline="0" dirty="0"/>
              <a:t> Oregon. (</a:t>
            </a:r>
            <a:r>
              <a:rPr lang="nb-NO" b="0" i="0" u="none" baseline="0" dirty="0" err="1"/>
              <a:t>i.d</a:t>
            </a:r>
            <a:r>
              <a:rPr lang="nb-NO" b="0" i="0" u="none" baseline="0" dirty="0"/>
              <a:t>.). </a:t>
            </a:r>
            <a:r>
              <a:rPr lang="en-US" b="0" i="1" u="none" baseline="0" dirty="0"/>
              <a:t>A trauma informed workforce: An introduction to workforce wellness</a:t>
            </a:r>
            <a:r>
              <a:rPr lang="en-US" b="0" i="0" u="none" baseline="0" dirty="0"/>
              <a:t>. Trauma Informed Oregon. </a:t>
            </a:r>
            <a:r>
              <a:rPr lang="en-US" b="0" i="0" u="none" baseline="0" dirty="0" err="1"/>
              <a:t>Tilgjengelig</a:t>
            </a:r>
            <a:r>
              <a:rPr lang="en-US" b="0" i="0" u="none" baseline="0" dirty="0"/>
              <a:t> </a:t>
            </a:r>
            <a:r>
              <a:rPr lang="en-US" b="0" i="0" u="none" baseline="0" dirty="0" err="1"/>
              <a:t>fra</a:t>
            </a:r>
            <a:r>
              <a:rPr lang="en-US" b="0" i="0" u="none" baseline="0" dirty="0"/>
              <a:t>: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t>https://traumainformedoregon.org/wp-content/uploads/2016/01/A-Trauma-Informed-Workforce_An-introduction-to-workforce-wellness.pdf</a:t>
            </a:r>
            <a:endParaRPr lang="en-US"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pPr/>
              <a:t>44</a:t>
            </a:fld>
            <a:endParaRPr lang="nb-NO" dirty="0"/>
          </a:p>
        </p:txBody>
      </p:sp>
    </p:spTree>
    <p:extLst>
      <p:ext uri="{BB962C8B-B14F-4D97-AF65-F5344CB8AC3E}">
        <p14:creationId xmlns:p14="http://schemas.microsoft.com/office/powerpoint/2010/main" val="36342715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15900" marR="0" lvl="0" indent="-215900" algn="l" defTabSz="914400" rtl="0" eaLnBrk="1" fontAlgn="auto" latinLnBrk="0" hangingPunct="1">
              <a:lnSpc>
                <a:spcPct val="100000"/>
              </a:lnSpc>
              <a:spcBef>
                <a:spcPts val="0"/>
              </a:spcBef>
              <a:spcAft>
                <a:spcPts val="0"/>
              </a:spcAft>
              <a:buClrTx/>
              <a:buSzTx/>
              <a:buFontTx/>
              <a:buNone/>
              <a:tabLst/>
              <a:defRPr/>
            </a:pPr>
            <a:r>
              <a:rPr lang="nb-NO" b="0" i="1" dirty="0"/>
              <a:t>Forberedelse til deg som holder presentasjonen:</a:t>
            </a:r>
          </a:p>
          <a:p>
            <a:pPr marL="215900" indent="-215900"/>
            <a:r>
              <a:rPr lang="nb-NO" b="0" i="1" dirty="0"/>
              <a:t>Prosess for gjennomføring av refleksjonsøvelsen </a:t>
            </a:r>
          </a:p>
          <a:p>
            <a:pPr marL="215900" indent="-215900">
              <a:buFont typeface="Arial" panose="020B0604020202020204" pitchFamily="34" charset="0"/>
              <a:buChar char="•"/>
            </a:pPr>
            <a:r>
              <a:rPr lang="nb-NO" i="1" dirty="0"/>
              <a:t>Først skrive ned noen stikkord fra refleksjonsspørsmålene (under) hver for seg (2 min)</a:t>
            </a:r>
          </a:p>
          <a:p>
            <a:pPr marL="215900" indent="-215900">
              <a:buFont typeface="Arial" panose="020B0604020202020204" pitchFamily="34" charset="0"/>
              <a:buChar char="•"/>
            </a:pPr>
            <a:r>
              <a:rPr lang="nb-NO" i="1" dirty="0"/>
              <a:t>Dele sammen to og to (4 min)</a:t>
            </a:r>
          </a:p>
          <a:p>
            <a:pPr marL="215900" indent="-215900">
              <a:buFont typeface="Arial" panose="020B0604020202020204" pitchFamily="34" charset="0"/>
              <a:buChar char="•"/>
            </a:pPr>
            <a:r>
              <a:rPr lang="nb-NO" i="1" dirty="0"/>
              <a:t>Felles oppsummering i plenum, hvert par deler «Hva ble du opptatt av nå?» (12 min)</a:t>
            </a:r>
          </a:p>
          <a:p>
            <a:pPr marL="215900" indent="-215900"/>
            <a:r>
              <a:rPr lang="nb-NO" i="1" dirty="0"/>
              <a:t>Tidsbruk: 20 min (viktig å holde tiden)</a:t>
            </a:r>
          </a:p>
          <a:p>
            <a:pPr marL="215900" indent="-215900"/>
            <a:endParaRPr lang="nb-NO" b="1" dirty="0"/>
          </a:p>
          <a:p>
            <a:pPr marL="215900" indent="-215900"/>
            <a:r>
              <a:rPr lang="nb-NO" b="1" dirty="0"/>
              <a:t>Manus:</a:t>
            </a:r>
          </a:p>
          <a:p>
            <a:pPr marL="215900" indent="-215900">
              <a:buFont typeface="Arial" panose="020B0604020202020204" pitchFamily="34" charset="0"/>
              <a:buChar char="•"/>
            </a:pPr>
            <a:r>
              <a:rPr lang="nb-NO" dirty="0"/>
              <a:t>Minner igjen om at vi skal ha omtanke for oss selv og hverandre, ta pauser hvis du trenger det og så holder vi på at det som sies her blir i dette rommet (taushetsplikt)</a:t>
            </a:r>
          </a:p>
          <a:p>
            <a:pPr marL="0" lvl="1" indent="0">
              <a:buFont typeface="Arial,Sans-Serif"/>
              <a:buNone/>
            </a:pPr>
            <a:endParaRPr lang="nb-NO" dirty="0"/>
          </a:p>
          <a:p>
            <a:pPr marL="0" lvl="1" indent="0">
              <a:buFont typeface="Arial,Sans-Serif"/>
              <a:buNone/>
            </a:pPr>
            <a:r>
              <a:rPr lang="nb-NO" b="0" dirty="0"/>
              <a:t>Øvelse:</a:t>
            </a:r>
          </a:p>
          <a:p>
            <a:pPr marL="171450" indent="-171450">
              <a:buFont typeface="Arial" panose="020B0604020202020204" pitchFamily="34" charset="0"/>
              <a:buChar char="•"/>
            </a:pPr>
            <a:r>
              <a:rPr lang="nb-NO" dirty="0"/>
              <a:t>Se for deg at du akkurat har gjennomgått en alvorlig livshendelse, eller at du har stått i belastninger over tid. Du har kanskje vært borte fra jobb i en periode, og skal starte å jobbe igjen. Du er kanskje ekstra sliten, og er bekymret for hvordan det vil gå på jobb og om du vil tåle arbeidspresset. Du er kanskje også spent på hvordan de sosiale møtene på jobb vil være for deg, og hvordan dine kollegaer vil møte deg. </a:t>
            </a:r>
          </a:p>
          <a:p>
            <a:endParaRPr lang="en-US" b="0" dirty="0"/>
          </a:p>
          <a:p>
            <a:r>
              <a:rPr lang="en-US" b="0" dirty="0"/>
              <a:t>Refleksjonsspørsmål:</a:t>
            </a:r>
          </a:p>
          <a:p>
            <a:r>
              <a:rPr lang="nb-NO" dirty="0"/>
              <a:t>Med utgangspunkt i den situasjonen du har tenkt på, reflekter over følgende:</a:t>
            </a:r>
          </a:p>
          <a:p>
            <a:pPr marL="171450" lvl="2" indent="-171450">
              <a:buFont typeface="Arial" panose="020B0604020202020204" pitchFamily="34" charset="0"/>
              <a:buChar char="•"/>
            </a:pPr>
            <a:r>
              <a:rPr lang="nb-NO" dirty="0"/>
              <a:t>Hvordan hadde du ønsket å bli møtt av dine ledere og dine kollegaer? Hva hadde vært viktig for deg i din situasjon?</a:t>
            </a:r>
          </a:p>
          <a:p>
            <a:pPr marL="171450" lvl="2" indent="-171450">
              <a:buFont typeface="Arial" panose="020B0604020202020204" pitchFamily="34" charset="0"/>
              <a:buChar char="•"/>
            </a:pPr>
            <a:r>
              <a:rPr lang="nb-NO" dirty="0"/>
              <a:t>Hva skal til på din arbeidsplass for at dette skal kunne skje? Trengs det endringer på ulike områder, for eksempel fysiske lokaler, psykososialt arbeidsmiljø eller arbeidsbelastning? </a:t>
            </a:r>
          </a:p>
          <a:p>
            <a:pPr marL="171450" lvl="2" indent="-171450">
              <a:buFont typeface="Arial" panose="020B0604020202020204" pitchFamily="34" charset="0"/>
              <a:buChar char="•"/>
            </a:pPr>
            <a:r>
              <a:rPr lang="nb-NO" dirty="0"/>
              <a:t>Hva er det første du kan gjøre for å bidra til at denne endringen skjer?</a:t>
            </a:r>
            <a:endParaRPr lang="nb-NO" dirty="0">
              <a:cs typeface="Calibri"/>
            </a:endParaRPr>
          </a:p>
          <a:p>
            <a:endParaRPr lang="nb-NO" dirty="0">
              <a:ea typeface="Calibri"/>
              <a:cs typeface="Calibri"/>
            </a:endParaRPr>
          </a:p>
          <a:p>
            <a:pPr marL="171450" lvl="2" indent="-171450">
              <a:buFont typeface="Arial" panose="020B0604020202020204" pitchFamily="34" charset="0"/>
              <a:buChar char="•"/>
            </a:pPr>
            <a:r>
              <a:rPr lang="nb-NO" dirty="0">
                <a:cs typeface="Calibri"/>
              </a:rPr>
              <a:t>Dere skal nå bruke to minutter på å skrive ned noen stikkord for dere selv. Når jeg sier i fra skal dere drøfte noen minutter sammen med den som sitter ved siden av deg. </a:t>
            </a:r>
          </a:p>
          <a:p>
            <a:pPr marL="0" lvl="2" indent="0">
              <a:buFont typeface="Arial,Sans-Serif"/>
              <a:buNone/>
            </a:pPr>
            <a:endParaRPr lang="nb-NO" dirty="0">
              <a:cs typeface="Calibri"/>
            </a:endParaRP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i="1" dirty="0"/>
              <a:t>Se neste slide slik at spørsmålene blir synlige for gruppen når de skal svare.</a:t>
            </a:r>
            <a:endParaRPr lang="nb-NO" i="1" dirty="0">
              <a:cs typeface="Calibri"/>
            </a:endParaRPr>
          </a:p>
          <a:p>
            <a:endParaRPr lang="nb-NO" dirty="0"/>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t>45</a:t>
            </a:fld>
            <a:endParaRPr lang="nb-NO" dirty="0"/>
          </a:p>
        </p:txBody>
      </p:sp>
    </p:spTree>
    <p:extLst>
      <p:ext uri="{BB962C8B-B14F-4D97-AF65-F5344CB8AC3E}">
        <p14:creationId xmlns:p14="http://schemas.microsoft.com/office/powerpoint/2010/main" val="9582524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2" indent="0">
              <a:buFont typeface="Arial,Sans-Serif"/>
              <a:buNone/>
            </a:pPr>
            <a:r>
              <a:rPr lang="nb-NO" b="0" i="1" dirty="0">
                <a:cs typeface="Calibri"/>
              </a:rPr>
              <a:t>La bildet stå oppe mens de gjennomfører prosessen på forrige side (individuelt, to og to, i plenum).</a:t>
            </a: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b="0" i="1" dirty="0">
                <a:cs typeface="Calibri"/>
              </a:rPr>
              <a:t>Ta tiden og gi beskjed når de skal sette seg sammen to og to. Etter 4 minutter spør du noen av parene om å dele </a:t>
            </a:r>
            <a:r>
              <a:rPr lang="nb-NO" i="1" dirty="0"/>
              <a:t>«Hva ble dere opptatt av nå?» (12 min). Vær nøye med å holde tiden.</a:t>
            </a: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i="1" dirty="0"/>
              <a:t>Etter innspillene bruker du manuset under til å oppsummere oppgaven. </a:t>
            </a:r>
            <a:endParaRPr lang="nb-NO" b="0" i="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cs typeface="Calibri"/>
              </a:rPr>
              <a:t>Manus: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cs typeface="Calibri"/>
              </a:rPr>
              <a:t>Hensikten med denne refleksjonsøvelsen var at vi skal bli mer bevisste på hva et robust arbeidsmiljø er, hva det kan bety for oss, og hva som skal til for at vår arbeidsplass blir mer robust. Dette er sentralt i traumebevisst praksis.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cs typeface="Calibri"/>
              </a:rPr>
              <a:t>Vi må fylle på vår egen kopp for å kunne gi noe til andre (bla til neste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0" dirty="0">
                <a:cs typeface="Calibri"/>
              </a:rPr>
              <a:t>  </a:t>
            </a:r>
          </a:p>
          <a:p>
            <a:endParaRPr lang="nb-NO" dirty="0"/>
          </a:p>
          <a:p>
            <a:endParaRPr lang="nb-NO"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t>46</a:t>
            </a:fld>
            <a:endParaRPr lang="nb-NO" dirty="0"/>
          </a:p>
        </p:txBody>
      </p:sp>
    </p:spTree>
    <p:extLst>
      <p:ext uri="{BB962C8B-B14F-4D97-AF65-F5344CB8AC3E}">
        <p14:creationId xmlns:p14="http://schemas.microsoft.com/office/powerpoint/2010/main" val="3451812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0" i="1" dirty="0">
                <a:solidFill>
                  <a:srgbClr val="FF0000"/>
                </a:solidFill>
                <a:highlight>
                  <a:srgbClr val="FFFF00"/>
                </a:highlight>
              </a:rPr>
              <a:t>Spørsmål til tilhørerne, 2 minutter kommentarer. </a:t>
            </a:r>
          </a:p>
          <a:p>
            <a:endParaRPr lang="nb-NO" b="1" dirty="0">
              <a:solidFill>
                <a:srgbClr val="FF0000"/>
              </a:solidFill>
              <a:highlight>
                <a:srgbClr val="FFFF00"/>
              </a:highlight>
            </a:endParaRPr>
          </a:p>
          <a:p>
            <a:r>
              <a:rPr lang="nb-NO" b="1" dirty="0">
                <a:solidFill>
                  <a:srgbClr val="FF0000"/>
                </a:solidFill>
                <a:highlight>
                  <a:srgbClr val="FFFF00"/>
                </a:highlight>
              </a:rPr>
              <a:t>Manus:</a:t>
            </a:r>
          </a:p>
          <a:p>
            <a:pPr marL="171450" indent="-171450">
              <a:buFont typeface="Arial" panose="020B0604020202020204" pitchFamily="34" charset="0"/>
              <a:buChar char="•"/>
            </a:pPr>
            <a:r>
              <a:rPr lang="nb-NO" b="0" dirty="0">
                <a:solidFill>
                  <a:srgbClr val="FF0000"/>
                </a:solidFill>
                <a:highlight>
                  <a:srgbClr val="FFFF00"/>
                </a:highlight>
              </a:rPr>
              <a:t>Er det andre måter vi kan fylle på vår egen kopp på? </a:t>
            </a:r>
          </a:p>
          <a:p>
            <a:pPr marL="171450" indent="-171450">
              <a:buFont typeface="Arial" panose="020B0604020202020204" pitchFamily="34" charset="0"/>
              <a:buChar char="•"/>
            </a:pPr>
            <a:endParaRPr lang="nb-NO" b="0" dirty="0">
              <a:solidFill>
                <a:srgbClr val="FF0000"/>
              </a:solidFill>
              <a:highlight>
                <a:srgbClr val="FFFF00"/>
              </a:highlight>
            </a:endParaRPr>
          </a:p>
          <a:p>
            <a:pPr marL="0" indent="0">
              <a:buFont typeface="Arial" panose="020B0604020202020204" pitchFamily="34" charset="0"/>
              <a:buNone/>
            </a:pPr>
            <a:r>
              <a:rPr lang="nb-NO" b="1" dirty="0">
                <a:solidFill>
                  <a:srgbClr val="FF0000"/>
                </a:solidFill>
                <a:highlight>
                  <a:srgbClr val="FFFF00"/>
                </a:highlight>
              </a:rPr>
              <a:t>Kilder: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err="1"/>
              <a:t>Bufdir</a:t>
            </a:r>
            <a:r>
              <a:rPr lang="nb-NO" b="0" i="0" u="none" baseline="0" dirty="0"/>
              <a:t>. (2016). </a:t>
            </a:r>
            <a:r>
              <a:rPr lang="nb-NO" b="0" i="1" u="none" baseline="0" dirty="0"/>
              <a:t>Håndbok for ICDP-veiledere</a:t>
            </a:r>
            <a:r>
              <a:rPr lang="nb-NO" b="0" i="0" u="none" baseline="0" dirty="0"/>
              <a:t>. Barne-, ungdoms-, og familiedirektoratet (</a:t>
            </a:r>
            <a:r>
              <a:rPr lang="nb-NO" b="0" i="0" u="none" baseline="0" dirty="0" err="1"/>
              <a:t>Bufdir</a:t>
            </a:r>
            <a:r>
              <a:rPr lang="nb-NO" b="0" i="0" u="none" baseline="0" dirty="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i="1"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ffectLst/>
                <a:latin typeface="MS Shell Dlg 2" panose="020B0604030504040204" pitchFamily="34" charset="0"/>
              </a:rPr>
              <a:t>Substance Abuse and Mental Health Services Administration (</a:t>
            </a:r>
            <a:r>
              <a:rPr lang="en-US" sz="1200" kern="100" dirty="0">
                <a:effectLst/>
                <a:latin typeface="Calibri" panose="020F0502020204030204" pitchFamily="34" charset="0"/>
                <a:ea typeface="Calibri" panose="020F0502020204030204" pitchFamily="34" charset="0"/>
              </a:rPr>
              <a:t>SAMHSA). (2023). </a:t>
            </a:r>
            <a:r>
              <a:rPr lang="en-US" sz="1200" i="1" kern="100" dirty="0">
                <a:effectLst/>
                <a:latin typeface="Calibri" panose="020F0502020204030204" pitchFamily="34" charset="0"/>
                <a:ea typeface="Calibri" panose="020F0502020204030204" pitchFamily="34" charset="0"/>
              </a:rPr>
              <a:t>Practical guide for implementing a trauma-informed approach. Publication No.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kern="100" dirty="0">
                <a:effectLst/>
                <a:latin typeface="Calibri" panose="020F0502020204030204" pitchFamily="34" charset="0"/>
                <a:ea typeface="Calibri" panose="020F0502020204030204" pitchFamily="34" charset="0"/>
              </a:rPr>
              <a:t>PEP23-06-05-005</a:t>
            </a:r>
            <a:r>
              <a:rPr lang="en-US" sz="1200" kern="100" dirty="0">
                <a:effectLst/>
                <a:latin typeface="Calibri" panose="020F0502020204030204" pitchFamily="34" charset="0"/>
                <a:ea typeface="Calibri" panose="020F0502020204030204" pitchFamily="34" charset="0"/>
              </a:rPr>
              <a:t>. </a:t>
            </a:r>
            <a:r>
              <a:rPr lang="en-US" sz="1200" dirty="0">
                <a:effectLst/>
                <a:latin typeface="MS Shell Dlg 2" panose="020B0604030504040204" pitchFamily="34" charset="0"/>
              </a:rPr>
              <a:t>National Mental Health and Substance Use Policy Laboratory. Substance Abuse and Mental Health Services Administration.</a:t>
            </a:r>
            <a:r>
              <a:rPr lang="en-US" sz="1200" kern="1200" dirty="0">
                <a:effectLst/>
                <a:latin typeface="Arial" panose="020B0604020202020204" pitchFamily="34" charset="0"/>
                <a:ea typeface="+mn-ea"/>
              </a:rPr>
              <a:t> </a:t>
            </a:r>
            <a:r>
              <a:rPr lang="en-US" sz="1200" kern="1200" dirty="0" err="1">
                <a:effectLst/>
                <a:latin typeface="Arial" panose="020B0604020202020204" pitchFamily="34" charset="0"/>
                <a:ea typeface="+mn-ea"/>
              </a:rPr>
              <a:t>Tilgjengelig</a:t>
            </a:r>
            <a:r>
              <a:rPr lang="en-US" sz="1200" kern="1200" dirty="0">
                <a:effectLst/>
                <a:latin typeface="Arial" panose="020B0604020202020204" pitchFamily="34" charset="0"/>
                <a:ea typeface="+mn-ea"/>
              </a:rPr>
              <a:t> </a:t>
            </a:r>
            <a:r>
              <a:rPr lang="en-US" sz="1200" kern="1200" dirty="0" err="1">
                <a:effectLst/>
                <a:latin typeface="Arial" panose="020B0604020202020204" pitchFamily="34" charset="0"/>
                <a:ea typeface="+mn-ea"/>
              </a:rPr>
              <a:t>fra</a:t>
            </a:r>
            <a:r>
              <a:rPr lang="en-US" sz="1200" kern="1200" dirty="0">
                <a:effectLst/>
                <a:latin typeface="Arial" panose="020B0604020202020204" pitchFamily="34" charset="0"/>
                <a:ea typeface="+mn-ea"/>
              </a:rPr>
              <a:t>: </a:t>
            </a:r>
            <a:r>
              <a:rPr lang="nb-NO" dirty="0"/>
              <a:t>https://store.samhsa.gov/sites/default/files/pep23-06-05-005.pdf.</a:t>
            </a:r>
            <a:endParaRPr lang="nb-NO" b="0" i="0"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i="0"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t>Trauma </a:t>
            </a:r>
            <a:r>
              <a:rPr lang="nb-NO" b="0" i="0" u="none" baseline="0" dirty="0" err="1"/>
              <a:t>Informed</a:t>
            </a:r>
            <a:r>
              <a:rPr lang="nb-NO" b="0" i="0" u="none" baseline="0" dirty="0"/>
              <a:t> Oregon. (</a:t>
            </a:r>
            <a:r>
              <a:rPr lang="nb-NO" b="0" i="0" u="none" baseline="0" dirty="0" err="1"/>
              <a:t>i.d</a:t>
            </a:r>
            <a:r>
              <a:rPr lang="nb-NO" b="0" i="0" u="none" baseline="0" dirty="0"/>
              <a:t>.). </a:t>
            </a:r>
            <a:r>
              <a:rPr lang="en-US" b="0" i="1" u="none" baseline="0" dirty="0"/>
              <a:t>A trauma informed workforce: An introduction to workforce wellness</a:t>
            </a:r>
            <a:r>
              <a:rPr lang="en-US" b="0" i="0" u="none" baseline="0" dirty="0"/>
              <a:t>. Trauma Informed Oregon. </a:t>
            </a:r>
            <a:r>
              <a:rPr lang="en-US" b="0" i="0" u="none" baseline="0" dirty="0" err="1"/>
              <a:t>Tilgjengelig</a:t>
            </a:r>
            <a:r>
              <a:rPr lang="en-US" b="0" i="0" u="none" baseline="0" dirty="0"/>
              <a:t> </a:t>
            </a:r>
            <a:r>
              <a:rPr lang="en-US" b="0" i="0" u="none" baseline="0" dirty="0" err="1"/>
              <a:t>fra</a:t>
            </a:r>
            <a:r>
              <a:rPr lang="en-US" b="0" i="0" u="none" baseline="0" dirty="0"/>
              <a:t>: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t>https://traumainformedoregon.org/wp-content/uploads/2016/01/A-Trauma-Informed-Workforce_An-introduction-to-workforce-wellness.pdf</a:t>
            </a: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t>World Health Organization. (2020). </a:t>
            </a:r>
            <a:r>
              <a:rPr lang="en-US" b="0" i="1" u="none" baseline="0" dirty="0"/>
              <a:t>Doing what matters in times of stress: An illustrated guide</a:t>
            </a:r>
            <a:r>
              <a:rPr lang="en-US" b="0" i="0" u="none" baseline="0" dirty="0"/>
              <a:t>. World Health Organization. </a:t>
            </a:r>
            <a:r>
              <a:rPr lang="en-US" b="0" i="0" u="none" baseline="0" dirty="0" err="1"/>
              <a:t>Tilgjengelig</a:t>
            </a:r>
            <a:r>
              <a:rPr lang="en-US" b="0" i="0" u="none" baseline="0" dirty="0"/>
              <a:t> </a:t>
            </a:r>
            <a:r>
              <a:rPr lang="en-US" b="0" i="0" u="none" baseline="0" dirty="0" err="1"/>
              <a:t>fra</a:t>
            </a:r>
            <a:r>
              <a:rPr lang="en-US" b="0" i="0" u="none" baseline="0" dirty="0"/>
              <a:t>: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t>https://www.kompetansebroen.no/wp-content/uploads/2022/03/9789240003910-eng.pdf?o=ahus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i="1" u="none"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b="0" dirty="0"/>
          </a:p>
          <a:p>
            <a:pPr marL="0" indent="0">
              <a:buFont typeface="Arial" panose="020B0604020202020204" pitchFamily="34" charset="0"/>
              <a:buNone/>
            </a:pPr>
            <a:endParaRPr lang="nb-NO" b="0" dirty="0">
              <a:solidFill>
                <a:srgbClr val="FF0000"/>
              </a:solidFill>
              <a:highlight>
                <a:srgbClr val="FFFF00"/>
              </a:highlight>
            </a:endParaRPr>
          </a:p>
        </p:txBody>
      </p:sp>
      <p:sp>
        <p:nvSpPr>
          <p:cNvPr id="4" name="Plassholder for lysbildenummer 3"/>
          <p:cNvSpPr>
            <a:spLocks noGrp="1"/>
          </p:cNvSpPr>
          <p:nvPr>
            <p:ph type="sldNum" sz="quarter" idx="5"/>
          </p:nvPr>
        </p:nvSpPr>
        <p:spPr/>
        <p:txBody>
          <a:bodyPr/>
          <a:lstStyle/>
          <a:p>
            <a:fld id="{EC60A5B2-91CD-4146-9B49-EF5927961BCD}" type="slidenum">
              <a:rPr lang="nb-NO" smtClean="0"/>
              <a:t>47</a:t>
            </a:fld>
            <a:endParaRPr lang="nb-NO"/>
          </a:p>
        </p:txBody>
      </p:sp>
    </p:spTree>
    <p:extLst>
      <p:ext uri="{BB962C8B-B14F-4D97-AF65-F5344CB8AC3E}">
        <p14:creationId xmlns:p14="http://schemas.microsoft.com/office/powerpoint/2010/main" val="8533531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dirty="0"/>
              <a:t>Manus:</a:t>
            </a:r>
          </a:p>
          <a:p>
            <a:pPr marL="171450" indent="-171450">
              <a:buFont typeface="Arial" panose="020B0604020202020204" pitchFamily="34" charset="0"/>
              <a:buChar char="•"/>
            </a:pPr>
            <a:r>
              <a:rPr lang="nb-NO" b="0" dirty="0"/>
              <a:t>Det er hentet inn erfaringer fra andre land som har innført traumebevist praksis i byer og på arbeidsplasser.</a:t>
            </a:r>
          </a:p>
          <a:p>
            <a:pPr marL="171450" indent="-171450">
              <a:buFont typeface="Arial" panose="020B0604020202020204" pitchFamily="34" charset="0"/>
              <a:buChar char="•"/>
            </a:pPr>
            <a:r>
              <a:rPr lang="nb-NO" b="0" dirty="0"/>
              <a:t>Eksempler på land er Canada, Storbritannia og USA. </a:t>
            </a:r>
          </a:p>
          <a:p>
            <a:pPr marL="171450" indent="-171450">
              <a:buFont typeface="Arial" panose="020B0604020202020204" pitchFamily="34" charset="0"/>
              <a:buChar char="•"/>
            </a:pPr>
            <a:r>
              <a:rPr lang="nb-NO" b="0" dirty="0"/>
              <a:t>Forskning viser at dette har hatt god effekt, både for ansatte på arbeidsplasser og for innbyggere. </a:t>
            </a:r>
          </a:p>
          <a:p>
            <a:endParaRPr lang="nb-NO" dirty="0"/>
          </a:p>
          <a:p>
            <a:r>
              <a:rPr lang="nb-NO" b="1" dirty="0"/>
              <a:t>Kilder: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t>Scottish </a:t>
            </a:r>
            <a:r>
              <a:rPr lang="nb-NO" b="0" i="0" u="none" baseline="0" dirty="0" err="1"/>
              <a:t>Government</a:t>
            </a:r>
            <a:r>
              <a:rPr lang="nb-NO" b="0" i="0" u="none" baseline="0" dirty="0"/>
              <a:t>. (2023). </a:t>
            </a:r>
            <a:r>
              <a:rPr lang="en-US" b="0" i="1" u="none" baseline="0" dirty="0"/>
              <a:t>Evidence review: Enablers and barriers to trauma-informed systems, </a:t>
            </a:r>
            <a:r>
              <a:rPr lang="en-US" b="0" i="1" u="none" baseline="0" dirty="0" err="1"/>
              <a:t>organisations</a:t>
            </a:r>
            <a:r>
              <a:rPr lang="en-US" b="0" i="1" u="none" baseline="0" dirty="0"/>
              <a:t> and workforces</a:t>
            </a:r>
            <a:r>
              <a:rPr lang="en-US" b="0" i="0" u="none" baseline="0" dirty="0"/>
              <a:t>. APS Group Scotland. </a:t>
            </a:r>
            <a:r>
              <a:rPr lang="en-US" b="0" i="0" u="none" baseline="0" dirty="0" err="1"/>
              <a:t>Tilgjengelig</a:t>
            </a:r>
            <a:r>
              <a:rPr lang="en-US" b="0" i="0" u="none" baseline="0" dirty="0"/>
              <a:t>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err="1"/>
              <a:t>fra</a:t>
            </a:r>
            <a:r>
              <a:rPr lang="en-US" b="0" i="0" u="none" baseline="0" dirty="0"/>
              <a:t>: https://www.gov.scot/publications/evidence-review-enablers-barriers-trauma-informed-systems-organisations-workforces/</a:t>
            </a:r>
          </a:p>
        </p:txBody>
      </p:sp>
      <p:sp>
        <p:nvSpPr>
          <p:cNvPr id="4" name="Slide Number Placeholder 3"/>
          <p:cNvSpPr>
            <a:spLocks noGrp="1"/>
          </p:cNvSpPr>
          <p:nvPr>
            <p:ph type="sldNum" sz="quarter" idx="5"/>
          </p:nvPr>
        </p:nvSpPr>
        <p:spPr/>
        <p:txBody>
          <a:bodyPr/>
          <a:lstStyle/>
          <a:p>
            <a:fld id="{EC60A5B2-91CD-4146-9B49-EF5927961BCD}" type="slidenum">
              <a:rPr lang="nb-NO" smtClean="0"/>
              <a:t>48</a:t>
            </a:fld>
            <a:endParaRPr lang="nb-NO"/>
          </a:p>
        </p:txBody>
      </p:sp>
    </p:spTree>
    <p:extLst>
      <p:ext uri="{BB962C8B-B14F-4D97-AF65-F5344CB8AC3E}">
        <p14:creationId xmlns:p14="http://schemas.microsoft.com/office/powerpoint/2010/main" val="17341294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Manus: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err="1">
                <a:cs typeface="Calibri"/>
              </a:rPr>
              <a:t>Noen</a:t>
            </a:r>
            <a:r>
              <a:rPr lang="en-US" b="0" i="0" dirty="0">
                <a:cs typeface="Calibri"/>
              </a:rPr>
              <a:t> studier </a:t>
            </a:r>
            <a:r>
              <a:rPr lang="en-US" b="0" i="0" dirty="0" err="1">
                <a:cs typeface="Calibri"/>
              </a:rPr>
              <a:t>har</a:t>
            </a:r>
            <a:r>
              <a:rPr lang="en-US" b="0" i="0" dirty="0">
                <a:cs typeface="Calibri"/>
              </a:rPr>
              <a:t> </a:t>
            </a:r>
            <a:r>
              <a:rPr lang="en-US" b="0" i="0" dirty="0" err="1">
                <a:cs typeface="Calibri"/>
              </a:rPr>
              <a:t>vist</a:t>
            </a:r>
            <a:r>
              <a:rPr lang="en-US" b="0" i="0" dirty="0">
                <a:cs typeface="Calibri"/>
              </a:rPr>
              <a:t> at </a:t>
            </a:r>
            <a:r>
              <a:rPr lang="en-US" b="0" i="0" dirty="0" err="1">
                <a:cs typeface="Calibri"/>
              </a:rPr>
              <a:t>traumebevisst</a:t>
            </a:r>
            <a:r>
              <a:rPr lang="en-US" b="0" i="0" dirty="0">
                <a:cs typeface="Calibri"/>
              </a:rPr>
              <a:t> </a:t>
            </a:r>
            <a:r>
              <a:rPr lang="en-US" b="0" i="0" dirty="0" err="1">
                <a:cs typeface="Calibri"/>
              </a:rPr>
              <a:t>praksis</a:t>
            </a:r>
            <a:r>
              <a:rPr lang="en-US" b="0" i="0" dirty="0">
                <a:cs typeface="Calibri"/>
              </a:rPr>
              <a:t> </a:t>
            </a:r>
            <a:r>
              <a:rPr lang="en-US" b="0" i="0" dirty="0" err="1">
                <a:cs typeface="Calibri"/>
              </a:rPr>
              <a:t>kan</a:t>
            </a:r>
            <a:r>
              <a:rPr lang="en-US" b="0" i="0" dirty="0">
                <a:cs typeface="Calibri"/>
              </a:rPr>
              <a:t> </a:t>
            </a:r>
            <a:r>
              <a:rPr lang="en-US" b="0" i="0" dirty="0" err="1">
                <a:cs typeface="Calibri"/>
              </a:rPr>
              <a:t>gi</a:t>
            </a:r>
            <a:r>
              <a:rPr lang="en-US" b="0" i="0" dirty="0">
                <a:cs typeface="Calibri"/>
              </a:rPr>
              <a:t> </a:t>
            </a:r>
            <a:r>
              <a:rPr lang="en-US" b="0" i="0" dirty="0" err="1">
                <a:cs typeface="Calibri"/>
              </a:rPr>
              <a:t>disse</a:t>
            </a:r>
            <a:r>
              <a:rPr lang="en-US" b="0" i="0" dirty="0">
                <a:cs typeface="Calibri"/>
              </a:rPr>
              <a:t> </a:t>
            </a:r>
            <a:r>
              <a:rPr lang="en-US" b="0" i="0" dirty="0" err="1">
                <a:cs typeface="Calibri"/>
              </a:rPr>
              <a:t>effektene</a:t>
            </a:r>
            <a:r>
              <a:rPr lang="en-US" b="0" i="0" dirty="0">
                <a:cs typeface="Calibri"/>
              </a:rPr>
              <a:t> for </a:t>
            </a:r>
            <a:r>
              <a:rPr lang="en-US" b="0" i="0" dirty="0" err="1">
                <a:cs typeface="Calibri"/>
              </a:rPr>
              <a:t>innbyggere</a:t>
            </a:r>
            <a:r>
              <a:rPr lang="en-US" b="0" i="0" dirty="0">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err="1">
                <a:cs typeface="Calibri"/>
              </a:rPr>
              <a:t>Gjennomgå</a:t>
            </a:r>
            <a:r>
              <a:rPr lang="en-US" b="0" i="1" dirty="0">
                <a:cs typeface="Calibri"/>
              </a:rPr>
              <a:t> side.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cs typeface="Calibri"/>
              </a:rPr>
              <a:t>Kilder</a:t>
            </a:r>
            <a:r>
              <a:rPr lang="en-US" b="1" dirty="0">
                <a:cs typeface="Calibri"/>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t>Scottish </a:t>
            </a:r>
            <a:r>
              <a:rPr lang="nb-NO" b="0" i="0" u="none" baseline="0" dirty="0" err="1"/>
              <a:t>Government</a:t>
            </a:r>
            <a:r>
              <a:rPr lang="nb-NO" b="0" i="0" u="none" baseline="0" dirty="0"/>
              <a:t>. (2023). </a:t>
            </a:r>
            <a:r>
              <a:rPr lang="en-US" b="0" i="1" u="none" baseline="0" dirty="0"/>
              <a:t>Evidence review: Enablers and barriers to trauma-informed systems, </a:t>
            </a:r>
            <a:r>
              <a:rPr lang="en-US" b="0" i="1" u="none" baseline="0" dirty="0" err="1"/>
              <a:t>organisations</a:t>
            </a:r>
            <a:r>
              <a:rPr lang="en-US" b="0" i="1" u="none" baseline="0" dirty="0"/>
              <a:t> and workforces</a:t>
            </a:r>
            <a:r>
              <a:rPr lang="en-US" b="0" i="0" u="none" baseline="0" dirty="0"/>
              <a:t>. APS Group Scotland. </a:t>
            </a:r>
            <a:r>
              <a:rPr lang="en-US" b="0" i="0" u="none" baseline="0" dirty="0" err="1"/>
              <a:t>Tilgjengelig</a:t>
            </a:r>
            <a:r>
              <a:rPr lang="en-US" b="0" i="0" u="none" baseline="0" dirty="0"/>
              <a:t>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err="1"/>
              <a:t>fra</a:t>
            </a:r>
            <a:r>
              <a:rPr lang="en-US" b="0" i="0" u="none" baseline="0" dirty="0"/>
              <a:t>: https://www.gov.scot/publications/evidence-review-enablers-barriers-trauma-informed-systems-organisations-workforces/</a:t>
            </a:r>
          </a:p>
          <a:p>
            <a:endParaRPr lang="nb-NO" dirty="0"/>
          </a:p>
        </p:txBody>
      </p:sp>
      <p:sp>
        <p:nvSpPr>
          <p:cNvPr id="4" name="Plassholder for lysbildenummer 3"/>
          <p:cNvSpPr>
            <a:spLocks noGrp="1"/>
          </p:cNvSpPr>
          <p:nvPr>
            <p:ph type="sldNum" sz="quarter" idx="5"/>
          </p:nvPr>
        </p:nvSpPr>
        <p:spPr/>
        <p:txBody>
          <a:bodyPr/>
          <a:lstStyle/>
          <a:p>
            <a:fld id="{EC60A5B2-91CD-4146-9B49-EF5927961BCD}" type="slidenum">
              <a:rPr lang="nb-NO" smtClean="0"/>
              <a:t>49</a:t>
            </a:fld>
            <a:endParaRPr lang="nb-NO"/>
          </a:p>
        </p:txBody>
      </p:sp>
    </p:spTree>
    <p:extLst>
      <p:ext uri="{BB962C8B-B14F-4D97-AF65-F5344CB8AC3E}">
        <p14:creationId xmlns:p14="http://schemas.microsoft.com/office/powerpoint/2010/main" val="1763886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35311723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Manus: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err="1">
                <a:cs typeface="Calibri"/>
              </a:rPr>
              <a:t>Noen</a:t>
            </a:r>
            <a:r>
              <a:rPr lang="en-US" b="0" dirty="0">
                <a:cs typeface="Calibri"/>
              </a:rPr>
              <a:t> studier </a:t>
            </a:r>
            <a:r>
              <a:rPr lang="en-US" b="0" dirty="0" err="1">
                <a:cs typeface="Calibri"/>
              </a:rPr>
              <a:t>har</a:t>
            </a:r>
            <a:r>
              <a:rPr lang="en-US" b="0" dirty="0">
                <a:cs typeface="Calibri"/>
              </a:rPr>
              <a:t> </a:t>
            </a:r>
            <a:r>
              <a:rPr lang="en-US" b="0" dirty="0" err="1">
                <a:cs typeface="Calibri"/>
              </a:rPr>
              <a:t>vist</a:t>
            </a:r>
            <a:r>
              <a:rPr lang="en-US" b="0" dirty="0">
                <a:cs typeface="Calibri"/>
              </a:rPr>
              <a:t> at </a:t>
            </a:r>
            <a:r>
              <a:rPr lang="en-US" b="0" dirty="0" err="1">
                <a:cs typeface="Calibri"/>
              </a:rPr>
              <a:t>traumebevisst</a:t>
            </a:r>
            <a:r>
              <a:rPr lang="en-US" b="0" dirty="0">
                <a:cs typeface="Calibri"/>
              </a:rPr>
              <a:t> </a:t>
            </a:r>
            <a:r>
              <a:rPr lang="en-US" b="0" dirty="0" err="1">
                <a:cs typeface="Calibri"/>
              </a:rPr>
              <a:t>praksis</a:t>
            </a:r>
            <a:r>
              <a:rPr lang="en-US" b="0" dirty="0">
                <a:cs typeface="Calibri"/>
              </a:rPr>
              <a:t> </a:t>
            </a:r>
            <a:r>
              <a:rPr lang="en-US" b="0" dirty="0" err="1">
                <a:cs typeface="Calibri"/>
              </a:rPr>
              <a:t>på</a:t>
            </a:r>
            <a:r>
              <a:rPr lang="en-US" b="0" dirty="0">
                <a:cs typeface="Calibri"/>
              </a:rPr>
              <a:t> </a:t>
            </a:r>
            <a:r>
              <a:rPr lang="en-US" b="0" dirty="0" err="1">
                <a:cs typeface="Calibri"/>
              </a:rPr>
              <a:t>arbeidsplasser</a:t>
            </a:r>
            <a:r>
              <a:rPr lang="en-US" b="0" dirty="0">
                <a:cs typeface="Calibri"/>
              </a:rPr>
              <a:t> </a:t>
            </a:r>
            <a:r>
              <a:rPr lang="en-US" b="0" dirty="0" err="1">
                <a:cs typeface="Calibri"/>
              </a:rPr>
              <a:t>kan</a:t>
            </a:r>
            <a:r>
              <a:rPr lang="en-US" b="0" dirty="0">
                <a:cs typeface="Calibri"/>
              </a:rPr>
              <a:t> </a:t>
            </a:r>
            <a:r>
              <a:rPr lang="en-US" b="0" dirty="0" err="1">
                <a:cs typeface="Calibri"/>
              </a:rPr>
              <a:t>gi</a:t>
            </a:r>
            <a:r>
              <a:rPr lang="en-US" b="0" dirty="0">
                <a:cs typeface="Calibri"/>
              </a:rPr>
              <a:t> </a:t>
            </a:r>
            <a:r>
              <a:rPr lang="en-US" b="0" dirty="0" err="1">
                <a:cs typeface="Calibri"/>
              </a:rPr>
              <a:t>disse</a:t>
            </a:r>
            <a:r>
              <a:rPr lang="en-US" b="0" dirty="0">
                <a:cs typeface="Calibri"/>
              </a:rPr>
              <a:t> </a:t>
            </a:r>
            <a:r>
              <a:rPr lang="en-US" b="0" dirty="0" err="1">
                <a:cs typeface="Calibri"/>
              </a:rPr>
              <a:t>effektene</a:t>
            </a:r>
            <a:r>
              <a:rPr lang="en-US" b="0" dirty="0">
                <a:cs typeface="Calibri"/>
              </a:rPr>
              <a:t> for de </a:t>
            </a:r>
            <a:r>
              <a:rPr lang="en-US" b="0" dirty="0" err="1">
                <a:cs typeface="Calibri"/>
              </a:rPr>
              <a:t>ansatte</a:t>
            </a:r>
            <a:r>
              <a:rPr lang="en-US" b="0" dirty="0">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err="1">
                <a:cs typeface="Calibri"/>
              </a:rPr>
              <a:t>Gjennomgå</a:t>
            </a:r>
            <a:r>
              <a:rPr lang="en-US" b="0" i="1" dirty="0">
                <a:cs typeface="Calibri"/>
              </a:rPr>
              <a:t> side. </a:t>
            </a:r>
          </a:p>
          <a:p>
            <a:endParaRPr lang="en-US" b="1" dirty="0">
              <a:cs typeface="Calibri"/>
            </a:endParaRPr>
          </a:p>
          <a:p>
            <a:endParaRPr lang="en-US" b="1" dirty="0">
              <a:cs typeface="Calibri"/>
            </a:endParaRPr>
          </a:p>
          <a:p>
            <a:r>
              <a:rPr lang="en-US" b="1" dirty="0" err="1">
                <a:cs typeface="Calibri"/>
              </a:rPr>
              <a:t>Kilder</a:t>
            </a:r>
            <a:r>
              <a:rPr lang="en-US" b="1" dirty="0">
                <a:cs typeface="Calibri"/>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t>Scottish </a:t>
            </a:r>
            <a:r>
              <a:rPr lang="nb-NO" b="0" i="0" u="none" baseline="0" dirty="0" err="1"/>
              <a:t>Government</a:t>
            </a:r>
            <a:r>
              <a:rPr lang="nb-NO" b="0" i="0" u="none" baseline="0" dirty="0"/>
              <a:t>. (2023). </a:t>
            </a:r>
            <a:r>
              <a:rPr lang="en-US" b="0" i="1" u="none" baseline="0" dirty="0"/>
              <a:t>Evidence review: Enablers and barriers to trauma-informed systems, </a:t>
            </a:r>
            <a:r>
              <a:rPr lang="en-US" b="0" i="1" u="none" baseline="0" dirty="0" err="1"/>
              <a:t>organisations</a:t>
            </a:r>
            <a:r>
              <a:rPr lang="en-US" b="0" i="1" u="none" baseline="0" dirty="0"/>
              <a:t> and workforces</a:t>
            </a:r>
            <a:r>
              <a:rPr lang="en-US" b="0" i="0" u="none" baseline="0" dirty="0"/>
              <a:t>. APS Group Scotland. </a:t>
            </a:r>
            <a:r>
              <a:rPr lang="en-US" b="0" i="0" u="none" baseline="0" dirty="0" err="1"/>
              <a:t>Tilgjengelig</a:t>
            </a:r>
            <a:r>
              <a:rPr lang="en-US" b="0" i="0" u="none" baseline="0" dirty="0"/>
              <a:t>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err="1"/>
              <a:t>fra</a:t>
            </a:r>
            <a:r>
              <a:rPr lang="en-US" b="0" i="0" u="none" baseline="0" dirty="0"/>
              <a:t>: https://www.gov.scot/publications/evidence-review-enablers-barriers-trauma-informed-systems-organisations-workforces/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r>
              <a:rPr lang="en-US" i="1" dirty="0" err="1">
                <a:cs typeface="Calibri"/>
              </a:rPr>
              <a:t>Bakgrunnsstoff</a:t>
            </a:r>
            <a:r>
              <a:rPr lang="en-US" i="1" dirty="0">
                <a:cs typeface="Calibri"/>
              </a:rPr>
              <a:t> </a:t>
            </a:r>
            <a:r>
              <a:rPr lang="en-US" i="1" dirty="0" err="1">
                <a:cs typeface="Calibri"/>
              </a:rPr>
              <a:t>til</a:t>
            </a:r>
            <a:r>
              <a:rPr lang="en-US" i="1" dirty="0">
                <a:cs typeface="Calibri"/>
              </a:rPr>
              <a:t> deg </a:t>
            </a:r>
            <a:r>
              <a:rPr lang="en-US" i="1" dirty="0" err="1">
                <a:cs typeface="Calibri"/>
              </a:rPr>
              <a:t>som</a:t>
            </a:r>
            <a:r>
              <a:rPr lang="en-US" i="1" dirty="0">
                <a:cs typeface="Calibri"/>
              </a:rPr>
              <a:t> holder </a:t>
            </a:r>
            <a:r>
              <a:rPr lang="en-US" i="1" dirty="0" err="1">
                <a:cs typeface="Calibri"/>
              </a:rPr>
              <a:t>presentasjonen</a:t>
            </a:r>
            <a:r>
              <a:rPr lang="en-US" i="1" dirty="0">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err="1">
                <a:cs typeface="Calibri"/>
              </a:rPr>
              <a:t>Studiene</a:t>
            </a:r>
            <a:r>
              <a:rPr lang="en-US" b="0" i="0" dirty="0">
                <a:cs typeface="Calibri"/>
              </a:rPr>
              <a:t> </a:t>
            </a:r>
            <a:r>
              <a:rPr lang="en-US" b="0" i="0" dirty="0" err="1">
                <a:cs typeface="Calibri"/>
              </a:rPr>
              <a:t>som</a:t>
            </a:r>
            <a:r>
              <a:rPr lang="en-US" b="0" i="0" dirty="0">
                <a:cs typeface="Calibri"/>
              </a:rPr>
              <a:t> er </a:t>
            </a:r>
            <a:r>
              <a:rPr lang="en-US" b="0" i="0" dirty="0" err="1">
                <a:cs typeface="Calibri"/>
              </a:rPr>
              <a:t>gjort</a:t>
            </a:r>
            <a:r>
              <a:rPr lang="en-US" b="0" i="0" dirty="0">
                <a:cs typeface="Calibri"/>
              </a:rPr>
              <a:t> </a:t>
            </a:r>
            <a:r>
              <a:rPr lang="en-US" b="0" i="0" dirty="0" err="1">
                <a:cs typeface="Calibri"/>
              </a:rPr>
              <a:t>på</a:t>
            </a:r>
            <a:r>
              <a:rPr lang="en-US" b="0" i="0" dirty="0">
                <a:cs typeface="Calibri"/>
              </a:rPr>
              <a:t> bruk av </a:t>
            </a:r>
            <a:r>
              <a:rPr lang="en-US" b="0" i="0" dirty="0" err="1">
                <a:cs typeface="Calibri"/>
              </a:rPr>
              <a:t>traumebevisst</a:t>
            </a:r>
            <a:r>
              <a:rPr lang="en-US" b="0" i="0" dirty="0">
                <a:cs typeface="Calibri"/>
              </a:rPr>
              <a:t> </a:t>
            </a:r>
            <a:r>
              <a:rPr lang="en-US" b="0" i="0" dirty="0" err="1">
                <a:cs typeface="Calibri"/>
              </a:rPr>
              <a:t>praksis</a:t>
            </a:r>
            <a:r>
              <a:rPr lang="en-US" b="0" i="0" dirty="0">
                <a:cs typeface="Calibri"/>
              </a:rPr>
              <a:t> er </a:t>
            </a:r>
            <a:r>
              <a:rPr lang="en-US" b="0" i="0" dirty="0" err="1">
                <a:cs typeface="Calibri"/>
              </a:rPr>
              <a:t>gjennomført</a:t>
            </a:r>
            <a:r>
              <a:rPr lang="en-US" b="0" i="0" dirty="0">
                <a:cs typeface="Calibri"/>
              </a:rPr>
              <a:t> </a:t>
            </a:r>
            <a:r>
              <a:rPr lang="en-US" b="0" i="0" dirty="0" err="1">
                <a:cs typeface="Calibri"/>
              </a:rPr>
              <a:t>i</a:t>
            </a:r>
            <a:r>
              <a:rPr lang="en-US" b="0" i="0" dirty="0">
                <a:cs typeface="Calibri"/>
              </a:rPr>
              <a:t> </a:t>
            </a:r>
            <a:r>
              <a:rPr lang="en-US" b="0" i="0" dirty="0" err="1">
                <a:cs typeface="Calibri"/>
              </a:rPr>
              <a:t>kontekster</a:t>
            </a:r>
            <a:r>
              <a:rPr lang="en-US" b="0" i="0" dirty="0">
                <a:cs typeface="Calibri"/>
              </a:rPr>
              <a:t> </a:t>
            </a:r>
            <a:r>
              <a:rPr lang="en-US" b="0" i="0" dirty="0" err="1">
                <a:cs typeface="Calibri"/>
              </a:rPr>
              <a:t>som</a:t>
            </a:r>
            <a:r>
              <a:rPr lang="en-US" b="0" i="0" dirty="0">
                <a:cs typeface="Calibri"/>
              </a:rPr>
              <a:t> </a:t>
            </a:r>
            <a:r>
              <a:rPr lang="en-US" b="0" i="0" dirty="0" err="1">
                <a:cs typeface="Calibri"/>
              </a:rPr>
              <a:t>ikke</a:t>
            </a:r>
            <a:r>
              <a:rPr lang="en-US" b="0" i="0" dirty="0">
                <a:cs typeface="Calibri"/>
              </a:rPr>
              <a:t> </a:t>
            </a:r>
            <a:r>
              <a:rPr lang="en-US" b="0" i="0" dirty="0" err="1">
                <a:cs typeface="Calibri"/>
              </a:rPr>
              <a:t>nødvendigvis</a:t>
            </a:r>
            <a:r>
              <a:rPr lang="en-US" b="0" i="0" dirty="0">
                <a:cs typeface="Calibri"/>
              </a:rPr>
              <a:t> er </a:t>
            </a:r>
            <a:r>
              <a:rPr lang="en-US" b="0" i="0" dirty="0" err="1">
                <a:cs typeface="Calibri"/>
              </a:rPr>
              <a:t>sammenlignbare</a:t>
            </a:r>
            <a:r>
              <a:rPr lang="en-US" b="0" i="0" dirty="0">
                <a:cs typeface="Calibri"/>
              </a:rPr>
              <a:t> med </a:t>
            </a:r>
            <a:r>
              <a:rPr lang="en-US" b="0" i="0" dirty="0" err="1">
                <a:cs typeface="Calibri"/>
              </a:rPr>
              <a:t>norsk</a:t>
            </a:r>
            <a:r>
              <a:rPr lang="en-US" b="0" i="0" dirty="0">
                <a:cs typeface="Calibri"/>
              </a:rPr>
              <a:t> </a:t>
            </a:r>
            <a:r>
              <a:rPr lang="en-US" b="0" i="0" dirty="0" err="1">
                <a:cs typeface="Calibri"/>
              </a:rPr>
              <a:t>kontekst</a:t>
            </a:r>
            <a:r>
              <a:rPr lang="en-US" b="0" i="0" dirty="0">
                <a:cs typeface="Calibri"/>
              </a:rPr>
              <a:t>. Mer </a:t>
            </a:r>
            <a:r>
              <a:rPr lang="en-US" b="0" i="0" dirty="0" err="1">
                <a:cs typeface="Calibri"/>
              </a:rPr>
              <a:t>forskning</a:t>
            </a:r>
            <a:r>
              <a:rPr lang="en-US" b="0" i="0" dirty="0">
                <a:cs typeface="Calibri"/>
              </a:rPr>
              <a:t> er </a:t>
            </a:r>
            <a:r>
              <a:rPr lang="en-US" b="0" i="0" dirty="0" err="1">
                <a:cs typeface="Calibri"/>
              </a:rPr>
              <a:t>nødvendig</a:t>
            </a:r>
            <a:r>
              <a:rPr lang="en-US" b="0" i="0" dirty="0">
                <a:cs typeface="Calibri"/>
              </a:rPr>
              <a:t> for å vise </a:t>
            </a:r>
            <a:r>
              <a:rPr lang="en-US" b="0" i="0" dirty="0" err="1">
                <a:cs typeface="Calibri"/>
              </a:rPr>
              <a:t>hvilke</a:t>
            </a:r>
            <a:r>
              <a:rPr lang="en-US" b="0" i="0" dirty="0">
                <a:cs typeface="Calibri"/>
              </a:rPr>
              <a:t> </a:t>
            </a:r>
            <a:r>
              <a:rPr lang="en-US" b="0" i="0" dirty="0" err="1">
                <a:cs typeface="Calibri"/>
              </a:rPr>
              <a:t>effekter</a:t>
            </a:r>
            <a:r>
              <a:rPr lang="en-US" b="0" i="0" dirty="0">
                <a:cs typeface="Calibri"/>
              </a:rPr>
              <a:t> </a:t>
            </a:r>
            <a:r>
              <a:rPr lang="en-US" b="0" i="0" dirty="0" err="1">
                <a:cs typeface="Calibri"/>
              </a:rPr>
              <a:t>dette</a:t>
            </a:r>
            <a:r>
              <a:rPr lang="en-US" b="0" i="0" dirty="0">
                <a:cs typeface="Calibri"/>
              </a:rPr>
              <a:t> </a:t>
            </a:r>
            <a:r>
              <a:rPr lang="en-US" b="0" i="0" dirty="0" err="1">
                <a:cs typeface="Calibri"/>
              </a:rPr>
              <a:t>vil</a:t>
            </a:r>
            <a:r>
              <a:rPr lang="en-US" b="0" i="0" dirty="0">
                <a:cs typeface="Calibri"/>
              </a:rPr>
              <a:t> </a:t>
            </a:r>
            <a:r>
              <a:rPr lang="en-US" b="0" i="0" dirty="0" err="1">
                <a:cs typeface="Calibri"/>
              </a:rPr>
              <a:t>kunne</a:t>
            </a:r>
            <a:r>
              <a:rPr lang="en-US" b="0" i="0" dirty="0">
                <a:cs typeface="Calibri"/>
              </a:rPr>
              <a:t> ha her. Det </a:t>
            </a:r>
            <a:r>
              <a:rPr lang="en-US" b="0" i="0" dirty="0" err="1">
                <a:cs typeface="Calibri"/>
              </a:rPr>
              <a:t>nærmeste</a:t>
            </a:r>
            <a:r>
              <a:rPr lang="en-US" b="0" i="0" dirty="0">
                <a:cs typeface="Calibri"/>
              </a:rPr>
              <a:t> vi </a:t>
            </a:r>
            <a:r>
              <a:rPr lang="en-US" b="0" i="0" dirty="0" err="1">
                <a:cs typeface="Calibri"/>
              </a:rPr>
              <a:t>kommer</a:t>
            </a:r>
            <a:r>
              <a:rPr lang="en-US" b="0" i="0" dirty="0">
                <a:cs typeface="Calibri"/>
              </a:rPr>
              <a:t> å ha </a:t>
            </a:r>
            <a:r>
              <a:rPr lang="en-US" b="0" i="0" dirty="0" err="1">
                <a:cs typeface="Calibri"/>
              </a:rPr>
              <a:t>undersøkt</a:t>
            </a:r>
            <a:r>
              <a:rPr lang="en-US" b="0" i="0" dirty="0">
                <a:cs typeface="Calibri"/>
              </a:rPr>
              <a:t> </a:t>
            </a:r>
            <a:r>
              <a:rPr lang="en-US" b="0" i="0" dirty="0" err="1">
                <a:cs typeface="Calibri"/>
              </a:rPr>
              <a:t>innføring</a:t>
            </a:r>
            <a:r>
              <a:rPr lang="en-US" b="0" i="0" dirty="0">
                <a:cs typeface="Calibri"/>
              </a:rPr>
              <a:t> av </a:t>
            </a:r>
            <a:r>
              <a:rPr lang="en-US" b="0" i="0" dirty="0" err="1">
                <a:cs typeface="Calibri"/>
              </a:rPr>
              <a:t>traumebevisst</a:t>
            </a:r>
            <a:r>
              <a:rPr lang="en-US" b="0" i="0" dirty="0">
                <a:cs typeface="Calibri"/>
              </a:rPr>
              <a:t> </a:t>
            </a:r>
            <a:r>
              <a:rPr lang="en-US" b="0" i="0" dirty="0" err="1">
                <a:cs typeface="Calibri"/>
              </a:rPr>
              <a:t>praksis</a:t>
            </a:r>
            <a:r>
              <a:rPr lang="en-US" b="0" i="0" dirty="0">
                <a:cs typeface="Calibri"/>
              </a:rPr>
              <a:t> er </a:t>
            </a:r>
            <a:r>
              <a:rPr lang="en-US" b="0" i="0" dirty="0" err="1">
                <a:cs typeface="Calibri"/>
              </a:rPr>
              <a:t>gjennomført</a:t>
            </a:r>
            <a:r>
              <a:rPr lang="en-US" b="0" i="0" dirty="0">
                <a:cs typeface="Calibri"/>
              </a:rPr>
              <a:t> </a:t>
            </a:r>
            <a:r>
              <a:rPr lang="en-US" b="0" i="0" dirty="0" err="1">
                <a:cs typeface="Calibri"/>
              </a:rPr>
              <a:t>i</a:t>
            </a:r>
            <a:r>
              <a:rPr lang="en-US" b="0" i="0" dirty="0">
                <a:cs typeface="Calibri"/>
              </a:rPr>
              <a:t> </a:t>
            </a:r>
            <a:r>
              <a:rPr lang="en-US" b="0" i="0" dirty="0" err="1">
                <a:cs typeface="Calibri"/>
              </a:rPr>
              <a:t>Bydel</a:t>
            </a:r>
            <a:r>
              <a:rPr lang="en-US" b="0" i="0" dirty="0">
                <a:cs typeface="Calibri"/>
              </a:rPr>
              <a:t> </a:t>
            </a:r>
            <a:r>
              <a:rPr lang="en-US" b="0" i="0" dirty="0" err="1">
                <a:cs typeface="Calibri"/>
              </a:rPr>
              <a:t>Gamle</a:t>
            </a:r>
            <a:r>
              <a:rPr lang="en-US" b="0" i="0" dirty="0">
                <a:cs typeface="Calibri"/>
              </a:rPr>
              <a:t> Oslo </a:t>
            </a:r>
            <a:r>
              <a:rPr lang="en-US" b="0" i="0" dirty="0" err="1">
                <a:cs typeface="Calibri"/>
              </a:rPr>
              <a:t>i</a:t>
            </a:r>
            <a:r>
              <a:rPr lang="en-US" b="0" i="0" dirty="0">
                <a:cs typeface="Calibri"/>
              </a:rPr>
              <a:t> </a:t>
            </a:r>
            <a:r>
              <a:rPr lang="en-US" b="0" i="0" dirty="0" err="1">
                <a:cs typeface="Calibri"/>
              </a:rPr>
              <a:t>prosjektet</a:t>
            </a:r>
            <a:r>
              <a:rPr lang="en-US" b="0" i="0" dirty="0">
                <a:cs typeface="Calibri"/>
              </a:rPr>
              <a:t> </a:t>
            </a:r>
            <a:r>
              <a:rPr lang="en-US" b="0" i="0" dirty="0" err="1">
                <a:cs typeface="Calibri"/>
              </a:rPr>
              <a:t>Økt</a:t>
            </a:r>
            <a:r>
              <a:rPr lang="en-US" b="0" i="0" dirty="0">
                <a:cs typeface="Calibri"/>
              </a:rPr>
              <a:t> </a:t>
            </a:r>
            <a:r>
              <a:rPr lang="en-US" b="0" i="0" dirty="0" err="1">
                <a:cs typeface="Calibri"/>
              </a:rPr>
              <a:t>Livsmestring</a:t>
            </a:r>
            <a:r>
              <a:rPr lang="en-US" b="0" i="0" dirty="0">
                <a:cs typeface="Calibri"/>
              </a:rPr>
              <a:t>. De </a:t>
            </a:r>
            <a:r>
              <a:rPr lang="en-US" b="0" i="0" dirty="0" err="1">
                <a:cs typeface="Calibri"/>
              </a:rPr>
              <a:t>har</a:t>
            </a:r>
            <a:r>
              <a:rPr lang="en-US" b="0" i="0" dirty="0">
                <a:cs typeface="Calibri"/>
              </a:rPr>
              <a:t> </a:t>
            </a:r>
            <a:r>
              <a:rPr lang="en-US" b="0" i="0" dirty="0" err="1">
                <a:cs typeface="Calibri"/>
              </a:rPr>
              <a:t>hatt</a:t>
            </a:r>
            <a:r>
              <a:rPr lang="en-US" b="0" i="0" dirty="0">
                <a:cs typeface="Calibri"/>
              </a:rPr>
              <a:t> </a:t>
            </a:r>
            <a:r>
              <a:rPr lang="en-US" b="0" i="0" dirty="0" err="1">
                <a:cs typeface="Calibri"/>
              </a:rPr>
              <a:t>lignende</a:t>
            </a:r>
            <a:r>
              <a:rPr lang="en-US" b="0" i="0" dirty="0">
                <a:cs typeface="Calibri"/>
              </a:rPr>
              <a:t> </a:t>
            </a:r>
            <a:r>
              <a:rPr lang="en-US" b="0" i="0" dirty="0" err="1">
                <a:cs typeface="Calibri"/>
              </a:rPr>
              <a:t>funn</a:t>
            </a:r>
            <a:r>
              <a:rPr lang="en-US" b="0" i="0" dirty="0">
                <a:cs typeface="Calibri"/>
              </a:rPr>
              <a:t> for ansate.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cs typeface="Calibri"/>
              </a:rPr>
              <a:t>Mer om </a:t>
            </a:r>
            <a:r>
              <a:rPr lang="en-US" b="0" i="0" dirty="0" err="1">
                <a:cs typeface="Calibri"/>
              </a:rPr>
              <a:t>Økt</a:t>
            </a:r>
            <a:r>
              <a:rPr lang="en-US" b="0" i="0" dirty="0">
                <a:cs typeface="Calibri"/>
              </a:rPr>
              <a:t> </a:t>
            </a:r>
            <a:r>
              <a:rPr lang="en-US" b="0" i="0" dirty="0" err="1">
                <a:cs typeface="Calibri"/>
              </a:rPr>
              <a:t>Livsmestring</a:t>
            </a:r>
            <a:r>
              <a:rPr lang="en-US" b="0" i="0" dirty="0">
                <a:cs typeface="Calibri"/>
              </a:rPr>
              <a:t> </a:t>
            </a:r>
            <a:r>
              <a:rPr lang="en-US" b="0" i="0" dirty="0" err="1">
                <a:cs typeface="Calibri"/>
              </a:rPr>
              <a:t>finner</a:t>
            </a:r>
            <a:r>
              <a:rPr lang="en-US" b="0" i="0" dirty="0">
                <a:cs typeface="Calibri"/>
              </a:rPr>
              <a:t> du 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Nettside om prosjektet og ressurser: https://www.oslo.kommune.no/fag-og-utviklingsprosjekter/omradesatsingenes-prosjekter/prosjekt-okt-livsmestring/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Sluttevaluering av prosjektet: https://www.oslo.kommune.no/getfile.php/13527099-1734507915/Tjenester%20og%20tilbud/Politikk%20og%20administrasjon/Fag-%20og%20utviklingsprosjekter/Delprogram%20oppvekst%20og%20utdanning/%C3%98kt%20livsmestring.%20P%C3%A5%20vei%20mot%20en%20traumeinformert%20by/Rapport%20Sluttevaluering%20%C3%98kt%20livsmestring%2002.09.24%20-%20Ramb%C3%B8ll.pdf</a:t>
            </a:r>
            <a:endParaRPr lang="en-US" b="0" i="0" dirty="0">
              <a:cs typeface="Calibri"/>
            </a:endParaRPr>
          </a:p>
          <a:p>
            <a:endParaRPr lang="en-US" dirty="0">
              <a:cs typeface="Calibri"/>
            </a:endParaRPr>
          </a:p>
        </p:txBody>
      </p:sp>
      <p:sp>
        <p:nvSpPr>
          <p:cNvPr id="4" name="Plassholder for lysbildenummer 3"/>
          <p:cNvSpPr>
            <a:spLocks noGrp="1"/>
          </p:cNvSpPr>
          <p:nvPr>
            <p:ph type="sldNum" sz="quarter" idx="5"/>
          </p:nvPr>
        </p:nvSpPr>
        <p:spPr/>
        <p:txBody>
          <a:bodyPr/>
          <a:lstStyle/>
          <a:p>
            <a:fld id="{7DA70C78-173F-D64A-A73A-E7995BB9F680}" type="slidenum">
              <a:rPr lang="nb-NO" smtClean="0"/>
              <a:t>50</a:t>
            </a:fld>
            <a:endParaRPr lang="nb-NO"/>
          </a:p>
        </p:txBody>
      </p:sp>
    </p:spTree>
    <p:extLst>
      <p:ext uri="{BB962C8B-B14F-4D97-AF65-F5344CB8AC3E}">
        <p14:creationId xmlns:p14="http://schemas.microsoft.com/office/powerpoint/2010/main" val="28233581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15900" marR="0" lvl="0" indent="-215900" algn="l" defTabSz="914400" rtl="0" eaLnBrk="1" fontAlgn="auto" latinLnBrk="0" hangingPunct="1">
              <a:lnSpc>
                <a:spcPct val="100000"/>
              </a:lnSpc>
              <a:spcBef>
                <a:spcPts val="0"/>
              </a:spcBef>
              <a:spcAft>
                <a:spcPts val="0"/>
              </a:spcAft>
              <a:buClrTx/>
              <a:buSzTx/>
              <a:buFontTx/>
              <a:buNone/>
              <a:tabLst/>
              <a:defRPr/>
            </a:pPr>
            <a:r>
              <a:rPr lang="nb-NO" b="0" i="1" dirty="0"/>
              <a:t>Forberedelse til deg som holder presentasjonen:</a:t>
            </a:r>
          </a:p>
          <a:p>
            <a:pPr marL="215900" indent="-215900"/>
            <a:r>
              <a:rPr lang="nb-NO" b="0" i="1" dirty="0"/>
              <a:t>Prosess for gjennomføring av refleksjonsøvelsen </a:t>
            </a:r>
          </a:p>
          <a:p>
            <a:pPr marL="215900" indent="-215900">
              <a:buFont typeface="Arial" panose="020B0604020202020204" pitchFamily="34" charset="0"/>
              <a:buChar char="•"/>
            </a:pPr>
            <a:r>
              <a:rPr lang="nb-NO" i="1" dirty="0"/>
              <a:t>Først skrive ned noen stikkord fra refleksjonsspørsmålene (under) hver for seg (2 min)</a:t>
            </a:r>
          </a:p>
          <a:p>
            <a:pPr marL="215900" indent="-215900">
              <a:buFont typeface="Arial" panose="020B0604020202020204" pitchFamily="34" charset="0"/>
              <a:buChar char="•"/>
            </a:pPr>
            <a:r>
              <a:rPr lang="nb-NO" i="1" dirty="0"/>
              <a:t>Felles oppsummering i plenum, spør 2-3 personer i publikum om hva som er det viktigste de har lært i dag som de vil ta med seg videre i sitt arbeid. </a:t>
            </a:r>
          </a:p>
          <a:p>
            <a:pPr marL="0" indent="0">
              <a:buFont typeface="Arial" panose="020B0604020202020204" pitchFamily="34" charset="0"/>
              <a:buNone/>
            </a:pPr>
            <a:endParaRPr lang="nb-NO" b="1" dirty="0"/>
          </a:p>
          <a:p>
            <a:pPr marL="0" indent="0">
              <a:buFont typeface="Arial" panose="020B0604020202020204" pitchFamily="34" charset="0"/>
              <a:buNone/>
            </a:pPr>
            <a:r>
              <a:rPr lang="nb-NO" b="1" dirty="0"/>
              <a:t>Manus: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Nå har du lært om traumebevisst praksis og hvorfor det er viktig på vår arbeidsplass.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Vi skal nå oppsummere hva vi sitter igjen med etter denne økta.</a:t>
            </a:r>
          </a:p>
          <a:p>
            <a:pPr marL="171450" indent="-171450">
              <a:buFont typeface="Arial" panose="020B0604020202020204" pitchFamily="34" charset="0"/>
              <a:buChar char="•"/>
            </a:pPr>
            <a:endParaRPr lang="nb-NO" b="1" dirty="0"/>
          </a:p>
          <a:p>
            <a:pPr marL="0" indent="0">
              <a:buFont typeface="Arial" panose="020B0604020202020204" pitchFamily="34" charset="0"/>
              <a:buNone/>
            </a:pPr>
            <a:r>
              <a:rPr lang="nb-NO" b="0" i="1" dirty="0"/>
              <a:t>Forklar deltakerne hva de skal gjøre og gjennomfør refleksjonen i plenum.</a:t>
            </a:r>
          </a:p>
          <a:p>
            <a:pPr marL="0" indent="0">
              <a:buFont typeface="Arial" panose="020B0604020202020204" pitchFamily="34" charset="0"/>
              <a:buNone/>
            </a:pPr>
            <a:endParaRPr lang="nb-NO" b="1" dirty="0"/>
          </a:p>
          <a:p>
            <a:pPr marL="215900" indent="-215900"/>
            <a:endParaRPr lang="nb-NO" dirty="0"/>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t>51</a:t>
            </a:fld>
            <a:endParaRPr lang="nb-NO"/>
          </a:p>
        </p:txBody>
      </p:sp>
    </p:spTree>
    <p:extLst>
      <p:ext uri="{BB962C8B-B14F-4D97-AF65-F5344CB8AC3E}">
        <p14:creationId xmlns:p14="http://schemas.microsoft.com/office/powerpoint/2010/main" val="23067897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BCE0A-2885-3C28-2FB6-857FD424CEAA}"/>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7675E66C-8596-CEE2-B075-897D6158EF42}"/>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EECD3B72-11E7-21EE-E148-98C84E3EE5BD}"/>
              </a:ext>
            </a:extLst>
          </p:cNvPr>
          <p:cNvSpPr>
            <a:spLocks noGrp="1"/>
          </p:cNvSpPr>
          <p:nvPr>
            <p:ph type="body" idx="1"/>
          </p:nvPr>
        </p:nvSpPr>
        <p:spPr/>
        <p:txBody>
          <a:bodyPr/>
          <a:lstStyle/>
          <a:p>
            <a:pPr marL="0" indent="0">
              <a:buFont typeface="+mj-lt"/>
              <a:buNone/>
            </a:pPr>
            <a:r>
              <a:rPr lang="nb-NO" b="1" dirty="0"/>
              <a:t>Manus:</a:t>
            </a:r>
          </a:p>
          <a:p>
            <a:pPr marL="171450" indent="-171450">
              <a:buFont typeface="Arial" panose="020B0604020202020204" pitchFamily="34" charset="0"/>
              <a:buChar char="•"/>
            </a:pPr>
            <a:r>
              <a:rPr lang="nb-NO" b="0" dirty="0"/>
              <a:t>Denne opplæringen har blitt laget av Helseetaten og de ønsker seg gjerne tilbakemeldinger og innspill slik at de kan videreutvikle materialet vi har gått igjennom i dag.</a:t>
            </a:r>
          </a:p>
          <a:p>
            <a:pPr marL="171450" indent="-171450">
              <a:buFont typeface="Arial" panose="020B0604020202020204" pitchFamily="34" charset="0"/>
              <a:buChar char="•"/>
            </a:pPr>
            <a:r>
              <a:rPr lang="nb-NO" b="0" dirty="0"/>
              <a:t>Vi bruker to minutter på å gi tilbakemeldinger før vi avslutter med hva som skjer videre etter dette.</a:t>
            </a:r>
          </a:p>
          <a:p>
            <a:pPr marL="0" indent="0">
              <a:buFont typeface="Arial" panose="020B0604020202020204" pitchFamily="34" charset="0"/>
              <a:buNone/>
            </a:pPr>
            <a:endParaRPr lang="nb-NO" b="0" dirty="0"/>
          </a:p>
          <a:p>
            <a:pPr marL="0" indent="0">
              <a:buFont typeface="Arial" panose="020B0604020202020204" pitchFamily="34" charset="0"/>
              <a:buNone/>
            </a:pPr>
            <a:r>
              <a:rPr lang="nb-NO" b="0" i="1" dirty="0"/>
              <a:t>QR-koden på skjermen skannes med mobilkamera og tar deltakerne til et spørreskjema med tre spørsmål. Dere som holder opplæringen må også gjerne fylle den ut. </a:t>
            </a:r>
          </a:p>
          <a:p>
            <a:pPr marL="0" indent="0">
              <a:buFont typeface="Arial" panose="020B0604020202020204" pitchFamily="34" charset="0"/>
              <a:buNone/>
            </a:pPr>
            <a:endParaRPr lang="nb-NO" b="0" i="1" dirty="0"/>
          </a:p>
          <a:p>
            <a:pPr marL="0" indent="0">
              <a:buFont typeface="Arial" panose="020B0604020202020204" pitchFamily="34" charset="0"/>
              <a:buNone/>
            </a:pPr>
            <a:r>
              <a:rPr lang="nb-NO" b="0" i="1" dirty="0"/>
              <a:t>Gjennomfør evalueringen (2-3 minutter) og gå videre til neste side.</a:t>
            </a:r>
          </a:p>
          <a:p>
            <a:endParaRPr lang="nb-NO" dirty="0"/>
          </a:p>
        </p:txBody>
      </p:sp>
      <p:sp>
        <p:nvSpPr>
          <p:cNvPr id="4" name="Plassholder for lysbildenummer 3">
            <a:extLst>
              <a:ext uri="{FF2B5EF4-FFF2-40B4-BE49-F238E27FC236}">
                <a16:creationId xmlns:a16="http://schemas.microsoft.com/office/drawing/2014/main" id="{C9BC3580-D167-889E-5F22-363109478E13}"/>
              </a:ext>
            </a:extLst>
          </p:cNvPr>
          <p:cNvSpPr>
            <a:spLocks noGrp="1"/>
          </p:cNvSpPr>
          <p:nvPr>
            <p:ph type="sldNum" sz="quarter" idx="5"/>
          </p:nvPr>
        </p:nvSpPr>
        <p:spPr/>
        <p:txBody>
          <a:bodyPr/>
          <a:lstStyle/>
          <a:p>
            <a:fld id="{7DA70C78-173F-D64A-A73A-E7995BB9F680}" type="slidenum">
              <a:rPr lang="nb-NO" smtClean="0"/>
              <a:t>52</a:t>
            </a:fld>
            <a:endParaRPr lang="nb-NO"/>
          </a:p>
        </p:txBody>
      </p:sp>
    </p:spTree>
    <p:extLst>
      <p:ext uri="{BB962C8B-B14F-4D97-AF65-F5344CB8AC3E}">
        <p14:creationId xmlns:p14="http://schemas.microsoft.com/office/powerpoint/2010/main" val="3817626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0" i="1"/>
              <a:t>Gjennomgå </a:t>
            </a:r>
            <a:r>
              <a:rPr lang="nb-NO" b="0" i="1" dirty="0"/>
              <a:t>siden, og forklar den videre gangen i opplæringen på din arbeidsplass (har dere avtalt tider for videre samlinger eller lignende).</a:t>
            </a:r>
          </a:p>
          <a:p>
            <a:endParaRPr lang="nb-NO" b="0" dirty="0"/>
          </a:p>
          <a:p>
            <a:endParaRPr lang="nb-NO" b="1" dirty="0"/>
          </a:p>
          <a:p>
            <a:endParaRPr lang="nb-NO" dirty="0"/>
          </a:p>
        </p:txBody>
      </p:sp>
      <p:sp>
        <p:nvSpPr>
          <p:cNvPr id="4" name="Slide Number Placeholder 3"/>
          <p:cNvSpPr>
            <a:spLocks noGrp="1"/>
          </p:cNvSpPr>
          <p:nvPr>
            <p:ph type="sldNum" sz="quarter" idx="5"/>
          </p:nvPr>
        </p:nvSpPr>
        <p:spPr/>
        <p:txBody>
          <a:bodyPr/>
          <a:lstStyle/>
          <a:p>
            <a:fld id="{EC60A5B2-91CD-4146-9B49-EF5927961BCD}" type="slidenum">
              <a:rPr lang="nb-NO" smtClean="0"/>
              <a:t>53</a:t>
            </a:fld>
            <a:endParaRPr lang="nb-NO"/>
          </a:p>
        </p:txBody>
      </p:sp>
    </p:spTree>
    <p:extLst>
      <p:ext uri="{BB962C8B-B14F-4D97-AF65-F5344CB8AC3E}">
        <p14:creationId xmlns:p14="http://schemas.microsoft.com/office/powerpoint/2010/main" val="36190986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dirty="0"/>
              <a:t>Manus:</a:t>
            </a:r>
          </a:p>
          <a:p>
            <a:pPr marL="171450" indent="-171450">
              <a:buFont typeface="Arial" panose="020B0604020202020204" pitchFamily="34" charset="0"/>
              <a:buChar char="•"/>
            </a:pPr>
            <a:r>
              <a:rPr lang="nb-NO" dirty="0"/>
              <a:t>Så, for å oppsummere det vi har lært; Livet skjer med oss alle. </a:t>
            </a:r>
          </a:p>
          <a:p>
            <a:pPr marL="171450" indent="-171450">
              <a:buFont typeface="Arial" panose="020B0604020202020204" pitchFamily="34" charset="0"/>
              <a:buChar char="•"/>
            </a:pPr>
            <a:r>
              <a:rPr lang="nb-NO" dirty="0"/>
              <a:t>Vi har alle med oss nervesystemet vårt over alt, også på jobb. </a:t>
            </a:r>
          </a:p>
          <a:p>
            <a:pPr marL="171450" indent="-171450">
              <a:buFont typeface="Arial" panose="020B0604020202020204" pitchFamily="34" charset="0"/>
              <a:buChar char="•"/>
            </a:pPr>
            <a:r>
              <a:rPr lang="nb-NO" dirty="0"/>
              <a:t>Folk vi møter kan ha med seg vanskelige opplevelser vi ikke kjenner til.</a:t>
            </a:r>
          </a:p>
          <a:p>
            <a:pPr marL="171450" indent="-171450">
              <a:buFont typeface="Arial" panose="020B0604020202020204" pitchFamily="34" charset="0"/>
              <a:buChar char="•"/>
            </a:pPr>
            <a:r>
              <a:rPr lang="nb-NO" dirty="0"/>
              <a:t>Men med støtte fra andre kan livet bli litt lettere å bære. Og det kan vi alle bidra til. </a:t>
            </a:r>
          </a:p>
          <a:p>
            <a:pPr marL="171450" indent="-171450">
              <a:buFont typeface="Arial" panose="020B0604020202020204" pitchFamily="34" charset="0"/>
              <a:buChar char="•"/>
            </a:pPr>
            <a:r>
              <a:rPr lang="nb-NO" dirty="0"/>
              <a:t>Takk for i dag.</a:t>
            </a:r>
          </a:p>
          <a:p>
            <a:endParaRPr lang="nb-NO" b="1" dirty="0"/>
          </a:p>
          <a:p>
            <a:r>
              <a:rPr lang="nb-NO" b="1" dirty="0"/>
              <a:t>Kilde:</a:t>
            </a:r>
          </a:p>
          <a:p>
            <a:pPr marL="171450" indent="-171450">
              <a:buFont typeface="Arial" panose="020B0604020202020204" pitchFamily="34" charset="0"/>
              <a:buChar char="•"/>
            </a:pPr>
            <a:r>
              <a:rPr lang="nb-NO" dirty="0"/>
              <a:t>Modellen er utarbeidet i forbindelse med prosjektet «Livet skjer med oss alle» i Oslo kommune. Se siste side for kontaktinfo.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19570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EC60A5B2-91CD-4146-9B49-EF5927961BCD}" type="slidenum">
              <a:rPr lang="en-NO" smtClean="0"/>
              <a:t>55</a:t>
            </a:fld>
            <a:endParaRPr lang="en-NO"/>
          </a:p>
        </p:txBody>
      </p:sp>
    </p:spTree>
    <p:extLst>
      <p:ext uri="{BB962C8B-B14F-4D97-AF65-F5344CB8AC3E}">
        <p14:creationId xmlns:p14="http://schemas.microsoft.com/office/powerpoint/2010/main" val="4018694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Manus:</a:t>
            </a:r>
          </a:p>
          <a:p>
            <a:pPr marL="171450" indent="-171450">
              <a:buFont typeface="Arial" panose="020B0604020202020204" pitchFamily="34" charset="0"/>
              <a:buChar char="•"/>
            </a:pPr>
            <a:r>
              <a:rPr lang="nb-NO" dirty="0"/>
              <a:t>Vi skal i dag begynne med introduksjon til traumebevisst praksis. </a:t>
            </a:r>
          </a:p>
          <a:p>
            <a:pPr marL="171450" indent="-171450">
              <a:buFont typeface="Arial" panose="020B0604020202020204" pitchFamily="34" charset="0"/>
              <a:buChar char="•"/>
            </a:pPr>
            <a:r>
              <a:rPr lang="nb-NO" dirty="0"/>
              <a:t>Ved å gjennomføre hele denne kompetansepakken vil vi få veiledning og nyttige verktøy for å gjøre traumebevisst praksis til en del av vår arbeidshverdag.</a:t>
            </a:r>
          </a:p>
          <a:p>
            <a:pPr marL="171450" indent="-171450">
              <a:buFont typeface="Arial" panose="020B0604020202020204" pitchFamily="34" charset="0"/>
              <a:buChar char="•"/>
            </a:pPr>
            <a:r>
              <a:rPr lang="nb-NO" dirty="0"/>
              <a:t>Materialet er utarbeidet for å kunne brukes på ulike arbeidsplasser og av ulike yrkesgrupper, hvor det som er felles er at vi i en eller annen grad forholder oss til innbyggere.</a:t>
            </a:r>
          </a:p>
          <a:p>
            <a:endParaRPr lang="nb-NO" dirty="0"/>
          </a:p>
          <a:p>
            <a:endParaRPr lang="nb-NO" dirty="0"/>
          </a:p>
        </p:txBody>
      </p:sp>
      <p:sp>
        <p:nvSpPr>
          <p:cNvPr id="4" name="Plassholder for lysbildenummer 3"/>
          <p:cNvSpPr>
            <a:spLocks noGrp="1"/>
          </p:cNvSpPr>
          <p:nvPr>
            <p:ph type="sldNum" sz="quarter" idx="5"/>
          </p:nvPr>
        </p:nvSpPr>
        <p:spPr/>
        <p:txBody>
          <a:bodyPr/>
          <a:lstStyle/>
          <a:p>
            <a:fld id="{EC60A5B2-91CD-4146-9B49-EF5927961BCD}" type="slidenum">
              <a:rPr lang="nb-NO" smtClean="0"/>
              <a:t>6</a:t>
            </a:fld>
            <a:endParaRPr lang="nb-NO"/>
          </a:p>
        </p:txBody>
      </p:sp>
    </p:spTree>
    <p:extLst>
      <p:ext uri="{BB962C8B-B14F-4D97-AF65-F5344CB8AC3E}">
        <p14:creationId xmlns:p14="http://schemas.microsoft.com/office/powerpoint/2010/main" val="78171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dirty="0"/>
              <a:t>Manus:</a:t>
            </a:r>
          </a:p>
          <a:p>
            <a:pPr marL="0" indent="0">
              <a:buFont typeface="Arial" panose="020B0604020202020204" pitchFamily="34" charset="0"/>
              <a:buNone/>
            </a:pPr>
            <a:r>
              <a:rPr lang="nb-NO" i="1" dirty="0"/>
              <a:t>Les opp det som står på siden.</a:t>
            </a:r>
          </a:p>
        </p:txBody>
      </p:sp>
      <p:sp>
        <p:nvSpPr>
          <p:cNvPr id="4" name="Slide Number Placeholder 3"/>
          <p:cNvSpPr>
            <a:spLocks noGrp="1"/>
          </p:cNvSpPr>
          <p:nvPr>
            <p:ph type="sldNum" sz="quarter" idx="5"/>
          </p:nvPr>
        </p:nvSpPr>
        <p:spPr/>
        <p:txBody>
          <a:bodyPr/>
          <a:lstStyle/>
          <a:p>
            <a:fld id="{EC60A5B2-91CD-4146-9B49-EF5927961BCD}" type="slidenum">
              <a:rPr lang="nb-NO" smtClean="0"/>
              <a:t>7</a:t>
            </a:fld>
            <a:endParaRPr lang="nb-NO"/>
          </a:p>
        </p:txBody>
      </p:sp>
    </p:spTree>
    <p:extLst>
      <p:ext uri="{BB962C8B-B14F-4D97-AF65-F5344CB8AC3E}">
        <p14:creationId xmlns:p14="http://schemas.microsoft.com/office/powerpoint/2010/main" val="3732653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15900" indent="-215900"/>
            <a:r>
              <a:rPr lang="nb-NO" b="0" i="1" dirty="0"/>
              <a:t>Denne øvelsen anbefales å gjennomføre for å gi deltakerne en mulighet til å starte opplæringen med refleksjon. Dersom dere har begrenset med tid er det bedre å kutte noen av filmene. </a:t>
            </a:r>
          </a:p>
          <a:p>
            <a:pPr marL="215900" indent="-215900"/>
            <a:endParaRPr lang="nb-NO" b="0" i="1" dirty="0"/>
          </a:p>
          <a:p>
            <a:pPr marL="215900" marR="0" lvl="0" indent="-215900" algn="l" defTabSz="914400" rtl="0" eaLnBrk="1" fontAlgn="auto" latinLnBrk="0" hangingPunct="1">
              <a:lnSpc>
                <a:spcPct val="100000"/>
              </a:lnSpc>
              <a:spcBef>
                <a:spcPts val="0"/>
              </a:spcBef>
              <a:spcAft>
                <a:spcPts val="0"/>
              </a:spcAft>
              <a:buClrTx/>
              <a:buSzTx/>
              <a:buFontTx/>
              <a:buNone/>
              <a:tabLst/>
              <a:defRPr/>
            </a:pPr>
            <a:r>
              <a:rPr lang="nb-NO" b="0" i="1" dirty="0"/>
              <a:t>Forberedelse til deg som holder presentasjonen:</a:t>
            </a:r>
          </a:p>
          <a:p>
            <a:pPr marL="215900" indent="-215900"/>
            <a:r>
              <a:rPr lang="nb-NO" b="0" i="1" dirty="0"/>
              <a:t>Prosess for gjennomføring av refleksjonsøvelsen </a:t>
            </a:r>
          </a:p>
          <a:p>
            <a:pPr marL="215900" indent="-215900">
              <a:buFont typeface="Arial" panose="020B0604020202020204" pitchFamily="34" charset="0"/>
              <a:buChar char="•"/>
            </a:pPr>
            <a:r>
              <a:rPr lang="nb-NO" i="1" dirty="0"/>
              <a:t>Først skrive ned noen stikkord fra refleksjonsspørsmålene hver for seg (2 min)</a:t>
            </a:r>
          </a:p>
          <a:p>
            <a:pPr marL="215900" indent="-215900">
              <a:buFont typeface="Arial" panose="020B0604020202020204" pitchFamily="34" charset="0"/>
              <a:buChar char="•"/>
            </a:pPr>
            <a:r>
              <a:rPr lang="nb-NO" i="1" dirty="0"/>
              <a:t>Dele sammen to og to (4 min)</a:t>
            </a:r>
          </a:p>
          <a:p>
            <a:pPr marL="215900" indent="-215900">
              <a:buFont typeface="Arial" panose="020B0604020202020204" pitchFamily="34" charset="0"/>
              <a:buChar char="•"/>
            </a:pPr>
            <a:r>
              <a:rPr lang="nb-NO" i="1" dirty="0"/>
              <a:t>Felles oppsummering i plenum, hvert par deler «Hva ble du opptatt av nå?» (12 min)</a:t>
            </a:r>
          </a:p>
          <a:p>
            <a:pPr marL="215900" indent="-215900"/>
            <a:r>
              <a:rPr lang="nb-NO" i="1" dirty="0"/>
              <a:t>Tidsbruk: 20 min (viktig å holde tiden)</a:t>
            </a:r>
          </a:p>
          <a:p>
            <a:pPr marL="0" lvl="1" indent="0">
              <a:buFont typeface="Arial,Sans-Serif"/>
              <a:buNone/>
            </a:pPr>
            <a:endParaRPr lang="nb-NO" b="1" dirty="0"/>
          </a:p>
          <a:p>
            <a:pPr marL="0" lvl="1" indent="0">
              <a:buFont typeface="Arial,Sans-Serif"/>
              <a:buNone/>
            </a:pPr>
            <a:r>
              <a:rPr lang="nb-NO" b="1" dirty="0"/>
              <a:t>Manus:</a:t>
            </a:r>
          </a:p>
          <a:p>
            <a:pPr marL="171450" lvl="1" indent="-171450">
              <a:buFont typeface="Arial" panose="020B0604020202020204" pitchFamily="34" charset="0"/>
              <a:buChar char="•"/>
            </a:pPr>
            <a:r>
              <a:rPr lang="nb-NO" dirty="0"/>
              <a:t>Temaene vi skal inn i kan være belastende å snakke om, også i profesjonell setting – så ha omtanke for hverandre og deg selv.</a:t>
            </a:r>
          </a:p>
          <a:p>
            <a:pPr marL="171450" lvl="1" indent="-171450">
              <a:buFont typeface="Arial" panose="020B0604020202020204" pitchFamily="34" charset="0"/>
              <a:buChar char="•"/>
            </a:pPr>
            <a:r>
              <a:rPr lang="nb-NO" dirty="0"/>
              <a:t>Det er viktig at vi respekterer egne grenser, dersom du kjenner at noe blir vanskelig for deg er det lov til å ta seg en pause når som helst.</a:t>
            </a:r>
          </a:p>
          <a:p>
            <a:pPr marL="171450" lvl="1" indent="-171450">
              <a:buFont typeface="Arial" panose="020B0604020202020204" pitchFamily="34" charset="0"/>
              <a:buChar char="•"/>
            </a:pPr>
            <a:r>
              <a:rPr lang="nb-NO" dirty="0">
                <a:cs typeface="Calibri"/>
              </a:rPr>
              <a:t>Det vi snakker om blir i dette rommet (taushetsplikt), kan vi være enige om det? Da kan vi alle føle oss trygge til å dele uten at det sies videre et annet sted. </a:t>
            </a:r>
          </a:p>
          <a:p>
            <a:pPr marL="0" lvl="1" indent="0">
              <a:buFont typeface="Arial,Sans-Serif"/>
              <a:buNone/>
            </a:pPr>
            <a:endParaRPr lang="nb-NO" dirty="0"/>
          </a:p>
          <a:p>
            <a:pPr marL="0" lvl="1" indent="0">
              <a:buFont typeface="Arial,Sans-Serif"/>
              <a:buNone/>
            </a:pPr>
            <a:r>
              <a:rPr lang="nb-NO" b="0" i="0" dirty="0"/>
              <a:t>Øvelse:</a:t>
            </a:r>
          </a:p>
          <a:p>
            <a:pPr marL="171450" indent="-171450">
              <a:buFont typeface="Arial" panose="020B0604020202020204" pitchFamily="34" charset="0"/>
              <a:buChar char="•"/>
            </a:pPr>
            <a:r>
              <a:rPr lang="nb-NO" dirty="0"/>
              <a:t>Se for deg at du står i en vanskelig livssituasjon. Kanskje du nylig har mistet noen du er glad, opplever alvorlig sykdom, går igjennom et samlivsbrudd eller står i andre vedvarende belastninger over tid. </a:t>
            </a:r>
            <a:endParaRPr lang="nb-NO" dirty="0">
              <a:cs typeface="Calibri" panose="020F0502020204030204"/>
            </a:endParaRPr>
          </a:p>
          <a:p>
            <a:pPr marL="171450" indent="-171450">
              <a:buFont typeface="Arial" panose="020B0604020202020204" pitchFamily="34" charset="0"/>
              <a:buChar char="•"/>
            </a:pPr>
            <a:r>
              <a:rPr lang="nb-NO" dirty="0"/>
              <a:t>Dette går utover hverdagen din. Kanskje du sover dårligere, føler deg mer bekymret eller frustrert, eller mer ukonsentrert. </a:t>
            </a:r>
          </a:p>
          <a:p>
            <a:pPr marL="171450" indent="-171450">
              <a:buFont typeface="Arial" panose="020B0604020202020204" pitchFamily="34" charset="0"/>
              <a:buChar char="•"/>
            </a:pPr>
            <a:r>
              <a:rPr lang="nb-NO" dirty="0"/>
              <a:t>Se for deg at du da skal møte et menneske som skal hjelpe deg med noe. Kanskje du skal i møte med NAV, følge barnet ditt til legen, eller klage på en bot du har fått? </a:t>
            </a:r>
          </a:p>
          <a:p>
            <a:endParaRPr lang="nb-NO" dirty="0"/>
          </a:p>
          <a:p>
            <a:r>
              <a:rPr lang="nb-NO" b="0" dirty="0"/>
              <a:t>Refleksjonsspørsmål:</a:t>
            </a:r>
            <a:endParaRPr lang="nb-NO" dirty="0"/>
          </a:p>
          <a:p>
            <a:pPr marL="342900" lvl="2" indent="-342900">
              <a:buFont typeface="Arial,Sans-Serif"/>
              <a:buChar char="•"/>
            </a:pPr>
            <a:r>
              <a:rPr lang="nb-NO" dirty="0"/>
              <a:t>Hvordan hadde du ønsket å bli møtt av denne personen? Hva hadde vært viktig for deg for å føle deg trygg? </a:t>
            </a:r>
          </a:p>
          <a:p>
            <a:pPr marL="342900" marR="0" lvl="2" indent="-342900" algn="l" defTabSz="914400" rtl="0" eaLnBrk="1" fontAlgn="auto" latinLnBrk="0" hangingPunct="1">
              <a:lnSpc>
                <a:spcPct val="100000"/>
              </a:lnSpc>
              <a:spcBef>
                <a:spcPts val="0"/>
              </a:spcBef>
              <a:spcAft>
                <a:spcPts val="0"/>
              </a:spcAft>
              <a:buClrTx/>
              <a:buSzTx/>
              <a:buFont typeface="Arial,Sans-Serif"/>
              <a:buChar char="•"/>
              <a:tabLst/>
              <a:defRPr/>
            </a:pPr>
            <a:r>
              <a:rPr lang="nb-NO" dirty="0"/>
              <a:t>Hvordan måtte arbeidsmiljøet og hverdagen være lagt opp for at denne personen skulle hatt overskudd for å møte deg på denne måten? Hva kunne lederen på denne arbeidsplassen gjort for at personen skulle hatt dette overskuddet?</a:t>
            </a:r>
          </a:p>
          <a:p>
            <a:pPr marL="0" lvl="2" indent="0">
              <a:buFont typeface="Arial,Sans-Serif"/>
              <a:buNone/>
            </a:pPr>
            <a:endParaRPr lang="nb-NO" dirty="0">
              <a:cs typeface="Calibri"/>
            </a:endParaRPr>
          </a:p>
          <a:p>
            <a:pPr marL="171450" lvl="2" indent="-171450">
              <a:buFont typeface="Arial" panose="020B0604020202020204" pitchFamily="34" charset="0"/>
              <a:buChar char="•"/>
            </a:pPr>
            <a:r>
              <a:rPr lang="nb-NO" dirty="0">
                <a:cs typeface="Calibri"/>
              </a:rPr>
              <a:t>Dere skal nå bruke to minutter på å skrive ned noen stikkord for dere selv. Når jeg sier i fra skal dere drøfte noen minutter sammen med den som sitter ved siden av deg. </a:t>
            </a:r>
          </a:p>
          <a:p>
            <a:pPr marL="0" lvl="2" indent="0">
              <a:buFont typeface="Arial,Sans-Serif"/>
              <a:buNone/>
            </a:pPr>
            <a:endParaRPr lang="nb-NO" dirty="0">
              <a:cs typeface="Calibri"/>
            </a:endParaRP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i="1" dirty="0"/>
              <a:t>Se neste slide slik at spørsmålene blir synlige for gruppen når de skal svare.</a:t>
            </a:r>
            <a:endParaRPr lang="nb-NO" i="1" dirty="0">
              <a:cs typeface="Calibri"/>
            </a:endParaRPr>
          </a:p>
          <a:p>
            <a:pPr marL="0" lvl="2" indent="0">
              <a:buFont typeface="Arial,Sans-Serif"/>
              <a:buNone/>
            </a:pPr>
            <a:endParaRPr lang="nb-NO" dirty="0">
              <a:cs typeface="Calibri"/>
            </a:endParaRPr>
          </a:p>
          <a:p>
            <a:endParaRPr lang="en-US" dirty="0"/>
          </a:p>
          <a:p>
            <a:endParaRPr lang="nb-NO" dirty="0">
              <a:ea typeface="Calibri"/>
              <a:cs typeface="Calibri"/>
            </a:endParaRPr>
          </a:p>
          <a:p>
            <a:endParaRPr lang="nb-NO" dirty="0"/>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t>8</a:t>
            </a:fld>
            <a:endParaRPr lang="nb-NO"/>
          </a:p>
        </p:txBody>
      </p:sp>
    </p:spTree>
    <p:extLst>
      <p:ext uri="{BB962C8B-B14F-4D97-AF65-F5344CB8AC3E}">
        <p14:creationId xmlns:p14="http://schemas.microsoft.com/office/powerpoint/2010/main" val="1145511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2" indent="0">
              <a:buFont typeface="Arial,Sans-Serif"/>
              <a:buNone/>
            </a:pPr>
            <a:r>
              <a:rPr lang="nb-NO" b="0" i="1" dirty="0">
                <a:cs typeface="Calibri"/>
              </a:rPr>
              <a:t>La bildet stå oppe mens de gjennomfører prosessen på forrige side (individuelt, to og to, i plenum).</a:t>
            </a: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b="0" i="1" dirty="0">
                <a:cs typeface="Calibri"/>
              </a:rPr>
              <a:t>Ta tiden og gi beskjed når de skal sette seg sammen to og to. Etter 4 minutter spør du noen av parene om å dele </a:t>
            </a:r>
            <a:r>
              <a:rPr lang="nb-NO" i="1" dirty="0"/>
              <a:t>«Hva ble dere opptatt av nå?» (12 min). Vær nøye med å holde tiden.</a:t>
            </a: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i="1" dirty="0"/>
              <a:t>Etter innspillene bruker du manuset under til å oppsummere oppgaven. </a:t>
            </a:r>
            <a:endParaRPr lang="nb-NO" b="0" i="1" dirty="0">
              <a:cs typeface="Calibri"/>
            </a:endParaRPr>
          </a:p>
          <a:p>
            <a:pPr marL="0" lvl="2" indent="0">
              <a:buFont typeface="Arial,Sans-Serif"/>
              <a:buNone/>
            </a:pPr>
            <a:endParaRPr lang="nb-NO" b="1" dirty="0">
              <a:cs typeface="Calibri"/>
            </a:endParaRPr>
          </a:p>
          <a:p>
            <a:pPr marL="0" lvl="2" indent="0">
              <a:buFont typeface="Arial,Sans-Serif"/>
              <a:buNone/>
            </a:pPr>
            <a:r>
              <a:rPr lang="nb-NO" b="1" dirty="0">
                <a:cs typeface="Calibri"/>
              </a:rPr>
              <a:t>Manus:</a:t>
            </a:r>
          </a:p>
          <a:p>
            <a:pPr marL="171450" lvl="2" indent="-171450">
              <a:buFont typeface="Arial" panose="020B0604020202020204" pitchFamily="34" charset="0"/>
              <a:buChar char="•"/>
            </a:pPr>
            <a:r>
              <a:rPr lang="nb-NO" dirty="0">
                <a:cs typeface="Calibri"/>
              </a:rPr>
              <a:t>Dette er e</a:t>
            </a:r>
            <a:r>
              <a:rPr lang="nb-NO" dirty="0"/>
              <a:t>ssensen av traumebevisst praksis – vi har alle med oss vårt eget nervesystem på jobb. Vi blir påvirket av de vi har rundt oss, hva vi selv har opplevd i livet og vi er ulike på hvor gode vi er på å sjekke inn med kroppen vår og gi oss selv det vi trenger. Når vi er stresset er vi mindre tilgjengelige for andre og kan fort smitte andre med vårt stress. </a:t>
            </a:r>
          </a:p>
          <a:p>
            <a:pPr marL="171450" lvl="2" indent="-171450">
              <a:buFont typeface="Arial" panose="020B0604020202020204" pitchFamily="34" charset="0"/>
              <a:buChar char="•"/>
            </a:pPr>
            <a:r>
              <a:rPr lang="nb-NO" dirty="0"/>
              <a:t>Denne kunnskapen er bra for alle, men for de som ikke føler seg trygge i egne liv (av mange ulike grunner), er det helt avgjørende at de møter folk som de opplever som trygge. Trygghet smitter på samme måte som stress gjør det. </a:t>
            </a:r>
          </a:p>
          <a:p>
            <a:pPr marL="0" lvl="2" indent="0">
              <a:buFont typeface="Arial,Sans-Serif"/>
              <a:buNone/>
            </a:pPr>
            <a:endParaRPr lang="nb-NO" dirty="0"/>
          </a:p>
          <a:p>
            <a:endParaRPr lang="en-US" dirty="0"/>
          </a:p>
          <a:p>
            <a:endParaRPr lang="nb-NO" dirty="0">
              <a:ea typeface="Calibri"/>
              <a:cs typeface="Calibri"/>
            </a:endParaRPr>
          </a:p>
          <a:p>
            <a:endParaRPr lang="nb-NO" dirty="0"/>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t>9</a:t>
            </a:fld>
            <a:endParaRPr lang="nb-NO"/>
          </a:p>
        </p:txBody>
      </p:sp>
    </p:spTree>
    <p:extLst>
      <p:ext uri="{BB962C8B-B14F-4D97-AF65-F5344CB8AC3E}">
        <p14:creationId xmlns:p14="http://schemas.microsoft.com/office/powerpoint/2010/main" val="5672748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bilde byen">
    <p:bg>
      <p:bgPr>
        <a:solidFill>
          <a:schemeClr val="bg1"/>
        </a:solidFill>
        <a:effectLst/>
      </p:bgPr>
    </p:bg>
    <p:spTree>
      <p:nvGrpSpPr>
        <p:cNvPr id="1" name=""/>
        <p:cNvGrpSpPr/>
        <p:nvPr/>
      </p:nvGrpSpPr>
      <p:grpSpPr>
        <a:xfrm>
          <a:off x="0" y="0"/>
          <a:ext cx="0" cy="0"/>
          <a:chOff x="0" y="0"/>
          <a:chExt cx="0" cy="0"/>
        </a:xfrm>
      </p:grpSpPr>
      <p:pic>
        <p:nvPicPr>
          <p:cNvPr id="8" name="Bilde 7" descr="Et bilde som inneholder bygning, utendørs&#10;&#10;Automatisk generert beskrivelse">
            <a:extLst>
              <a:ext uri="{FF2B5EF4-FFF2-40B4-BE49-F238E27FC236}">
                <a16:creationId xmlns:a16="http://schemas.microsoft.com/office/drawing/2014/main" id="{7E7EC66A-4502-9249-A55F-640D9F420E3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 y="0"/>
            <a:ext cx="12192001" cy="6858000"/>
          </a:xfrm>
          <a:prstGeom prst="rect">
            <a:avLst/>
          </a:prstGeom>
        </p:spPr>
      </p:pic>
      <p:sp>
        <p:nvSpPr>
          <p:cNvPr id="9" name="Rektangel 8">
            <a:extLst>
              <a:ext uri="{FF2B5EF4-FFF2-40B4-BE49-F238E27FC236}">
                <a16:creationId xmlns:a16="http://schemas.microsoft.com/office/drawing/2014/main" id="{2051E715-0C35-C940-9034-9C879AE08CC3}"/>
              </a:ext>
            </a:extLst>
          </p:cNvPr>
          <p:cNvSpPr/>
          <p:nvPr userDrawn="1"/>
        </p:nvSpPr>
        <p:spPr>
          <a:xfrm>
            <a:off x="0" y="0"/>
            <a:ext cx="6091200" cy="6091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1</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483412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Deloverskrift blå">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71071AEC-201A-8A4F-97DA-3ABA5F34A6DD}" type="datetime1">
              <a:rPr lang="nb-NO" smtClean="0"/>
              <a:t>06.03.2025</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CE6A8ACD-E0A1-3742-97B5-BFAB8076AAD9}"/>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userDrawn="1"/>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F4A3B95A-8019-D447-B225-84DB52F4E13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657703EA-2858-FA49-9A7B-09E005E12C68}"/>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A4D833FD-CF14-6145-A018-A83F0E3937B8}"/>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ADD236D0-B0FF-A54A-9FA2-963DBDB5F62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F3CEF597-B9C6-B34B-A7E7-540C0AD1776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902EC4DA-CB65-EC4F-B145-C25433605E73}"/>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11084FFE-958E-4649-8650-9F6380605323}"/>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DEF49AAC-5DA7-0E42-B164-F9CE38C17343}"/>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E3C46F45-C240-3D4A-9E1D-27C2575BEE3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EFD2699F-3A34-6E49-BC58-DFA633A7E0CE}"/>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6F9FAF35-AD7B-3440-817C-C7E620DCF787}"/>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8047500B-DCFD-CF49-823F-82F92056A4D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67E5C96-CD93-004D-9C40-A392932E454E}"/>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4222455E-2A30-F843-8736-E1B969CE83C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CDB8867B-4406-414D-AFE4-61C5831D4E26}"/>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7CB59FA5-78FD-A84C-8C4D-D41D31229F3F}"/>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62A30746-DA6E-B644-A6C0-463BE60573C7}"/>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B35CAD8D-376D-AA49-8BF3-05A0C354C52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7503ACD8-C336-204D-9880-AFFF7A15D36A}"/>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6060C617-9662-EB44-B7B3-556CBB26FA8A}"/>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6A9818C9-E44D-1B4D-B95C-94E5E634A37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3ED09DA1-E24A-8440-8BFD-3B4EB052EA2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AEF53711-BDA8-3C40-9364-1549DF6BE3AC}"/>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F1EF459F-D27A-5748-BCA1-80EBBB81EA6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CAE74310-7615-274D-8ADA-72601E97A397}"/>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96FACAC-8BAA-634B-84F2-FF34E96DC0DE}"/>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0648AB5E-71BA-F24C-814C-D4B59B7EDCC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2E157768-4234-5B44-A77F-7FCF5C5A3E2D}"/>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507EEE6D-7051-EE40-B5A0-CF3B4230F67C}"/>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17535496-E9F2-5349-8DF4-74378D7B7ADA}"/>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6CBCEEEB-32A6-694B-9165-4CA274B42CF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A2D3947B-156E-D840-8EA8-A70E61E94DE8}"/>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54C3B970-FC81-5A47-947E-644206B80FA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5F7AE9FC-336B-4247-B389-649CCBB2C26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78579E2C-6BF3-8145-B344-804280B6C7B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956DE6F9-0762-0742-B634-89B60B889D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E2D8917E-E6B3-A34C-B2B5-2309E43AD86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04AAE810-C5CD-F842-8FCB-FF7C9223EC9E}"/>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B07A1F21-62C7-344E-BDE0-FD306EF9D2CA}"/>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33F3E6C8-B25F-0943-B569-ABCDC1D08D8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B94EF2E8-B63D-A14D-B64C-B757E563829A}"/>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23D33338-6AF9-494D-A9C7-43853592D70E}"/>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B9B148B-1237-DD49-9266-C68C70AF31E6}"/>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4DADC1C3-89B0-864B-A542-2AD731563A5A}"/>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7D0FF2C0-D812-F74A-9727-42CAEA57FBA8}"/>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50167E63-A8AA-464A-835E-1DAF2EAF4B70}"/>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3536EE9C-707D-8F42-A04D-CD95C3159169}"/>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29E27862-DC9E-A542-8C63-37ED270FC2D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1613DB5F-4453-E24C-A8E3-8CB8FF8A0AC4}"/>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4BAE1983-8F39-B54E-8BE2-C6950CEF640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1A0AC7E0-B748-D94A-A58D-F166A01F9743}"/>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FF583A7A-C323-4641-B9B9-3A4B4CC95BDA}"/>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C8FE14BB-CD2A-7945-9783-88D7AF047926}"/>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10312BBC-9E56-8748-BAC0-7006C351F443}"/>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345B25EA-5361-1148-A342-AA5B2F6E383C}"/>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897E1735-3D01-3D46-9703-38E17E5FA5F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9F40A477-B79D-F541-996B-AB04C9D3F107}"/>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44202B7E-4C70-F341-8AFD-E057E0F1BD9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FC93B33-6310-D348-B784-FB20AE6CAED5}"/>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FF6B4707-00A3-E84F-AB69-BABE532FDEA4}"/>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78140BC-C05D-374E-8495-243760E108A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5D47158-CA69-1541-85E0-61ED571D198E}"/>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E3BB1C2A-7E34-BE43-89D1-83BCF7677412}"/>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4C530B88-746D-104E-AF3C-FBC69A9E5BF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1986B6FE-0650-AC49-AAAC-93C2C5D6B68B}"/>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8C52E202-E40A-F349-A996-4AF8BA178D4A}"/>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910BD776-700F-8F48-9319-1C63968014E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9D689DAD-89EE-5F43-ACA8-B2566054AB19}"/>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1B53CEA-B02F-B44C-9DD9-4D2DE7A9A08E}"/>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DFCE2875-17E5-B242-991C-5686497E8BB6}"/>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521406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Deloverskrift blå lys">
    <p:bg>
      <p:bgPr>
        <a:solidFill>
          <a:srgbClr val="6FE9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2"/>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06.03.2025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846888"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99260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Deloverskrift grønn">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98A61E71-7A1D-A54A-9414-5611E8B1051A}" type="datetime1">
              <a:rPr lang="nb-NO" smtClean="0"/>
              <a:t>06.03.2025</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56DCE336-CB3A-EE4C-B856-D0DDC1D40A8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a:t>
            </a:r>
          </a:p>
        </p:txBody>
      </p:sp>
      <p:pic>
        <p:nvPicPr>
          <p:cNvPr id="8" name="Bilde 7">
            <a:extLst>
              <a:ext uri="{FF2B5EF4-FFF2-40B4-BE49-F238E27FC236}">
                <a16:creationId xmlns:a16="http://schemas.microsoft.com/office/drawing/2014/main" id="{187EC0DC-7E52-9A40-A58A-3F54A8CB18F9}"/>
              </a:ext>
            </a:extLst>
          </p:cNvPr>
          <p:cNvPicPr>
            <a:picLocks noChangeAspect="1"/>
          </p:cNvPicPr>
          <p:nvPr userDrawn="1"/>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139591D7-4BAA-AD4D-8528-AB360D76AB1C}"/>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13BBCEE3-24AB-0443-BD67-EB33C7B8AEBA}"/>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6BB2202B-00F2-9E4C-AFDD-35699501D021}"/>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94D535C2-C1D3-574D-9DE0-C5038F93DDEE}"/>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B0447337-0E0D-E74B-BEB0-839D4C2D3F6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7235FB9F-426B-1540-8667-600D4D505F0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99FD143F-45B4-C648-92DA-737700DE1DF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597D59D5-7D97-D94F-8A66-577CD8F9866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CAC29080-0BCD-484C-A7F8-9ED2F43CCFD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FD4DE1FD-452D-244B-A36C-89C274C06B0B}"/>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6361914-3D97-4049-84DE-1610E24715EC}"/>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65923FA-B7C1-854B-B2E5-9206B76CCDA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F1E58F8D-F80C-AC44-98EA-D8C378F9B47C}"/>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5DCD42B-B201-6F41-946C-12C52825346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87C0F14-3734-DC4C-9A8C-47BE42660B1D}"/>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4B9CFBC7-5F77-6947-8057-CF62BE182894}"/>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F5787542-1A5A-1D4B-846B-FAA886450058}"/>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A0559255-0E9B-BF4A-89F2-B6F305733DBA}"/>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A1321B9F-CE94-5746-B5F6-0E9B3BEB32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C8EC425F-F754-4C42-AC04-C39F6F40DBB5}"/>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A959781D-5E16-444A-AC0D-6F4997C4C017}"/>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2B5CCFDB-1D79-4A4F-9A1F-11658F842A8C}"/>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D844E4D2-7EDD-ED46-B52A-3D94B5F9820F}"/>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992866F7-A4CD-E941-9557-B2659021867F}"/>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94031140-D1CC-7548-B0C5-140A1D829C95}"/>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86AB968-3FEC-B14A-AE46-699972E77AC9}"/>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F2B2B548-3B5A-4545-9F4A-51C542F72802}"/>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BC454D48-2536-E04E-AB25-05FF6F42D03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B5F2B127-731C-344E-A6E1-153CB2968860}"/>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F44C559D-3AD5-AC41-90AC-D85681263E9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E878BA33-6479-4F48-8790-F50239C5B6E5}"/>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B7A888EF-51DF-2142-9BD4-1D5B290F99BD}"/>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C40A1871-C632-BA42-865E-385F917313D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65CC1611-82E6-2047-8CF0-43AA7AC5EA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ACFB9B65-9461-0546-B649-74929926915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567C66A2-6E0B-E04F-8BE8-0CFB8D1273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49DA9212-4961-A648-B14D-31BCDCCD4E28}"/>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5BB1D184-2912-D74A-BE34-318E7A05058A}"/>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AE88F454-0C3F-F846-89C4-02EF1C0FD13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CE769F81-2332-4347-8959-706360C8257D}"/>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768B4DB9-0EA0-C940-83B3-A898046E5F2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FEA1EE2A-636F-8E4B-B374-7390FE4B551D}"/>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C0EC8CF7-5494-BE49-A77F-650141FF9B93}"/>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81687275-9BC1-BC47-969C-D0B3B2A439F5}"/>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A369C808-1201-6640-AAFD-CA0EF9B7E23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733C973E-BA66-2C44-85D3-034A4B8C271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2F949662-24F0-1D4B-BBA8-48572D92D56E}"/>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6F5BB052-563F-654D-9EB6-B7236AFC5EC3}"/>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BD50869A-FFA2-4D4C-B4B8-483071F75030}"/>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6EAC9794-EE8F-6E45-9E74-476E6D1C7B44}"/>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3F73E53C-4750-5146-946E-34ECC95D0EFA}"/>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4A07FB60-8AD6-1E4E-8637-B175255E2BEE}"/>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3C639129-0821-2E41-823D-A2586C4F3A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47DF39C7-35AE-C54C-BC0B-3A19D6EB738F}"/>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E4CEC8CA-56E6-A248-AEEC-76CE5F2078C6}"/>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6BA476DA-F3CB-BF40-825B-C9726FDB334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1DE7585-82A9-254E-B377-C847B5B8898E}"/>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2E8AFC07-FF61-4B4D-B978-6832B4C9481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B49F067-F83D-6040-9097-FAD02A98AA06}"/>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B83C0977-8F82-8B47-A7AF-DFF01EBBC17B}"/>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88C1840A-42D1-564F-ABF0-8AD888CCBF00}"/>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753835D-5947-514F-B829-E0777B5CB372}"/>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9E4B048F-2DB5-864E-9916-4579BF69B403}"/>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966A3D23-DE40-5941-BDD7-7BBD534EA27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EAFFCAED-B4E3-E646-8F10-EEF2D096A5B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38798E96-DD98-A043-AFF1-46C523EB318D}"/>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A777E04-7EC0-7449-B74D-06BBDF2F1840}"/>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288A1BEF-9AB5-4443-94A2-40B9C5C9EB68}"/>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7280F82-ACFE-E245-96A5-28793ECC8DB2}"/>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AFA9D3B3-2D34-474A-9293-C08A1F07126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8621997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Deloverskrift grønn lys">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accent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06.03.2025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 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4038824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eloverskrift rød">
    <p:bg>
      <p:bgPr>
        <a:solidFill>
          <a:schemeClr val="accent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D041A6F0-0B8A-9444-BB6E-70C7E9D9BBE0}" type="datetime1">
              <a:rPr lang="nb-NO" smtClean="0"/>
              <a:t>06.03.2025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380454CF-FC92-4149-8A21-8BC7D56A2723}"/>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rød</a:t>
            </a:r>
          </a:p>
        </p:txBody>
      </p:sp>
    </p:spTree>
    <p:extLst>
      <p:ext uri="{BB962C8B-B14F-4D97-AF65-F5344CB8AC3E}">
        <p14:creationId xmlns:p14="http://schemas.microsoft.com/office/powerpoint/2010/main" val="1417312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Deloverskrift gul">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507D2464-A518-1A48-B5E7-CA9150B3889F}" type="datetime1">
              <a:rPr lang="nb-NO" smtClean="0"/>
              <a:t>06.03.2025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89B6CDA4-7176-8F4A-ACCF-608A8E6C105F}"/>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gul</a:t>
            </a:r>
          </a:p>
        </p:txBody>
      </p:sp>
    </p:spTree>
    <p:extLst>
      <p:ext uri="{BB962C8B-B14F-4D97-AF65-F5344CB8AC3E}">
        <p14:creationId xmlns:p14="http://schemas.microsoft.com/office/powerpoint/2010/main" val="1508124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Deloverskrift beige">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4E9B9390-45D3-3F49-83A6-08ED4C2BD589}" type="datetime1">
              <a:rPr lang="nb-NO" smtClean="0"/>
              <a:t>06.03.2025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beige</a:t>
            </a:r>
          </a:p>
        </p:txBody>
      </p:sp>
    </p:spTree>
    <p:extLst>
      <p:ext uri="{BB962C8B-B14F-4D97-AF65-F5344CB8AC3E}">
        <p14:creationId xmlns:p14="http://schemas.microsoft.com/office/powerpoint/2010/main" val="2074625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lstStyle>
            <a:lvl1pPr>
              <a:spcBef>
                <a:spcPts val="1800"/>
              </a:spcBef>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034919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6315074"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81931E7B-50BA-9449-91F9-9A9201D90364}" type="datetime1">
              <a:rPr lang="nb-NO" smtClean="0"/>
              <a:t>06.03.2025</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1139408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 innholds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6" y="720001"/>
            <a:ext cx="5181600"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A2434FEE-7D88-AA46-8139-80D9197567F4}" type="datetime1">
              <a:rPr lang="nb-NO" smtClean="0"/>
              <a:t>06.03.2025</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02814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lysbilde bilde marka">
    <p:bg>
      <p:bgPr>
        <a:solidFill>
          <a:schemeClr val="accent3"/>
        </a:solidFill>
        <a:effectLst/>
      </p:bgPr>
    </p:bg>
    <p:spTree>
      <p:nvGrpSpPr>
        <p:cNvPr id="1" name=""/>
        <p:cNvGrpSpPr/>
        <p:nvPr/>
      </p:nvGrpSpPr>
      <p:grpSpPr>
        <a:xfrm>
          <a:off x="0" y="0"/>
          <a:ext cx="0" cy="0"/>
          <a:chOff x="0" y="0"/>
          <a:chExt cx="0" cy="0"/>
        </a:xfrm>
      </p:grpSpPr>
      <p:pic>
        <p:nvPicPr>
          <p:cNvPr id="12" name="Bilde 11" descr="Et bilde som inneholder himmel, utendørs, natur, skyer&#10;&#10;Automatisk generert beskrivelse">
            <a:extLst>
              <a:ext uri="{FF2B5EF4-FFF2-40B4-BE49-F238E27FC236}">
                <a16:creationId xmlns:a16="http://schemas.microsoft.com/office/drawing/2014/main" id="{14A8EF75-01EA-774E-9124-B9A766809B1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ktangel 8">
            <a:extLst>
              <a:ext uri="{FF2B5EF4-FFF2-40B4-BE49-F238E27FC236}">
                <a16:creationId xmlns:a16="http://schemas.microsoft.com/office/drawing/2014/main" id="{2051E715-0C35-C940-9034-9C879AE08CC3}"/>
              </a:ext>
            </a:extLst>
          </p:cNvPr>
          <p:cNvSpPr/>
          <p:nvPr userDrawn="1"/>
        </p:nvSpPr>
        <p:spPr>
          <a:xfrm>
            <a:off x="0" y="0"/>
            <a:ext cx="6091200" cy="6091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4255830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re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2794087"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4064001" y="2032000"/>
            <a:ext cx="3370812"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442C1D8A-1AB1-7949-9E34-570CB6C6816A}" type="datetime1">
              <a:rPr lang="nb-NO" smtClean="0"/>
              <a:t>06.03.2025</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8" name="Content Placeholder 3">
            <a:extLst>
              <a:ext uri="{FF2B5EF4-FFF2-40B4-BE49-F238E27FC236}">
                <a16:creationId xmlns:a16="http://schemas.microsoft.com/office/drawing/2014/main" id="{CA632195-EBBA-0E43-9228-823934194B1B}"/>
              </a:ext>
            </a:extLst>
          </p:cNvPr>
          <p:cNvSpPr>
            <a:spLocks noGrp="1"/>
          </p:cNvSpPr>
          <p:nvPr>
            <p:ph sz="half" idx="13"/>
          </p:nvPr>
        </p:nvSpPr>
        <p:spPr>
          <a:xfrm>
            <a:off x="8125862" y="2032000"/>
            <a:ext cx="3370812" cy="4060826"/>
          </a:xfrm>
        </p:spPr>
        <p:txBody>
          <a:bodyPr/>
          <a:lstStyle/>
          <a:p>
            <a:pPr lvl="0"/>
            <a:r>
              <a:rPr lang="nb-NO"/>
              <a:t>Klikk for å redigere tekststiler i malen</a:t>
            </a:r>
          </a:p>
        </p:txBody>
      </p:sp>
    </p:spTree>
    <p:extLst>
      <p:ext uri="{BB962C8B-B14F-4D97-AF65-F5344CB8AC3E}">
        <p14:creationId xmlns:p14="http://schemas.microsoft.com/office/powerpoint/2010/main" val="28596653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nnhold bilde høy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hasCustomPrompt="1"/>
          </p:nvPr>
        </p:nvSpPr>
        <p:spPr>
          <a:xfrm>
            <a:off x="695325" y="720001"/>
            <a:ext cx="5400675" cy="1311999"/>
          </a:xfrm>
        </p:spPr>
        <p:txBody>
          <a:bodyPr rIns="360000"/>
          <a:lstStyle/>
          <a:p>
            <a:r>
              <a:rPr lang="en-US"/>
              <a:t>Click to edit Master title style</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hasCustomPrompt="1"/>
          </p:nvPr>
        </p:nvSpPr>
        <p:spPr>
          <a:xfrm>
            <a:off x="695325" y="2032001"/>
            <a:ext cx="5400675" cy="3924272"/>
          </a:xfrm>
        </p:spPr>
        <p:txBody>
          <a:bodyPr rIns="360000"/>
          <a:lstStyle>
            <a:lvl1pPr>
              <a:spcBef>
                <a:spcPts val="12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4D766B14-D201-5E43-92B4-5BFC4FDF65D3}" type="datetime1">
              <a:rPr lang="nb-NO" smtClean="0"/>
              <a:t>06.03.2025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2027199" y="6292849"/>
            <a:ext cx="4064000" cy="365125"/>
          </a:xfrm>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6091200" y="0"/>
            <a:ext cx="6091200" cy="6858000"/>
          </a:xfrm>
        </p:spPr>
        <p:txBody>
          <a:bodyPr tIns="720000">
            <a:normAutofit/>
          </a:bodyPr>
          <a:lstStyle>
            <a:lvl1pPr marL="0" indent="0" algn="ctr">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38103631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itat posit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5459851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Sitat negativ">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lvl1pPr>
              <a:defRPr>
                <a:solidFill>
                  <a:schemeClr val="bg1"/>
                </a:solidFill>
              </a:defRPr>
            </a:lvl1p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solidFill>
                  <a:schemeClr val="bg1"/>
                </a:solidFill>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lvl1pPr>
              <a:defRPr>
                <a:solidFill>
                  <a:schemeClr val="bg1"/>
                </a:solidFill>
              </a:defRPr>
            </a:lvl1pPr>
          </a:lstStyle>
          <a:p>
            <a:fld id="{C20DE0DF-BE6B-D248-92A9-54242D212695}" type="datetime1">
              <a:rPr lang="nb-NO" smtClean="0"/>
              <a:pPr/>
              <a:t>06.03.2025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lvl1pPr>
              <a:defRPr>
                <a:solidFill>
                  <a:schemeClr val="bg1"/>
                </a:solidFill>
              </a:defRPr>
            </a:lvl1p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7" name="Bilde 6">
            <a:extLst>
              <a:ext uri="{FF2B5EF4-FFF2-40B4-BE49-F238E27FC236}">
                <a16:creationId xmlns:a16="http://schemas.microsoft.com/office/drawing/2014/main" id="{8DDA4121-57A1-9F44-B389-BA4A1B2AF195}"/>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11" name="Gruppe 10">
            <a:extLst>
              <a:ext uri="{FF2B5EF4-FFF2-40B4-BE49-F238E27FC236}">
                <a16:creationId xmlns:a16="http://schemas.microsoft.com/office/drawing/2014/main" id="{486E79E7-CC13-A347-AE3A-84BB7411F0A2}"/>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2F30F98F-9F6E-0C4E-8E69-71C10B7D290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A1DA2F1D-3EF3-B74C-8B2F-1D393F5B8826}"/>
                  </a:ext>
                </a:extLst>
              </p:cNvPr>
              <p:cNvGrpSpPr/>
              <p:nvPr/>
            </p:nvGrpSpPr>
            <p:grpSpPr>
              <a:xfrm>
                <a:off x="0" y="-320124"/>
                <a:ext cx="12192000" cy="165600"/>
                <a:chOff x="0" y="-413084"/>
                <a:chExt cx="12192000" cy="206078"/>
              </a:xfrm>
              <a:solidFill>
                <a:schemeClr val="bg1"/>
              </a:solidFill>
            </p:grpSpPr>
            <p:sp>
              <p:nvSpPr>
                <p:cNvPr id="56" name="Rektangel 55">
                  <a:extLst>
                    <a:ext uri="{FF2B5EF4-FFF2-40B4-BE49-F238E27FC236}">
                      <a16:creationId xmlns:a16="http://schemas.microsoft.com/office/drawing/2014/main" id="{6255A372-5580-A24A-B439-C57A7E1CE4B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7" name="Rektangel 56">
                  <a:extLst>
                    <a:ext uri="{FF2B5EF4-FFF2-40B4-BE49-F238E27FC236}">
                      <a16:creationId xmlns:a16="http://schemas.microsoft.com/office/drawing/2014/main" id="{B7371540-2443-8541-B5DC-F4B684B3C93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8" name="Rektangel 57">
                  <a:extLst>
                    <a:ext uri="{FF2B5EF4-FFF2-40B4-BE49-F238E27FC236}">
                      <a16:creationId xmlns:a16="http://schemas.microsoft.com/office/drawing/2014/main" id="{CB4CE255-C398-A543-8B5B-486CC5D519E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FB9A6627-FDFC-824A-9236-EBF047C277D7}"/>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0" name="Rektangel 59">
                  <a:extLst>
                    <a:ext uri="{FF2B5EF4-FFF2-40B4-BE49-F238E27FC236}">
                      <a16:creationId xmlns:a16="http://schemas.microsoft.com/office/drawing/2014/main" id="{42A8A78A-FCCA-064A-9D35-FC5F951C2A42}"/>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DB9322E-D287-C341-974F-B8F882273F3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91D842E9-F200-3D41-A665-0A7DD621DBC6}"/>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8217F23-38DC-F441-AA01-3C15887A1444}"/>
                  </a:ext>
                </a:extLst>
              </p:cNvPr>
              <p:cNvCxnSpPr>
                <a:cxnSpLocks/>
                <a:stCxn id="46"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45130D1-A515-A24D-9BE7-102854BB6A84}"/>
                  </a:ext>
                </a:extLst>
              </p:cNvPr>
              <p:cNvCxnSpPr>
                <a:cxnSpLocks/>
                <a:stCxn id="48"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FF53E66-AB46-0141-AD89-455E96D26C14}"/>
                  </a:ext>
                </a:extLst>
              </p:cNvPr>
              <p:cNvCxnSpPr>
                <a:cxnSpLocks/>
                <a:stCxn id="44"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B7A86560-6696-014A-AECA-E19F9F24123E}"/>
                  </a:ext>
                </a:extLst>
              </p:cNvPr>
              <p:cNvCxnSpPr>
                <a:cxnSpLocks/>
                <a:stCxn id="50"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Rett linje 34">
                <a:extLst>
                  <a:ext uri="{FF2B5EF4-FFF2-40B4-BE49-F238E27FC236}">
                    <a16:creationId xmlns:a16="http://schemas.microsoft.com/office/drawing/2014/main" id="{A0F75356-8546-3149-9570-360B5827EA7E}"/>
                  </a:ext>
                </a:extLst>
              </p:cNvPr>
              <p:cNvCxnSpPr>
                <a:cxnSpLocks/>
                <a:stCxn id="54"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Rett linje 35">
                <a:extLst>
                  <a:ext uri="{FF2B5EF4-FFF2-40B4-BE49-F238E27FC236}">
                    <a16:creationId xmlns:a16="http://schemas.microsoft.com/office/drawing/2014/main" id="{105343E5-1F5C-CA46-8C3E-700D58730833}"/>
                  </a:ext>
                </a:extLst>
              </p:cNvPr>
              <p:cNvCxnSpPr>
                <a:cxnSpLocks/>
                <a:stCxn id="52"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7" name="Gruppe 36">
                <a:extLst>
                  <a:ext uri="{FF2B5EF4-FFF2-40B4-BE49-F238E27FC236}">
                    <a16:creationId xmlns:a16="http://schemas.microsoft.com/office/drawing/2014/main" id="{EAD5D459-2BF6-D64F-8F45-536C2073FDD3}"/>
                  </a:ext>
                </a:extLst>
              </p:cNvPr>
              <p:cNvGrpSpPr/>
              <p:nvPr userDrawn="1"/>
            </p:nvGrpSpPr>
            <p:grpSpPr>
              <a:xfrm>
                <a:off x="0" y="-621464"/>
                <a:ext cx="12192000" cy="206078"/>
                <a:chOff x="0" y="-674874"/>
                <a:chExt cx="12192000" cy="206078"/>
              </a:xfrm>
            </p:grpSpPr>
            <p:sp>
              <p:nvSpPr>
                <p:cNvPr id="54" name="Rektangel 53">
                  <a:extLst>
                    <a:ext uri="{FF2B5EF4-FFF2-40B4-BE49-F238E27FC236}">
                      <a16:creationId xmlns:a16="http://schemas.microsoft.com/office/drawing/2014/main" id="{9C01F6CB-C381-1E41-86A2-F808355B3C5C}"/>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5" name="Rett linje 54">
                  <a:extLst>
                    <a:ext uri="{FF2B5EF4-FFF2-40B4-BE49-F238E27FC236}">
                      <a16:creationId xmlns:a16="http://schemas.microsoft.com/office/drawing/2014/main" id="{27FECFBD-D718-9D4C-81D5-FD9384B0DCB9}"/>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273A8231-E16C-A243-A2FC-13A3FD206C22}"/>
                  </a:ext>
                </a:extLst>
              </p:cNvPr>
              <p:cNvGrpSpPr/>
              <p:nvPr userDrawn="1"/>
            </p:nvGrpSpPr>
            <p:grpSpPr>
              <a:xfrm>
                <a:off x="0" y="-744566"/>
                <a:ext cx="10156824" cy="206078"/>
                <a:chOff x="0" y="-930144"/>
                <a:chExt cx="10156824" cy="206078"/>
              </a:xfrm>
            </p:grpSpPr>
            <p:sp>
              <p:nvSpPr>
                <p:cNvPr id="52" name="Rektangel 51">
                  <a:extLst>
                    <a:ext uri="{FF2B5EF4-FFF2-40B4-BE49-F238E27FC236}">
                      <a16:creationId xmlns:a16="http://schemas.microsoft.com/office/drawing/2014/main" id="{6CEF6F6D-156F-D64B-A26B-57B303DF873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3" name="Rett linje 52">
                  <a:extLst>
                    <a:ext uri="{FF2B5EF4-FFF2-40B4-BE49-F238E27FC236}">
                      <a16:creationId xmlns:a16="http://schemas.microsoft.com/office/drawing/2014/main" id="{E3AF0233-5560-6447-B7A4-C14F61197A17}"/>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BD1CA949-A5BB-EC47-A21B-7EAED08253EF}"/>
                  </a:ext>
                </a:extLst>
              </p:cNvPr>
              <p:cNvGrpSpPr/>
              <p:nvPr userDrawn="1"/>
            </p:nvGrpSpPr>
            <p:grpSpPr>
              <a:xfrm>
                <a:off x="0" y="-867666"/>
                <a:ext cx="8128000" cy="206078"/>
                <a:chOff x="0" y="-1191934"/>
                <a:chExt cx="8128000" cy="206078"/>
              </a:xfrm>
            </p:grpSpPr>
            <p:sp>
              <p:nvSpPr>
                <p:cNvPr id="50" name="Rektangel 49">
                  <a:extLst>
                    <a:ext uri="{FF2B5EF4-FFF2-40B4-BE49-F238E27FC236}">
                      <a16:creationId xmlns:a16="http://schemas.microsoft.com/office/drawing/2014/main" id="{83DF98C9-9C7B-EE42-8AF8-5DE25FE2001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1" name="Rett linje 50">
                  <a:extLst>
                    <a:ext uri="{FF2B5EF4-FFF2-40B4-BE49-F238E27FC236}">
                      <a16:creationId xmlns:a16="http://schemas.microsoft.com/office/drawing/2014/main" id="{41C64B40-429E-8143-A0BC-94BDE0975DC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A9C6E4C4-F02D-394E-AF1D-C51754803FCB}"/>
                  </a:ext>
                </a:extLst>
              </p:cNvPr>
              <p:cNvGrpSpPr/>
              <p:nvPr userDrawn="1"/>
            </p:nvGrpSpPr>
            <p:grpSpPr>
              <a:xfrm>
                <a:off x="-800" y="-990766"/>
                <a:ext cx="6091200" cy="206078"/>
                <a:chOff x="0" y="-1453724"/>
                <a:chExt cx="6091200" cy="206078"/>
              </a:xfrm>
            </p:grpSpPr>
            <p:sp>
              <p:nvSpPr>
                <p:cNvPr id="48" name="Rektangel 47">
                  <a:extLst>
                    <a:ext uri="{FF2B5EF4-FFF2-40B4-BE49-F238E27FC236}">
                      <a16:creationId xmlns:a16="http://schemas.microsoft.com/office/drawing/2014/main" id="{3969980B-68AB-9447-983D-028ABB4B50E9}"/>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9" name="Rett linje 48">
                  <a:extLst>
                    <a:ext uri="{FF2B5EF4-FFF2-40B4-BE49-F238E27FC236}">
                      <a16:creationId xmlns:a16="http://schemas.microsoft.com/office/drawing/2014/main" id="{D7433776-45D2-D448-BE15-3A90FEB681D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8E92939D-2FC0-A345-8E25-DB8134AD566D}"/>
                  </a:ext>
                </a:extLst>
              </p:cNvPr>
              <p:cNvGrpSpPr/>
              <p:nvPr userDrawn="1"/>
            </p:nvGrpSpPr>
            <p:grpSpPr>
              <a:xfrm>
                <a:off x="0" y="-1113866"/>
                <a:ext cx="4060800" cy="206078"/>
                <a:chOff x="0" y="-1715514"/>
                <a:chExt cx="4060800" cy="206078"/>
              </a:xfrm>
            </p:grpSpPr>
            <p:sp>
              <p:nvSpPr>
                <p:cNvPr id="46" name="Rektangel 45">
                  <a:extLst>
                    <a:ext uri="{FF2B5EF4-FFF2-40B4-BE49-F238E27FC236}">
                      <a16:creationId xmlns:a16="http://schemas.microsoft.com/office/drawing/2014/main" id="{280814A4-AA7C-7D46-B1D5-53CBDAEE2AC0}"/>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7" name="Rett linje 46">
                  <a:extLst>
                    <a:ext uri="{FF2B5EF4-FFF2-40B4-BE49-F238E27FC236}">
                      <a16:creationId xmlns:a16="http://schemas.microsoft.com/office/drawing/2014/main" id="{0D9A5691-593C-2944-8164-17D13666E22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1EAA7A4E-6528-4E44-A9B1-8A79754376AF}"/>
                  </a:ext>
                </a:extLst>
              </p:cNvPr>
              <p:cNvGrpSpPr/>
              <p:nvPr userDrawn="1"/>
            </p:nvGrpSpPr>
            <p:grpSpPr>
              <a:xfrm>
                <a:off x="0" y="-1229864"/>
                <a:ext cx="1015200" cy="206078"/>
                <a:chOff x="0" y="-1959289"/>
                <a:chExt cx="1015200" cy="206078"/>
              </a:xfrm>
            </p:grpSpPr>
            <p:sp>
              <p:nvSpPr>
                <p:cNvPr id="44" name="Rektangel 43">
                  <a:extLst>
                    <a:ext uri="{FF2B5EF4-FFF2-40B4-BE49-F238E27FC236}">
                      <a16:creationId xmlns:a16="http://schemas.microsoft.com/office/drawing/2014/main" id="{7F5B40C9-073A-5C4D-B077-02C29F203736}"/>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5" name="Rett linje 44">
                  <a:extLst>
                    <a:ext uri="{FF2B5EF4-FFF2-40B4-BE49-F238E27FC236}">
                      <a16:creationId xmlns:a16="http://schemas.microsoft.com/office/drawing/2014/main" id="{1DEB211C-A30E-1F40-B3FE-422EE0E4D06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3" name="Rett linje 42">
                <a:extLst>
                  <a:ext uri="{FF2B5EF4-FFF2-40B4-BE49-F238E27FC236}">
                    <a16:creationId xmlns:a16="http://schemas.microsoft.com/office/drawing/2014/main" id="{1AE1E520-A5BC-E84F-89BB-9279906BBA5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8FDFCC4A-D2BA-3448-A65F-18CA3DE48067}"/>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4D912C5E-CD37-E34E-A01F-E8F9A16DCCF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A3E9B2BD-29D4-B047-AE84-1D2FD28AC80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3B6419E1-27B7-4242-9899-8736B544931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C3FBAA30-9926-6F49-A160-F804DED46A24}"/>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4FCAB45-1B4A-3748-9FE3-A87994C2096E}"/>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6E3B826-8775-D74F-A318-E8E24FE7D865}"/>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7D6FB438-683F-8C4C-800B-93E9E44690D5}"/>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2A83B05B-591C-1B43-9AB3-737807239ECE}"/>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4D200CD1-E584-7F4D-A293-2DA3716DFC0A}"/>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5F91638A-548E-2049-B93B-2164E39253C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FC143D8C-CCD1-7641-A910-1F41825261D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22B3AD91-6723-DF48-A1CB-1FF05A0B61C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065C2770-A5A3-AA47-9F07-7657AD0DE1BC}"/>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F7C60A7F-4BE7-A640-A9F1-7043EEF9718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4270FA38-1F8D-6647-B618-F64FB4A132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2" name="Gruppe 61">
            <a:extLst>
              <a:ext uri="{FF2B5EF4-FFF2-40B4-BE49-F238E27FC236}">
                <a16:creationId xmlns:a16="http://schemas.microsoft.com/office/drawing/2014/main" id="{59FDD9D8-FABC-6347-BC02-BB0A33F12EB4}"/>
              </a:ext>
            </a:extLst>
          </p:cNvPr>
          <p:cNvGrpSpPr/>
          <p:nvPr userDrawn="1"/>
        </p:nvGrpSpPr>
        <p:grpSpPr>
          <a:xfrm>
            <a:off x="12252770" y="1"/>
            <a:ext cx="1165167" cy="6855561"/>
            <a:chOff x="12252770" y="1"/>
            <a:chExt cx="1165167" cy="6855561"/>
          </a:xfrm>
        </p:grpSpPr>
        <p:grpSp>
          <p:nvGrpSpPr>
            <p:cNvPr id="63" name="Gruppe 62">
              <a:extLst>
                <a:ext uri="{FF2B5EF4-FFF2-40B4-BE49-F238E27FC236}">
                  <a16:creationId xmlns:a16="http://schemas.microsoft.com/office/drawing/2014/main" id="{B9A6C8F1-6CA0-3D42-8360-A18602120A8D}"/>
                </a:ext>
              </a:extLst>
            </p:cNvPr>
            <p:cNvGrpSpPr/>
            <p:nvPr userDrawn="1"/>
          </p:nvGrpSpPr>
          <p:grpSpPr>
            <a:xfrm>
              <a:off x="12252770" y="1"/>
              <a:ext cx="409071" cy="3254927"/>
              <a:chOff x="12252770" y="1"/>
              <a:chExt cx="588588" cy="4683318"/>
            </a:xfrm>
          </p:grpSpPr>
          <p:sp>
            <p:nvSpPr>
              <p:cNvPr id="67" name="Rektangel 66">
                <a:extLst>
                  <a:ext uri="{FF2B5EF4-FFF2-40B4-BE49-F238E27FC236}">
                    <a16:creationId xmlns:a16="http://schemas.microsoft.com/office/drawing/2014/main" id="{5F8C536E-1EC4-9D49-9023-B9EF2E4EB8F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8" name="Gruppe 67">
                <a:extLst>
                  <a:ext uri="{FF2B5EF4-FFF2-40B4-BE49-F238E27FC236}">
                    <a16:creationId xmlns:a16="http://schemas.microsoft.com/office/drawing/2014/main" id="{C1EF08D9-EC9C-B446-852D-F0B4E0F0F6A2}"/>
                  </a:ext>
                </a:extLst>
              </p:cNvPr>
              <p:cNvGrpSpPr/>
              <p:nvPr userDrawn="1"/>
            </p:nvGrpSpPr>
            <p:grpSpPr>
              <a:xfrm>
                <a:off x="12326727" y="84822"/>
                <a:ext cx="440675" cy="4513676"/>
                <a:chOff x="12316858" y="92947"/>
                <a:chExt cx="440675" cy="4513676"/>
              </a:xfrm>
            </p:grpSpPr>
            <p:grpSp>
              <p:nvGrpSpPr>
                <p:cNvPr id="69" name="Gruppe 68">
                  <a:extLst>
                    <a:ext uri="{FF2B5EF4-FFF2-40B4-BE49-F238E27FC236}">
                      <a16:creationId xmlns:a16="http://schemas.microsoft.com/office/drawing/2014/main" id="{E96FEFED-80C7-1C41-8ED4-493DB9223B60}"/>
                    </a:ext>
                  </a:extLst>
                </p:cNvPr>
                <p:cNvGrpSpPr/>
                <p:nvPr userDrawn="1"/>
              </p:nvGrpSpPr>
              <p:grpSpPr>
                <a:xfrm>
                  <a:off x="12316858" y="92947"/>
                  <a:ext cx="440675" cy="1322025"/>
                  <a:chOff x="12316858" y="92947"/>
                  <a:chExt cx="440675" cy="1322025"/>
                </a:xfrm>
              </p:grpSpPr>
              <p:sp>
                <p:nvSpPr>
                  <p:cNvPr id="79" name="Rektangel 78">
                    <a:extLst>
                      <a:ext uri="{FF2B5EF4-FFF2-40B4-BE49-F238E27FC236}">
                        <a16:creationId xmlns:a16="http://schemas.microsoft.com/office/drawing/2014/main" id="{C1395634-B23D-B740-B6E4-4920AFF48E0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EFA8E904-B367-3C49-9B17-9C209743CA09}"/>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966B25F-C537-6E46-A945-3144B4B284C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0" name="Gruppe 69">
                  <a:extLst>
                    <a:ext uri="{FF2B5EF4-FFF2-40B4-BE49-F238E27FC236}">
                      <a16:creationId xmlns:a16="http://schemas.microsoft.com/office/drawing/2014/main" id="{A4A43541-07AE-9C41-A23F-F722576C04D8}"/>
                    </a:ext>
                  </a:extLst>
                </p:cNvPr>
                <p:cNvGrpSpPr/>
                <p:nvPr userDrawn="1"/>
              </p:nvGrpSpPr>
              <p:grpSpPr>
                <a:xfrm>
                  <a:off x="12316858" y="1468435"/>
                  <a:ext cx="440675" cy="1322025"/>
                  <a:chOff x="12316858" y="1600866"/>
                  <a:chExt cx="440675" cy="1322025"/>
                </a:xfrm>
              </p:grpSpPr>
              <p:sp>
                <p:nvSpPr>
                  <p:cNvPr id="76" name="Rektangel 75">
                    <a:extLst>
                      <a:ext uri="{FF2B5EF4-FFF2-40B4-BE49-F238E27FC236}">
                        <a16:creationId xmlns:a16="http://schemas.microsoft.com/office/drawing/2014/main" id="{03B0EE39-FA3B-1947-8964-6FA95D06725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43316E30-2105-2E40-B1A7-17AF50BFDF2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25D306BD-9DF6-7D45-8B26-25EB715137F0}"/>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5E0C316-B28E-204F-8229-F0C422D764D2}"/>
                    </a:ext>
                  </a:extLst>
                </p:cNvPr>
                <p:cNvGrpSpPr/>
                <p:nvPr userDrawn="1"/>
              </p:nvGrpSpPr>
              <p:grpSpPr>
                <a:xfrm>
                  <a:off x="12316858" y="2843923"/>
                  <a:ext cx="440675" cy="1762700"/>
                  <a:chOff x="12316858" y="3201732"/>
                  <a:chExt cx="440675" cy="1762700"/>
                </a:xfrm>
              </p:grpSpPr>
              <p:sp>
                <p:nvSpPr>
                  <p:cNvPr id="72" name="Rektangel 71">
                    <a:extLst>
                      <a:ext uri="{FF2B5EF4-FFF2-40B4-BE49-F238E27FC236}">
                        <a16:creationId xmlns:a16="http://schemas.microsoft.com/office/drawing/2014/main" id="{75EF8EE1-063B-9346-B35B-D391702A8BB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FF58234-DBCD-D445-A55A-0676865E1184}"/>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109C31E9-21AC-2E47-9003-13EB8450B43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3532582E-3265-BF4E-B974-FF3AE992FDE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4" name="TekstSylinder 63">
              <a:extLst>
                <a:ext uri="{FF2B5EF4-FFF2-40B4-BE49-F238E27FC236}">
                  <a16:creationId xmlns:a16="http://schemas.microsoft.com/office/drawing/2014/main" id="{86ED5B6B-9879-C44E-8087-9FC40D9CE394}"/>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5" name="Vinkel 64">
              <a:extLst>
                <a:ext uri="{FF2B5EF4-FFF2-40B4-BE49-F238E27FC236}">
                  <a16:creationId xmlns:a16="http://schemas.microsoft.com/office/drawing/2014/main" id="{882C9AE6-2E87-9D4A-AED8-96B5D6BCAAE4}"/>
                </a:ext>
              </a:extLst>
            </p:cNvPr>
            <p:cNvCxnSpPr>
              <a:cxnSpLocks/>
              <a:stCxn id="79" idx="3"/>
              <a:endCxn id="76"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6" name="TekstSylinder 65">
              <a:extLst>
                <a:ext uri="{FF2B5EF4-FFF2-40B4-BE49-F238E27FC236}">
                  <a16:creationId xmlns:a16="http://schemas.microsoft.com/office/drawing/2014/main" id="{485D6620-BA62-D64A-9B43-1D9C5CB34030}"/>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9861567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1DACB5AB-EE98-7240-B90A-DDEECBA67681}" type="datetime1">
              <a:rPr lang="nb-NO" smtClean="0"/>
              <a:t>06.03.2025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4816259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Only" preserve="1">
  <p:cSld name="Bare tittel neg">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28B61C57-CE26-C74A-997D-0EEB0B8AAC4D}" type="datetime1">
              <a:rPr lang="nb-NO" smtClean="0"/>
              <a:pPr/>
              <a:t>06.03.2025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6" name="Gruppe 5">
            <a:extLst>
              <a:ext uri="{FF2B5EF4-FFF2-40B4-BE49-F238E27FC236}">
                <a16:creationId xmlns:a16="http://schemas.microsoft.com/office/drawing/2014/main" id="{C1D1050C-9B0F-DA46-A7AE-49D147BAD25B}"/>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1068411B-5C48-D749-B5E3-30A5D49D5141}"/>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7B5DD97E-E1DE-7D46-9418-0D0AFDF35F70}"/>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A0D018A7-D1AC-1A44-817B-2D69D4EE7234}"/>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AD814A3B-37FE-FE4B-B04E-FC6B766D158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46A1D4B5-D234-EB45-A367-DA2C1AEC53F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66D8AD51-3ABD-8947-A454-453AF493E4D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F338B2FE-B7A8-7347-9C68-83876225606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D151BEC-03EB-014A-A517-B60405C23277}"/>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1F47004B-BBEB-FA48-8A06-F460897DA374}"/>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3DFF5052-7500-6447-AE94-5921BC688C69}"/>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92571E5D-A6F0-C348-8000-B3FD4C1C5656}"/>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361CFB6-0332-504B-AA1B-B567E221EE1E}"/>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7E1762E-E5A1-3345-B079-7552913F529C}"/>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C1AC057A-FCD6-F949-8F37-58BA71E1CFD8}"/>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9297B28-D383-6249-A34F-5922BCCCA2CD}"/>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8DA38DB-AAE9-8748-AE1F-FFDD03973FAA}"/>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1EC8A23-B92A-DD41-B9D2-FB44C924BDCE}"/>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9164DF05-EC67-AC40-8F66-329831BDA2C4}"/>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9FDB03-16A1-CA49-920F-068F53EC1B58}"/>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B0573EAA-0C11-C147-98B8-AD18BE730C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EB0E7CD-84C6-6C44-A312-16BB487C604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DE64285-F12E-824D-8130-37D78FBA7C48}"/>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F00E4EE8-0D5B-4F4C-B728-6B1A720431DD}"/>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0ED51BD-81EB-404C-BD1C-2A098E1769C0}"/>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D7466B6-499E-2F41-95CE-764FD8B4A6A2}"/>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3F46B044-3DF6-354A-AC1B-903E736EBD6D}"/>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6CE67777-BBBB-2F47-95C1-34649FB8584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ED37426C-F34C-0D4B-8BD0-9F8901D14277}"/>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0E01F846-B854-5F4D-8459-44312D2E538F}"/>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0F5CB43-152A-4F4C-8F3F-08E5D529F6B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D20FE3BB-4A3A-0148-9187-D678070204BF}"/>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9CDD407C-7201-0F40-B92A-FF4AD5515F91}"/>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07A5FDEC-A2AB-AF49-B0D1-056383BA45BE}"/>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18F9CFD8-DEA8-7D4F-A2AB-2DD0359A71C3}"/>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B2A25372-2BA8-9048-8062-9B09788AC871}"/>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78F37647-0B41-774C-B0CE-F0914829EF3E}"/>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E89A3A05-5699-7947-977B-758F31E8A069}"/>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D698679E-611A-BA47-B555-42237E590009}"/>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83CB65AE-071B-384F-BED9-0B6BBC28F24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46A59B6E-BC40-A04A-810E-381EB0406F6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8F00FAE-DEAF-9D4B-AE1A-B2E06A30AE2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27D94157-FD6C-9343-B390-D6F5769CDC1D}"/>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DDC4238B-2FB7-504F-8FA6-8F2CB72D9FB5}"/>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EFB3E350-6D32-5B44-A589-DBA014CCAD87}"/>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78FC5178-3E3A-FA42-8025-AA007A3A20D4}"/>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DBF7CD49-D811-1E40-93F6-55470FBFF148}"/>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583D459D-BDEB-A248-A2C1-FB9BB4D30D6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0D4C9258-518D-FC40-80AD-80B600AF68B8}"/>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B723F13F-8F3A-4941-B2D9-3DE33FBA1B35}"/>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F5F9D48-374C-D34F-AC3B-AC2261364F7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pic>
        <p:nvPicPr>
          <p:cNvPr id="57" name="Bilde 56">
            <a:extLst>
              <a:ext uri="{FF2B5EF4-FFF2-40B4-BE49-F238E27FC236}">
                <a16:creationId xmlns:a16="http://schemas.microsoft.com/office/drawing/2014/main" id="{C3699402-183F-774C-B97D-A832ABCCDA7C}"/>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58" name="Gruppe 57">
            <a:extLst>
              <a:ext uri="{FF2B5EF4-FFF2-40B4-BE49-F238E27FC236}">
                <a16:creationId xmlns:a16="http://schemas.microsoft.com/office/drawing/2014/main" id="{B17E6E01-06C2-2A48-9FE5-6A3259C2A26A}"/>
              </a:ext>
            </a:extLst>
          </p:cNvPr>
          <p:cNvGrpSpPr/>
          <p:nvPr userDrawn="1"/>
        </p:nvGrpSpPr>
        <p:grpSpPr>
          <a:xfrm>
            <a:off x="12252770" y="1"/>
            <a:ext cx="1165167" cy="5230535"/>
            <a:chOff x="12252770" y="1"/>
            <a:chExt cx="1165167" cy="5230535"/>
          </a:xfrm>
        </p:grpSpPr>
        <p:grpSp>
          <p:nvGrpSpPr>
            <p:cNvPr id="59" name="Gruppe 58">
              <a:extLst>
                <a:ext uri="{FF2B5EF4-FFF2-40B4-BE49-F238E27FC236}">
                  <a16:creationId xmlns:a16="http://schemas.microsoft.com/office/drawing/2014/main" id="{F2EB3480-5DDC-0044-8395-748858D199CE}"/>
                </a:ext>
              </a:extLst>
            </p:cNvPr>
            <p:cNvGrpSpPr/>
            <p:nvPr userDrawn="1"/>
          </p:nvGrpSpPr>
          <p:grpSpPr>
            <a:xfrm>
              <a:off x="12252770" y="1"/>
              <a:ext cx="409071" cy="3254927"/>
              <a:chOff x="12252770" y="1"/>
              <a:chExt cx="588588" cy="4683318"/>
            </a:xfrm>
          </p:grpSpPr>
          <p:sp>
            <p:nvSpPr>
              <p:cNvPr id="64" name="Rektangel 63">
                <a:extLst>
                  <a:ext uri="{FF2B5EF4-FFF2-40B4-BE49-F238E27FC236}">
                    <a16:creationId xmlns:a16="http://schemas.microsoft.com/office/drawing/2014/main" id="{3BA74F53-7E5B-4840-9D64-49E4BF43F431}"/>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5" name="Gruppe 64">
                <a:extLst>
                  <a:ext uri="{FF2B5EF4-FFF2-40B4-BE49-F238E27FC236}">
                    <a16:creationId xmlns:a16="http://schemas.microsoft.com/office/drawing/2014/main" id="{3C37FD06-23C3-6848-951F-9C9046A29A7E}"/>
                  </a:ext>
                </a:extLst>
              </p:cNvPr>
              <p:cNvGrpSpPr/>
              <p:nvPr userDrawn="1"/>
            </p:nvGrpSpPr>
            <p:grpSpPr>
              <a:xfrm>
                <a:off x="12326727" y="84822"/>
                <a:ext cx="440675" cy="4513676"/>
                <a:chOff x="12316858" y="92947"/>
                <a:chExt cx="440675" cy="4513676"/>
              </a:xfrm>
            </p:grpSpPr>
            <p:grpSp>
              <p:nvGrpSpPr>
                <p:cNvPr id="66" name="Gruppe 65">
                  <a:extLst>
                    <a:ext uri="{FF2B5EF4-FFF2-40B4-BE49-F238E27FC236}">
                      <a16:creationId xmlns:a16="http://schemas.microsoft.com/office/drawing/2014/main" id="{A8085072-8F46-C24B-BEAA-89C731D92341}"/>
                    </a:ext>
                  </a:extLst>
                </p:cNvPr>
                <p:cNvGrpSpPr/>
                <p:nvPr userDrawn="1"/>
              </p:nvGrpSpPr>
              <p:grpSpPr>
                <a:xfrm>
                  <a:off x="12316858" y="92947"/>
                  <a:ext cx="440675" cy="1322025"/>
                  <a:chOff x="12316858" y="92947"/>
                  <a:chExt cx="440675" cy="1322025"/>
                </a:xfrm>
              </p:grpSpPr>
              <p:sp>
                <p:nvSpPr>
                  <p:cNvPr id="76" name="Rektangel 75">
                    <a:extLst>
                      <a:ext uri="{FF2B5EF4-FFF2-40B4-BE49-F238E27FC236}">
                        <a16:creationId xmlns:a16="http://schemas.microsoft.com/office/drawing/2014/main" id="{FDC87DD8-68F2-2B4A-BA17-43C04DB94C09}"/>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DD7FA195-ED26-914A-B647-91E942CD5D9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717A406D-FE53-2448-86BD-614D3C73B3E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AA16A036-19CC-A842-9CBA-384F3686A5FE}"/>
                    </a:ext>
                  </a:extLst>
                </p:cNvPr>
                <p:cNvGrpSpPr/>
                <p:nvPr userDrawn="1"/>
              </p:nvGrpSpPr>
              <p:grpSpPr>
                <a:xfrm>
                  <a:off x="12316858" y="1468435"/>
                  <a:ext cx="440675" cy="1322025"/>
                  <a:chOff x="12316858" y="1600866"/>
                  <a:chExt cx="440675" cy="1322025"/>
                </a:xfrm>
              </p:grpSpPr>
              <p:sp>
                <p:nvSpPr>
                  <p:cNvPr id="73" name="Rektangel 72">
                    <a:extLst>
                      <a:ext uri="{FF2B5EF4-FFF2-40B4-BE49-F238E27FC236}">
                        <a16:creationId xmlns:a16="http://schemas.microsoft.com/office/drawing/2014/main" id="{5AA70624-BE75-D842-A641-7D4B557E5EB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8D025E7-9CA0-A047-9F6A-F02E903A1983}"/>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977E685-6718-7745-8B6E-DEDEE888EB94}"/>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6A888C87-51EF-BF43-A149-80800BA1451C}"/>
                    </a:ext>
                  </a:extLst>
                </p:cNvPr>
                <p:cNvGrpSpPr/>
                <p:nvPr userDrawn="1"/>
              </p:nvGrpSpPr>
              <p:grpSpPr>
                <a:xfrm>
                  <a:off x="12316858" y="2843923"/>
                  <a:ext cx="440675" cy="1762700"/>
                  <a:chOff x="12316858" y="3201732"/>
                  <a:chExt cx="440675" cy="1762700"/>
                </a:xfrm>
              </p:grpSpPr>
              <p:sp>
                <p:nvSpPr>
                  <p:cNvPr id="69" name="Rektangel 68">
                    <a:extLst>
                      <a:ext uri="{FF2B5EF4-FFF2-40B4-BE49-F238E27FC236}">
                        <a16:creationId xmlns:a16="http://schemas.microsoft.com/office/drawing/2014/main" id="{756477A9-8504-F548-8CED-45C78AB4CF05}"/>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E2B5ABB0-3058-AA46-9889-5869E473AE7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8BF26325-174D-3645-9C57-CCFC0C1175A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B62A87D9-9422-8444-8FD3-A1BE48CF30C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0" name="TekstSylinder 59">
              <a:extLst>
                <a:ext uri="{FF2B5EF4-FFF2-40B4-BE49-F238E27FC236}">
                  <a16:creationId xmlns:a16="http://schemas.microsoft.com/office/drawing/2014/main" id="{73104622-4E59-5847-A55B-634077D7F43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1" name="Gruppe 60">
              <a:extLst>
                <a:ext uri="{FF2B5EF4-FFF2-40B4-BE49-F238E27FC236}">
                  <a16:creationId xmlns:a16="http://schemas.microsoft.com/office/drawing/2014/main" id="{37123774-32AD-4D48-837D-9B50969FCC33}"/>
                </a:ext>
              </a:extLst>
            </p:cNvPr>
            <p:cNvGrpSpPr/>
            <p:nvPr userDrawn="1"/>
          </p:nvGrpSpPr>
          <p:grpSpPr>
            <a:xfrm>
              <a:off x="12610441" y="194994"/>
              <a:ext cx="807496" cy="955972"/>
              <a:chOff x="12610441" y="212086"/>
              <a:chExt cx="807496" cy="955972"/>
            </a:xfrm>
          </p:grpSpPr>
          <p:cxnSp>
            <p:nvCxnSpPr>
              <p:cNvPr id="62" name="Vinkel 61">
                <a:extLst>
                  <a:ext uri="{FF2B5EF4-FFF2-40B4-BE49-F238E27FC236}">
                    <a16:creationId xmlns:a16="http://schemas.microsoft.com/office/drawing/2014/main" id="{DB6D4BF2-0D91-434C-8F27-BC433F6E6410}"/>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3" name="TekstSylinder 62">
                <a:extLst>
                  <a:ext uri="{FF2B5EF4-FFF2-40B4-BE49-F238E27FC236}">
                    <a16:creationId xmlns:a16="http://schemas.microsoft.com/office/drawing/2014/main" id="{6C392CEA-242D-A34D-B36F-D988744DBFF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40659255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4CD1A60D-DB44-0749-AE29-4712892B2B84}" type="datetime1">
              <a:rPr lang="nb-NO" smtClean="0"/>
              <a:t>06.03.2025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9673818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Tomt neg">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6216D44A-19CF-DE4E-8E1A-3AD40AB275F0}" type="datetime1">
              <a:rPr lang="nb-NO" smtClean="0"/>
              <a:pPr/>
              <a:t>06.03.2025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5" name="Bilde 4">
            <a:extLst>
              <a:ext uri="{FF2B5EF4-FFF2-40B4-BE49-F238E27FC236}">
                <a16:creationId xmlns:a16="http://schemas.microsoft.com/office/drawing/2014/main" id="{557E58CC-95FD-0340-B743-A6656B545401}"/>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6" name="Gruppe 5">
            <a:extLst>
              <a:ext uri="{FF2B5EF4-FFF2-40B4-BE49-F238E27FC236}">
                <a16:creationId xmlns:a16="http://schemas.microsoft.com/office/drawing/2014/main" id="{AB1900BA-05D4-CC4D-ADCE-D307B8419611}"/>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A601B2AB-0092-5D48-B697-F5B2F8642F27}"/>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1283DABB-F957-7041-9BD8-2E7C09E75AC3}"/>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03E03865-2527-DB49-979A-47FFF2A1032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4CD3D47E-9369-9647-B082-306910B6CD6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9A8E62DF-790C-2D4D-81AF-08239423467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FC384CB6-ED25-E34D-9712-8F0E8ED4CD3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A031495B-E581-454B-8CC0-EF055DE24C57}"/>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55F45DD-A85F-5F46-83FA-B7EDB15751D5}"/>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43A3439B-451A-4C46-AD1B-A782CD0A8E4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B9829110-FFBC-274E-9141-5A01CA9003F2}"/>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DB7B771-D9B6-624B-8A46-356BB47D2DCF}"/>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B99F47D-FC4D-D847-8DE5-D58693171585}"/>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48142ED-63BF-2743-BF2B-247A0FA84A64}"/>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9D7D332-0D4C-704E-BF86-2D38B3BF1A0E}"/>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C545234E-EC4D-AA4B-B17B-9AB931597E10}"/>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D9077C88-D56C-5245-8D27-0CEEB028ABD9}"/>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7827F59-ECDA-744D-8356-C1E924BD4D05}"/>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4C4C87E6-E38E-CF4A-BA35-A5272281247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36935E26-963B-1A48-BD41-A01E8CB08D66}"/>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7D3435F6-6DB0-C34A-BC71-DB699A7D99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C414CD4D-10D1-8840-BDE7-AD7EBD7008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60DFA5A-25D5-AD43-8A30-3AD4CD267870}"/>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25955AA6-D471-4346-B2BA-075B4897A10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4076C51A-758B-3746-9ED0-E160EB7B684C}"/>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6FDA69B5-A0C7-E645-9E2C-7B305BFF6A21}"/>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1C5A376E-4065-374B-BA02-7D97FA3E2C2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018EEC3F-5AF1-724B-8AEE-660F9D3A4C8C}"/>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6A58F931-93D4-2942-B3D5-EB7C4B9526B8}"/>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E58408FF-BB4B-324F-B809-10738F8313B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4261316-AF1F-AD45-BB4B-917D42AA7003}"/>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6B5EF1EC-1B00-1844-B472-4AA8C80DC1E4}"/>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422C5EE2-43BC-F04D-9F67-D2F7E8BB146D}"/>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23EBDFBA-B78B-234E-8859-7253F0EE320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917639CB-FC6C-0345-B9F1-D4156B250E2B}"/>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45446D2C-39DA-CD47-AFC9-CB458E69BDB6}"/>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EAA5D0EC-17A3-F142-B9ED-F53E6B6A0F6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7754D441-1572-A44C-BEE7-FB28E38DB59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800553DB-484C-4C48-A795-AD15950696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24FB817F-D960-C84A-9EF5-1AD43774A62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809952D0-7ACC-0B46-9DC5-BC1BE08DFCC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7D39A50C-ECD4-4544-BA86-2ED55C88171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BEA364B-9128-6E40-B529-DD331D756648}"/>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C72D05B0-E28E-DC4F-BC75-E520AACE32DD}"/>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14E0F4DD-E0F0-F24C-B654-6AED7A229E4F}"/>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B2445F4C-3310-734C-AE0A-635C6A6AC128}"/>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1A5133CC-5017-464D-BE68-FFFF7D1AC0A5}"/>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D292125B-BEFA-AC4E-B7E8-8D1A25A157B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A9DD9D52-EED3-5747-BDD4-E91D0C39344D}"/>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AED1A88C-B09C-B748-89CA-045C396CB15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C53B160-049D-7E44-881B-655B1B2A4F9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57" name="Gruppe 56">
            <a:extLst>
              <a:ext uri="{FF2B5EF4-FFF2-40B4-BE49-F238E27FC236}">
                <a16:creationId xmlns:a16="http://schemas.microsoft.com/office/drawing/2014/main" id="{B5F84FFA-6BAA-B14F-B16D-AA7B9747C6CC}"/>
              </a:ext>
            </a:extLst>
          </p:cNvPr>
          <p:cNvGrpSpPr/>
          <p:nvPr userDrawn="1"/>
        </p:nvGrpSpPr>
        <p:grpSpPr>
          <a:xfrm>
            <a:off x="12252770" y="1"/>
            <a:ext cx="1165167" cy="5230535"/>
            <a:chOff x="12252770" y="1"/>
            <a:chExt cx="1165167" cy="5230535"/>
          </a:xfrm>
        </p:grpSpPr>
        <p:grpSp>
          <p:nvGrpSpPr>
            <p:cNvPr id="58" name="Gruppe 57">
              <a:extLst>
                <a:ext uri="{FF2B5EF4-FFF2-40B4-BE49-F238E27FC236}">
                  <a16:creationId xmlns:a16="http://schemas.microsoft.com/office/drawing/2014/main" id="{77A126F7-40BD-C14E-8502-3DA25EA5B468}"/>
                </a:ext>
              </a:extLst>
            </p:cNvPr>
            <p:cNvGrpSpPr/>
            <p:nvPr userDrawn="1"/>
          </p:nvGrpSpPr>
          <p:grpSpPr>
            <a:xfrm>
              <a:off x="12252770" y="1"/>
              <a:ext cx="409071" cy="3254927"/>
              <a:chOff x="12252770" y="1"/>
              <a:chExt cx="588588" cy="4683318"/>
            </a:xfrm>
          </p:grpSpPr>
          <p:sp>
            <p:nvSpPr>
              <p:cNvPr id="63" name="Rektangel 62">
                <a:extLst>
                  <a:ext uri="{FF2B5EF4-FFF2-40B4-BE49-F238E27FC236}">
                    <a16:creationId xmlns:a16="http://schemas.microsoft.com/office/drawing/2014/main" id="{34109EA4-7D73-6A41-B911-1DA4C65C7F3C}"/>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4" name="Gruppe 63">
                <a:extLst>
                  <a:ext uri="{FF2B5EF4-FFF2-40B4-BE49-F238E27FC236}">
                    <a16:creationId xmlns:a16="http://schemas.microsoft.com/office/drawing/2014/main" id="{519B015A-7710-4345-B1A0-2C31D3D3A29E}"/>
                  </a:ext>
                </a:extLst>
              </p:cNvPr>
              <p:cNvGrpSpPr/>
              <p:nvPr userDrawn="1"/>
            </p:nvGrpSpPr>
            <p:grpSpPr>
              <a:xfrm>
                <a:off x="12326727" y="84822"/>
                <a:ext cx="440675" cy="4513676"/>
                <a:chOff x="12316858" y="92947"/>
                <a:chExt cx="440675" cy="4513676"/>
              </a:xfrm>
            </p:grpSpPr>
            <p:grpSp>
              <p:nvGrpSpPr>
                <p:cNvPr id="65" name="Gruppe 64">
                  <a:extLst>
                    <a:ext uri="{FF2B5EF4-FFF2-40B4-BE49-F238E27FC236}">
                      <a16:creationId xmlns:a16="http://schemas.microsoft.com/office/drawing/2014/main" id="{1E952DE6-F52C-8141-AA51-F93ED1B782AC}"/>
                    </a:ext>
                  </a:extLst>
                </p:cNvPr>
                <p:cNvGrpSpPr/>
                <p:nvPr userDrawn="1"/>
              </p:nvGrpSpPr>
              <p:grpSpPr>
                <a:xfrm>
                  <a:off x="12316858" y="92947"/>
                  <a:ext cx="440675" cy="1322025"/>
                  <a:chOff x="12316858" y="92947"/>
                  <a:chExt cx="440675" cy="1322025"/>
                </a:xfrm>
              </p:grpSpPr>
              <p:sp>
                <p:nvSpPr>
                  <p:cNvPr id="75" name="Rektangel 74">
                    <a:extLst>
                      <a:ext uri="{FF2B5EF4-FFF2-40B4-BE49-F238E27FC236}">
                        <a16:creationId xmlns:a16="http://schemas.microsoft.com/office/drawing/2014/main" id="{1D91D97C-F319-7D49-8970-B66AB818B22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9F6A8CC-B295-074A-89FC-DBCE3DC47B03}"/>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E44D7125-3570-FD4D-B191-C75A400B46EF}"/>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6" name="Gruppe 65">
                  <a:extLst>
                    <a:ext uri="{FF2B5EF4-FFF2-40B4-BE49-F238E27FC236}">
                      <a16:creationId xmlns:a16="http://schemas.microsoft.com/office/drawing/2014/main" id="{6E9D1C89-D906-8A47-9476-62BAE8FEB515}"/>
                    </a:ext>
                  </a:extLst>
                </p:cNvPr>
                <p:cNvGrpSpPr/>
                <p:nvPr userDrawn="1"/>
              </p:nvGrpSpPr>
              <p:grpSpPr>
                <a:xfrm>
                  <a:off x="12316858" y="1468435"/>
                  <a:ext cx="440675" cy="1322025"/>
                  <a:chOff x="12316858" y="1600866"/>
                  <a:chExt cx="440675" cy="1322025"/>
                </a:xfrm>
              </p:grpSpPr>
              <p:sp>
                <p:nvSpPr>
                  <p:cNvPr id="72" name="Rektangel 71">
                    <a:extLst>
                      <a:ext uri="{FF2B5EF4-FFF2-40B4-BE49-F238E27FC236}">
                        <a16:creationId xmlns:a16="http://schemas.microsoft.com/office/drawing/2014/main" id="{D145DC4C-E21E-4741-ADAA-1EDD63A5E30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D9A25599-1748-4243-9CC2-9B55BA245FD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126E6B9-55BC-AB41-92F0-ED3B06012608}"/>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643744EE-DB91-F24E-8086-50A0EDD842EB}"/>
                    </a:ext>
                  </a:extLst>
                </p:cNvPr>
                <p:cNvGrpSpPr/>
                <p:nvPr userDrawn="1"/>
              </p:nvGrpSpPr>
              <p:grpSpPr>
                <a:xfrm>
                  <a:off x="12316858" y="2843923"/>
                  <a:ext cx="440675" cy="1762700"/>
                  <a:chOff x="12316858" y="3201732"/>
                  <a:chExt cx="440675" cy="1762700"/>
                </a:xfrm>
              </p:grpSpPr>
              <p:sp>
                <p:nvSpPr>
                  <p:cNvPr id="68" name="Rektangel 67">
                    <a:extLst>
                      <a:ext uri="{FF2B5EF4-FFF2-40B4-BE49-F238E27FC236}">
                        <a16:creationId xmlns:a16="http://schemas.microsoft.com/office/drawing/2014/main" id="{BF15CC72-60C3-DF4D-B9DE-BE9263C2B62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9" name="Rektangel 68">
                    <a:extLst>
                      <a:ext uri="{FF2B5EF4-FFF2-40B4-BE49-F238E27FC236}">
                        <a16:creationId xmlns:a16="http://schemas.microsoft.com/office/drawing/2014/main" id="{EDFE0806-648E-664D-A052-406FC350D6F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BCC0B081-FCB2-5C47-B8AD-231EFCC1929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C6009896-4C4A-2C43-B51A-3964D8127B9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59" name="TekstSylinder 58">
              <a:extLst>
                <a:ext uri="{FF2B5EF4-FFF2-40B4-BE49-F238E27FC236}">
                  <a16:creationId xmlns:a16="http://schemas.microsoft.com/office/drawing/2014/main" id="{0DDB7D4B-6E4A-2642-B893-ABD7512A4B44}"/>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0" name="Gruppe 59">
              <a:extLst>
                <a:ext uri="{FF2B5EF4-FFF2-40B4-BE49-F238E27FC236}">
                  <a16:creationId xmlns:a16="http://schemas.microsoft.com/office/drawing/2014/main" id="{85916284-E703-0E4A-9DB5-13D9D1A9819A}"/>
                </a:ext>
              </a:extLst>
            </p:cNvPr>
            <p:cNvGrpSpPr/>
            <p:nvPr userDrawn="1"/>
          </p:nvGrpSpPr>
          <p:grpSpPr>
            <a:xfrm>
              <a:off x="12610441" y="194994"/>
              <a:ext cx="807496" cy="955972"/>
              <a:chOff x="12610441" y="212086"/>
              <a:chExt cx="807496" cy="955972"/>
            </a:xfrm>
          </p:grpSpPr>
          <p:cxnSp>
            <p:nvCxnSpPr>
              <p:cNvPr id="61" name="Vinkel 60">
                <a:extLst>
                  <a:ext uri="{FF2B5EF4-FFF2-40B4-BE49-F238E27FC236}">
                    <a16:creationId xmlns:a16="http://schemas.microsoft.com/office/drawing/2014/main" id="{52D5A379-F749-0D46-A951-B3F032547EA3}"/>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2" name="TekstSylinder 61">
                <a:extLst>
                  <a:ext uri="{FF2B5EF4-FFF2-40B4-BE49-F238E27FC236}">
                    <a16:creationId xmlns:a16="http://schemas.microsoft.com/office/drawing/2014/main" id="{500DE19B-D18B-BB4D-8C3A-93CA181730A8}"/>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16856513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tel og bilde">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2"/>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7EC2E4C6-95B5-1E49-A58A-4D191733A124}" type="datetime1">
              <a:rPr lang="nb-NO" smtClean="0"/>
              <a:t>06.03.2025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7" name="Plassholder for tekst 7">
            <a:extLst>
              <a:ext uri="{FF2B5EF4-FFF2-40B4-BE49-F238E27FC236}">
                <a16:creationId xmlns:a16="http://schemas.microsoft.com/office/drawing/2014/main" id="{F94000EC-D1D9-C246-8D8C-51A9EE300A4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1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1" name="TekstSylinder 90">
            <a:extLst>
              <a:ext uri="{FF2B5EF4-FFF2-40B4-BE49-F238E27FC236}">
                <a16:creationId xmlns:a16="http://schemas.microsoft.com/office/drawing/2014/main" id="{579C4266-3D6E-7E4E-B7F9-0C8B755D7C96}"/>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93C22E23-7157-454A-9FA2-4933BA1812A4}"/>
              </a:ext>
            </a:extLst>
          </p:cNvPr>
          <p:cNvGrpSpPr/>
          <p:nvPr userDrawn="1"/>
        </p:nvGrpSpPr>
        <p:grpSpPr>
          <a:xfrm>
            <a:off x="12252770" y="1"/>
            <a:ext cx="1165167" cy="5230535"/>
            <a:chOff x="12252770" y="1"/>
            <a:chExt cx="1165167" cy="5230535"/>
          </a:xfrm>
        </p:grpSpPr>
        <p:grpSp>
          <p:nvGrpSpPr>
            <p:cNvPr id="92" name="Gruppe 91">
              <a:extLst>
                <a:ext uri="{FF2B5EF4-FFF2-40B4-BE49-F238E27FC236}">
                  <a16:creationId xmlns:a16="http://schemas.microsoft.com/office/drawing/2014/main" id="{7A5698FF-6A63-024B-A69C-C4E777FF2F2C}"/>
                </a:ext>
              </a:extLst>
            </p:cNvPr>
            <p:cNvGrpSpPr/>
            <p:nvPr userDrawn="1"/>
          </p:nvGrpSpPr>
          <p:grpSpPr>
            <a:xfrm>
              <a:off x="12252770" y="1"/>
              <a:ext cx="409071" cy="3254927"/>
              <a:chOff x="12252770" y="1"/>
              <a:chExt cx="588588" cy="4683318"/>
            </a:xfrm>
          </p:grpSpPr>
          <p:sp>
            <p:nvSpPr>
              <p:cNvPr id="97" name="Rektangel 96">
                <a:extLst>
                  <a:ext uri="{FF2B5EF4-FFF2-40B4-BE49-F238E27FC236}">
                    <a16:creationId xmlns:a16="http://schemas.microsoft.com/office/drawing/2014/main" id="{25A2FBF4-73A7-CE4C-A8DB-8FE5D09DE5E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8" name="Gruppe 97">
                <a:extLst>
                  <a:ext uri="{FF2B5EF4-FFF2-40B4-BE49-F238E27FC236}">
                    <a16:creationId xmlns:a16="http://schemas.microsoft.com/office/drawing/2014/main" id="{E2F0FC64-DC73-F248-9324-0CE978C9D6B0}"/>
                  </a:ext>
                </a:extLst>
              </p:cNvPr>
              <p:cNvGrpSpPr/>
              <p:nvPr userDrawn="1"/>
            </p:nvGrpSpPr>
            <p:grpSpPr>
              <a:xfrm>
                <a:off x="12326727" y="84822"/>
                <a:ext cx="440675" cy="4513676"/>
                <a:chOff x="12316858" y="92947"/>
                <a:chExt cx="440675" cy="4513676"/>
              </a:xfrm>
            </p:grpSpPr>
            <p:grpSp>
              <p:nvGrpSpPr>
                <p:cNvPr id="99" name="Gruppe 98">
                  <a:extLst>
                    <a:ext uri="{FF2B5EF4-FFF2-40B4-BE49-F238E27FC236}">
                      <a16:creationId xmlns:a16="http://schemas.microsoft.com/office/drawing/2014/main" id="{32C01DAD-6F31-5A4E-8BB7-FB70223EA16E}"/>
                    </a:ext>
                  </a:extLst>
                </p:cNvPr>
                <p:cNvGrpSpPr/>
                <p:nvPr userDrawn="1"/>
              </p:nvGrpSpPr>
              <p:grpSpPr>
                <a:xfrm>
                  <a:off x="12316858" y="92947"/>
                  <a:ext cx="440675" cy="1322025"/>
                  <a:chOff x="12316858" y="92947"/>
                  <a:chExt cx="440675" cy="1322025"/>
                </a:xfrm>
              </p:grpSpPr>
              <p:sp>
                <p:nvSpPr>
                  <p:cNvPr id="109" name="Rektangel 108">
                    <a:extLst>
                      <a:ext uri="{FF2B5EF4-FFF2-40B4-BE49-F238E27FC236}">
                        <a16:creationId xmlns:a16="http://schemas.microsoft.com/office/drawing/2014/main" id="{00BA1803-2911-A847-B7CA-E67357CD35D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EFA1BCB1-1DE2-884A-A3D1-ED6A6FA72118}"/>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1" name="Rektangel 110">
                    <a:extLst>
                      <a:ext uri="{FF2B5EF4-FFF2-40B4-BE49-F238E27FC236}">
                        <a16:creationId xmlns:a16="http://schemas.microsoft.com/office/drawing/2014/main" id="{6F1895A8-5ECD-2A44-990D-ED7B270E21F7}"/>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4F88FD5F-270C-924E-AB88-B64550BAB694}"/>
                    </a:ext>
                  </a:extLst>
                </p:cNvPr>
                <p:cNvGrpSpPr/>
                <p:nvPr userDrawn="1"/>
              </p:nvGrpSpPr>
              <p:grpSpPr>
                <a:xfrm>
                  <a:off x="12316858" y="1468435"/>
                  <a:ext cx="440675" cy="1322025"/>
                  <a:chOff x="12316858" y="1600866"/>
                  <a:chExt cx="440675" cy="1322025"/>
                </a:xfrm>
              </p:grpSpPr>
              <p:sp>
                <p:nvSpPr>
                  <p:cNvPr id="106" name="Rektangel 105">
                    <a:extLst>
                      <a:ext uri="{FF2B5EF4-FFF2-40B4-BE49-F238E27FC236}">
                        <a16:creationId xmlns:a16="http://schemas.microsoft.com/office/drawing/2014/main" id="{691CFAF3-3CF9-D944-A90A-7771F866546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ECBBB0E6-3392-8F48-AF3D-1E34E5123EB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8" name="Rektangel 107">
                    <a:extLst>
                      <a:ext uri="{FF2B5EF4-FFF2-40B4-BE49-F238E27FC236}">
                        <a16:creationId xmlns:a16="http://schemas.microsoft.com/office/drawing/2014/main" id="{AD973EDC-E273-FD45-A872-FCEA9C9596C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1" name="Gruppe 100">
                  <a:extLst>
                    <a:ext uri="{FF2B5EF4-FFF2-40B4-BE49-F238E27FC236}">
                      <a16:creationId xmlns:a16="http://schemas.microsoft.com/office/drawing/2014/main" id="{0BB50A37-EF61-E145-B01B-4CD63CD93CFC}"/>
                    </a:ext>
                  </a:extLst>
                </p:cNvPr>
                <p:cNvGrpSpPr/>
                <p:nvPr userDrawn="1"/>
              </p:nvGrpSpPr>
              <p:grpSpPr>
                <a:xfrm>
                  <a:off x="12316858" y="2843923"/>
                  <a:ext cx="440675" cy="1762700"/>
                  <a:chOff x="12316858" y="3201732"/>
                  <a:chExt cx="440675" cy="1762700"/>
                </a:xfrm>
              </p:grpSpPr>
              <p:sp>
                <p:nvSpPr>
                  <p:cNvPr id="102" name="Rektangel 101">
                    <a:extLst>
                      <a:ext uri="{FF2B5EF4-FFF2-40B4-BE49-F238E27FC236}">
                        <a16:creationId xmlns:a16="http://schemas.microsoft.com/office/drawing/2014/main" id="{936DA9BF-3F5B-1645-B5A8-937601BD550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E37229E9-C19B-314E-A355-F74581E29A8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F5029DA2-C182-3D45-9570-AC932D04C9F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5" name="Rektangel 104">
                    <a:extLst>
                      <a:ext uri="{FF2B5EF4-FFF2-40B4-BE49-F238E27FC236}">
                        <a16:creationId xmlns:a16="http://schemas.microsoft.com/office/drawing/2014/main" id="{3F512FCD-C3D3-1246-B41C-4FB5A3A4237D}"/>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3" name="TekstSylinder 92">
              <a:extLst>
                <a:ext uri="{FF2B5EF4-FFF2-40B4-BE49-F238E27FC236}">
                  <a16:creationId xmlns:a16="http://schemas.microsoft.com/office/drawing/2014/main" id="{8EBAF184-0DA0-994C-BADC-830CD29ED2D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4" name="Gruppe 93">
              <a:extLst>
                <a:ext uri="{FF2B5EF4-FFF2-40B4-BE49-F238E27FC236}">
                  <a16:creationId xmlns:a16="http://schemas.microsoft.com/office/drawing/2014/main" id="{704FC957-C060-9247-9858-582BFAE0455A}"/>
                </a:ext>
              </a:extLst>
            </p:cNvPr>
            <p:cNvGrpSpPr/>
            <p:nvPr userDrawn="1"/>
          </p:nvGrpSpPr>
          <p:grpSpPr>
            <a:xfrm>
              <a:off x="12610441" y="194994"/>
              <a:ext cx="807496" cy="955972"/>
              <a:chOff x="12610441" y="212086"/>
              <a:chExt cx="807496" cy="955972"/>
            </a:xfrm>
          </p:grpSpPr>
          <p:cxnSp>
            <p:nvCxnSpPr>
              <p:cNvPr id="95" name="Vinkel 94">
                <a:extLst>
                  <a:ext uri="{FF2B5EF4-FFF2-40B4-BE49-F238E27FC236}">
                    <a16:creationId xmlns:a16="http://schemas.microsoft.com/office/drawing/2014/main" id="{E7E7E809-91BC-5948-8E10-28B2E9F17F8E}"/>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6" name="TekstSylinder 95">
                <a:extLst>
                  <a:ext uri="{FF2B5EF4-FFF2-40B4-BE49-F238E27FC236}">
                    <a16:creationId xmlns:a16="http://schemas.microsoft.com/office/drawing/2014/main" id="{6CDD19D7-ACD9-0F45-BCFE-9CD2378F042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4318627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tel og bilde neg">
    <p:bg>
      <p:bgPr>
        <a:solidFill>
          <a:schemeClr val="tx2"/>
        </a:solidFill>
        <a:effectLst/>
      </p:bgPr>
    </p:bg>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BE56C02C-6ABF-7448-8AB3-A94F70C24895}" type="datetime1">
              <a:rPr lang="nb-NO" smtClean="0"/>
              <a:pPr/>
              <a:t>06.03.2025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80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9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3" name="Plassholder for tekst 7">
            <a:extLst>
              <a:ext uri="{FF2B5EF4-FFF2-40B4-BE49-F238E27FC236}">
                <a16:creationId xmlns:a16="http://schemas.microsoft.com/office/drawing/2014/main" id="{B92A71BA-AE3E-044A-9513-C446526D6AA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1" name="TekstSylinder 90">
            <a:extLst>
              <a:ext uri="{FF2B5EF4-FFF2-40B4-BE49-F238E27FC236}">
                <a16:creationId xmlns:a16="http://schemas.microsoft.com/office/drawing/2014/main" id="{D8BFF3AF-100C-6745-B178-EF1A964BB521}"/>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116" name="Gruppe 115">
            <a:extLst>
              <a:ext uri="{FF2B5EF4-FFF2-40B4-BE49-F238E27FC236}">
                <a16:creationId xmlns:a16="http://schemas.microsoft.com/office/drawing/2014/main" id="{F4097E33-CF5F-8E43-B046-2CEB7B436B2D}"/>
              </a:ext>
            </a:extLst>
          </p:cNvPr>
          <p:cNvGrpSpPr/>
          <p:nvPr userDrawn="1"/>
        </p:nvGrpSpPr>
        <p:grpSpPr>
          <a:xfrm>
            <a:off x="12252770" y="1"/>
            <a:ext cx="1165167" cy="5230535"/>
            <a:chOff x="12252770" y="1"/>
            <a:chExt cx="1165167" cy="5230535"/>
          </a:xfrm>
        </p:grpSpPr>
        <p:grpSp>
          <p:nvGrpSpPr>
            <p:cNvPr id="117" name="Gruppe 116">
              <a:extLst>
                <a:ext uri="{FF2B5EF4-FFF2-40B4-BE49-F238E27FC236}">
                  <a16:creationId xmlns:a16="http://schemas.microsoft.com/office/drawing/2014/main" id="{DECE140A-93EB-3144-89A2-67734D7FECB3}"/>
                </a:ext>
              </a:extLst>
            </p:cNvPr>
            <p:cNvGrpSpPr/>
            <p:nvPr userDrawn="1"/>
          </p:nvGrpSpPr>
          <p:grpSpPr>
            <a:xfrm>
              <a:off x="12252770" y="1"/>
              <a:ext cx="409071" cy="3254927"/>
              <a:chOff x="12252770" y="1"/>
              <a:chExt cx="588588" cy="4683318"/>
            </a:xfrm>
          </p:grpSpPr>
          <p:sp>
            <p:nvSpPr>
              <p:cNvPr id="122" name="Rektangel 121">
                <a:extLst>
                  <a:ext uri="{FF2B5EF4-FFF2-40B4-BE49-F238E27FC236}">
                    <a16:creationId xmlns:a16="http://schemas.microsoft.com/office/drawing/2014/main" id="{DDA73A66-85FA-424A-8AAA-0F985FE62182}"/>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23" name="Gruppe 122">
                <a:extLst>
                  <a:ext uri="{FF2B5EF4-FFF2-40B4-BE49-F238E27FC236}">
                    <a16:creationId xmlns:a16="http://schemas.microsoft.com/office/drawing/2014/main" id="{9640A54C-C539-B742-ABCC-6299AE5B8CEB}"/>
                  </a:ext>
                </a:extLst>
              </p:cNvPr>
              <p:cNvGrpSpPr/>
              <p:nvPr userDrawn="1"/>
            </p:nvGrpSpPr>
            <p:grpSpPr>
              <a:xfrm>
                <a:off x="12326727" y="84822"/>
                <a:ext cx="440675" cy="4513676"/>
                <a:chOff x="12316858" y="92947"/>
                <a:chExt cx="440675" cy="4513676"/>
              </a:xfrm>
            </p:grpSpPr>
            <p:grpSp>
              <p:nvGrpSpPr>
                <p:cNvPr id="124" name="Gruppe 123">
                  <a:extLst>
                    <a:ext uri="{FF2B5EF4-FFF2-40B4-BE49-F238E27FC236}">
                      <a16:creationId xmlns:a16="http://schemas.microsoft.com/office/drawing/2014/main" id="{20F039C6-69E9-B941-A4D3-66A5C1CDD708}"/>
                    </a:ext>
                  </a:extLst>
                </p:cNvPr>
                <p:cNvGrpSpPr/>
                <p:nvPr userDrawn="1"/>
              </p:nvGrpSpPr>
              <p:grpSpPr>
                <a:xfrm>
                  <a:off x="12316858" y="92947"/>
                  <a:ext cx="440675" cy="1322025"/>
                  <a:chOff x="12316858" y="92947"/>
                  <a:chExt cx="440675" cy="1322025"/>
                </a:xfrm>
              </p:grpSpPr>
              <p:sp>
                <p:nvSpPr>
                  <p:cNvPr id="134" name="Rektangel 133">
                    <a:extLst>
                      <a:ext uri="{FF2B5EF4-FFF2-40B4-BE49-F238E27FC236}">
                        <a16:creationId xmlns:a16="http://schemas.microsoft.com/office/drawing/2014/main" id="{E6B7DA5B-F065-2842-BCE3-471D7906CE0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5" name="Rektangel 134">
                    <a:extLst>
                      <a:ext uri="{FF2B5EF4-FFF2-40B4-BE49-F238E27FC236}">
                        <a16:creationId xmlns:a16="http://schemas.microsoft.com/office/drawing/2014/main" id="{B04DDF36-E4D0-1541-8466-643799975A9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6" name="Rektangel 135">
                    <a:extLst>
                      <a:ext uri="{FF2B5EF4-FFF2-40B4-BE49-F238E27FC236}">
                        <a16:creationId xmlns:a16="http://schemas.microsoft.com/office/drawing/2014/main" id="{0C6F3194-B699-D740-A1E1-EAEB8C66A35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5" name="Gruppe 124">
                  <a:extLst>
                    <a:ext uri="{FF2B5EF4-FFF2-40B4-BE49-F238E27FC236}">
                      <a16:creationId xmlns:a16="http://schemas.microsoft.com/office/drawing/2014/main" id="{C17BA548-9E47-5E40-95F0-9D998CFD5426}"/>
                    </a:ext>
                  </a:extLst>
                </p:cNvPr>
                <p:cNvGrpSpPr/>
                <p:nvPr userDrawn="1"/>
              </p:nvGrpSpPr>
              <p:grpSpPr>
                <a:xfrm>
                  <a:off x="12316858" y="1468435"/>
                  <a:ext cx="440675" cy="1322025"/>
                  <a:chOff x="12316858" y="1600866"/>
                  <a:chExt cx="440675" cy="1322025"/>
                </a:xfrm>
              </p:grpSpPr>
              <p:sp>
                <p:nvSpPr>
                  <p:cNvPr id="131" name="Rektangel 130">
                    <a:extLst>
                      <a:ext uri="{FF2B5EF4-FFF2-40B4-BE49-F238E27FC236}">
                        <a16:creationId xmlns:a16="http://schemas.microsoft.com/office/drawing/2014/main" id="{9B63810D-9182-9647-8817-730AA17B9908}"/>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2" name="Rektangel 131">
                    <a:extLst>
                      <a:ext uri="{FF2B5EF4-FFF2-40B4-BE49-F238E27FC236}">
                        <a16:creationId xmlns:a16="http://schemas.microsoft.com/office/drawing/2014/main" id="{76178564-5C0D-A84D-A7E4-632055B6BBC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3" name="Rektangel 132">
                    <a:extLst>
                      <a:ext uri="{FF2B5EF4-FFF2-40B4-BE49-F238E27FC236}">
                        <a16:creationId xmlns:a16="http://schemas.microsoft.com/office/drawing/2014/main" id="{2D2CE19A-924B-564C-ABE6-C21E0B2CBAED}"/>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6" name="Gruppe 125">
                  <a:extLst>
                    <a:ext uri="{FF2B5EF4-FFF2-40B4-BE49-F238E27FC236}">
                      <a16:creationId xmlns:a16="http://schemas.microsoft.com/office/drawing/2014/main" id="{559F23A5-5BF4-B14C-82D4-70EFF9772D87}"/>
                    </a:ext>
                  </a:extLst>
                </p:cNvPr>
                <p:cNvGrpSpPr/>
                <p:nvPr userDrawn="1"/>
              </p:nvGrpSpPr>
              <p:grpSpPr>
                <a:xfrm>
                  <a:off x="12316858" y="2843923"/>
                  <a:ext cx="440675" cy="1762700"/>
                  <a:chOff x="12316858" y="3201732"/>
                  <a:chExt cx="440675" cy="1762700"/>
                </a:xfrm>
              </p:grpSpPr>
              <p:sp>
                <p:nvSpPr>
                  <p:cNvPr id="127" name="Rektangel 126">
                    <a:extLst>
                      <a:ext uri="{FF2B5EF4-FFF2-40B4-BE49-F238E27FC236}">
                        <a16:creationId xmlns:a16="http://schemas.microsoft.com/office/drawing/2014/main" id="{1C6AC6BA-EC18-824D-AF37-845A37278F2A}"/>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8" name="Rektangel 127">
                    <a:extLst>
                      <a:ext uri="{FF2B5EF4-FFF2-40B4-BE49-F238E27FC236}">
                        <a16:creationId xmlns:a16="http://schemas.microsoft.com/office/drawing/2014/main" id="{6A88E69C-BC25-E944-B7EF-EBBC18D8339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9" name="Rektangel 128">
                    <a:extLst>
                      <a:ext uri="{FF2B5EF4-FFF2-40B4-BE49-F238E27FC236}">
                        <a16:creationId xmlns:a16="http://schemas.microsoft.com/office/drawing/2014/main" id="{CD353E5E-D83D-F24E-8720-DA4E6552C13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0" name="Rektangel 129">
                    <a:extLst>
                      <a:ext uri="{FF2B5EF4-FFF2-40B4-BE49-F238E27FC236}">
                        <a16:creationId xmlns:a16="http://schemas.microsoft.com/office/drawing/2014/main" id="{443B0873-2032-ED4A-82E8-AE8C6FE9F5A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18" name="TekstSylinder 117">
              <a:extLst>
                <a:ext uri="{FF2B5EF4-FFF2-40B4-BE49-F238E27FC236}">
                  <a16:creationId xmlns:a16="http://schemas.microsoft.com/office/drawing/2014/main" id="{6DB9C27B-183E-204C-A01D-673CC376DE0D}"/>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119" name="Gruppe 118">
              <a:extLst>
                <a:ext uri="{FF2B5EF4-FFF2-40B4-BE49-F238E27FC236}">
                  <a16:creationId xmlns:a16="http://schemas.microsoft.com/office/drawing/2014/main" id="{74D7BF0B-3E09-444C-9AFF-AB01B35624FC}"/>
                </a:ext>
              </a:extLst>
            </p:cNvPr>
            <p:cNvGrpSpPr/>
            <p:nvPr userDrawn="1"/>
          </p:nvGrpSpPr>
          <p:grpSpPr>
            <a:xfrm>
              <a:off x="12610441" y="194994"/>
              <a:ext cx="807496" cy="955972"/>
              <a:chOff x="12610441" y="212086"/>
              <a:chExt cx="807496" cy="955972"/>
            </a:xfrm>
          </p:grpSpPr>
          <p:cxnSp>
            <p:nvCxnSpPr>
              <p:cNvPr id="120" name="Vinkel 119">
                <a:extLst>
                  <a:ext uri="{FF2B5EF4-FFF2-40B4-BE49-F238E27FC236}">
                    <a16:creationId xmlns:a16="http://schemas.microsoft.com/office/drawing/2014/main" id="{5A99E870-FD93-3B44-8FBD-4D137D1803AC}"/>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21" name="TekstSylinder 120">
                <a:extLst>
                  <a:ext uri="{FF2B5EF4-FFF2-40B4-BE49-F238E27FC236}">
                    <a16:creationId xmlns:a16="http://schemas.microsoft.com/office/drawing/2014/main" id="{FF708AAD-7EC4-8240-87D4-5F749287662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761343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lysbilde bilde fjorden">
    <p:bg>
      <p:bgPr>
        <a:solidFill>
          <a:schemeClr val="bg1"/>
        </a:solidFill>
        <a:effectLst/>
      </p:bgPr>
    </p:bg>
    <p:spTree>
      <p:nvGrpSpPr>
        <p:cNvPr id="1" name=""/>
        <p:cNvGrpSpPr/>
        <p:nvPr/>
      </p:nvGrpSpPr>
      <p:grpSpPr>
        <a:xfrm>
          <a:off x="0" y="0"/>
          <a:ext cx="0" cy="0"/>
          <a:chOff x="0" y="0"/>
          <a:chExt cx="0" cy="0"/>
        </a:xfrm>
      </p:grpSpPr>
      <p:pic>
        <p:nvPicPr>
          <p:cNvPr id="8" name="Bilde 7" descr="Et bilde som inneholder vann, utendørs, himmel&#10;&#10;Automatisk generert beskrivelse">
            <a:extLst>
              <a:ext uri="{FF2B5EF4-FFF2-40B4-BE49-F238E27FC236}">
                <a16:creationId xmlns:a16="http://schemas.microsoft.com/office/drawing/2014/main" id="{5529CA15-BE40-1D42-9D15-E0A7E692230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ktangel 8">
            <a:extLst>
              <a:ext uri="{FF2B5EF4-FFF2-40B4-BE49-F238E27FC236}">
                <a16:creationId xmlns:a16="http://schemas.microsoft.com/office/drawing/2014/main" id="{2051E715-0C35-C940-9034-9C879AE08CC3}"/>
              </a:ext>
            </a:extLst>
          </p:cNvPr>
          <p:cNvSpPr/>
          <p:nvPr userDrawn="1"/>
        </p:nvSpPr>
        <p:spPr>
          <a:xfrm>
            <a:off x="0" y="0"/>
            <a:ext cx="6091200" cy="6091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30622488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ilde">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1"/>
                </a:solidFill>
              </a:defRPr>
            </a:lvl1pPr>
          </a:lstStyle>
          <a:p>
            <a:r>
              <a:rPr lang="nb-NO" noProof="0"/>
              <a:t>1. legg et bilde i </a:t>
            </a:r>
            <a:r>
              <a:rPr lang="nb-NO" noProof="0" err="1"/>
              <a:t>bildeboksen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10D617A1-83E2-5344-8976-17361E42FD8B}" type="datetime1">
              <a:rPr lang="nb-NO" smtClean="0"/>
              <a:t>06.03.2025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6" name="Plassholder for tekst 7">
            <a:extLst>
              <a:ext uri="{FF2B5EF4-FFF2-40B4-BE49-F238E27FC236}">
                <a16:creationId xmlns:a16="http://schemas.microsoft.com/office/drawing/2014/main" id="{BB1A03DA-0C1D-E543-8AED-4F84F9939FD8}"/>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2" name="TekstSylinder 71">
            <a:extLst>
              <a:ext uri="{FF2B5EF4-FFF2-40B4-BE49-F238E27FC236}">
                <a16:creationId xmlns:a16="http://schemas.microsoft.com/office/drawing/2014/main" id="{4CC3D295-8F51-F14C-A0DE-43811CC503C3}"/>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7CA9C2BF-57F1-B045-9180-AF5743F3C790}"/>
              </a:ext>
            </a:extLst>
          </p:cNvPr>
          <p:cNvGrpSpPr/>
          <p:nvPr userDrawn="1"/>
        </p:nvGrpSpPr>
        <p:grpSpPr>
          <a:xfrm>
            <a:off x="12252770" y="1"/>
            <a:ext cx="1165167" cy="5230535"/>
            <a:chOff x="12252770" y="1"/>
            <a:chExt cx="1165167" cy="5230535"/>
          </a:xfrm>
        </p:grpSpPr>
        <p:grpSp>
          <p:nvGrpSpPr>
            <p:cNvPr id="91" name="Gruppe 90">
              <a:extLst>
                <a:ext uri="{FF2B5EF4-FFF2-40B4-BE49-F238E27FC236}">
                  <a16:creationId xmlns:a16="http://schemas.microsoft.com/office/drawing/2014/main" id="{9EE5E5A1-CB87-064E-A1B8-4F7240CA91C3}"/>
                </a:ext>
              </a:extLst>
            </p:cNvPr>
            <p:cNvGrpSpPr/>
            <p:nvPr userDrawn="1"/>
          </p:nvGrpSpPr>
          <p:grpSpPr>
            <a:xfrm>
              <a:off x="12252770" y="1"/>
              <a:ext cx="409071" cy="3254927"/>
              <a:chOff x="12252770" y="1"/>
              <a:chExt cx="588588" cy="4683318"/>
            </a:xfrm>
          </p:grpSpPr>
          <p:sp>
            <p:nvSpPr>
              <p:cNvPr id="96" name="Rektangel 95">
                <a:extLst>
                  <a:ext uri="{FF2B5EF4-FFF2-40B4-BE49-F238E27FC236}">
                    <a16:creationId xmlns:a16="http://schemas.microsoft.com/office/drawing/2014/main" id="{9199446D-A160-E54C-A98A-97670A104D6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7" name="Gruppe 96">
                <a:extLst>
                  <a:ext uri="{FF2B5EF4-FFF2-40B4-BE49-F238E27FC236}">
                    <a16:creationId xmlns:a16="http://schemas.microsoft.com/office/drawing/2014/main" id="{C247B874-04D1-9D4E-A793-049462DE26D6}"/>
                  </a:ext>
                </a:extLst>
              </p:cNvPr>
              <p:cNvGrpSpPr/>
              <p:nvPr userDrawn="1"/>
            </p:nvGrpSpPr>
            <p:grpSpPr>
              <a:xfrm>
                <a:off x="12326727" y="84822"/>
                <a:ext cx="440675" cy="4513676"/>
                <a:chOff x="12316858" y="92947"/>
                <a:chExt cx="440675" cy="4513676"/>
              </a:xfrm>
            </p:grpSpPr>
            <p:grpSp>
              <p:nvGrpSpPr>
                <p:cNvPr id="98" name="Gruppe 97">
                  <a:extLst>
                    <a:ext uri="{FF2B5EF4-FFF2-40B4-BE49-F238E27FC236}">
                      <a16:creationId xmlns:a16="http://schemas.microsoft.com/office/drawing/2014/main" id="{3467FE23-DCD1-4E47-BB9E-95855B3839A7}"/>
                    </a:ext>
                  </a:extLst>
                </p:cNvPr>
                <p:cNvGrpSpPr/>
                <p:nvPr userDrawn="1"/>
              </p:nvGrpSpPr>
              <p:grpSpPr>
                <a:xfrm>
                  <a:off x="12316858" y="92947"/>
                  <a:ext cx="440675" cy="1322025"/>
                  <a:chOff x="12316858" y="92947"/>
                  <a:chExt cx="440675" cy="1322025"/>
                </a:xfrm>
              </p:grpSpPr>
              <p:sp>
                <p:nvSpPr>
                  <p:cNvPr id="108" name="Rektangel 107">
                    <a:extLst>
                      <a:ext uri="{FF2B5EF4-FFF2-40B4-BE49-F238E27FC236}">
                        <a16:creationId xmlns:a16="http://schemas.microsoft.com/office/drawing/2014/main" id="{EA2CFB82-4FE0-CA4F-8D2C-B9F50B38568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9" name="Rektangel 108">
                    <a:extLst>
                      <a:ext uri="{FF2B5EF4-FFF2-40B4-BE49-F238E27FC236}">
                        <a16:creationId xmlns:a16="http://schemas.microsoft.com/office/drawing/2014/main" id="{9A8820E8-7760-944E-A657-1E617296186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1EB784A8-BE62-BC46-9207-5D0171020E01}"/>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9" name="Gruppe 98">
                  <a:extLst>
                    <a:ext uri="{FF2B5EF4-FFF2-40B4-BE49-F238E27FC236}">
                      <a16:creationId xmlns:a16="http://schemas.microsoft.com/office/drawing/2014/main" id="{C0612BDE-564D-C94D-A7AB-2ACB109360FC}"/>
                    </a:ext>
                  </a:extLst>
                </p:cNvPr>
                <p:cNvGrpSpPr/>
                <p:nvPr userDrawn="1"/>
              </p:nvGrpSpPr>
              <p:grpSpPr>
                <a:xfrm>
                  <a:off x="12316858" y="1468435"/>
                  <a:ext cx="440675" cy="1322025"/>
                  <a:chOff x="12316858" y="1600866"/>
                  <a:chExt cx="440675" cy="1322025"/>
                </a:xfrm>
              </p:grpSpPr>
              <p:sp>
                <p:nvSpPr>
                  <p:cNvPr id="105" name="Rektangel 104">
                    <a:extLst>
                      <a:ext uri="{FF2B5EF4-FFF2-40B4-BE49-F238E27FC236}">
                        <a16:creationId xmlns:a16="http://schemas.microsoft.com/office/drawing/2014/main" id="{9611E365-DC43-6947-8EBE-B931F53121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6" name="Rektangel 105">
                    <a:extLst>
                      <a:ext uri="{FF2B5EF4-FFF2-40B4-BE49-F238E27FC236}">
                        <a16:creationId xmlns:a16="http://schemas.microsoft.com/office/drawing/2014/main" id="{896A1615-33C0-2841-AD4C-3D62C2946BFD}"/>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A4F6BBA8-3378-8946-9C45-2A239E00BF41}"/>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8C309830-E5F1-8E41-BCA9-251AA3B86FDE}"/>
                    </a:ext>
                  </a:extLst>
                </p:cNvPr>
                <p:cNvGrpSpPr/>
                <p:nvPr userDrawn="1"/>
              </p:nvGrpSpPr>
              <p:grpSpPr>
                <a:xfrm>
                  <a:off x="12316858" y="2843923"/>
                  <a:ext cx="440675" cy="1762700"/>
                  <a:chOff x="12316858" y="3201732"/>
                  <a:chExt cx="440675" cy="1762700"/>
                </a:xfrm>
              </p:grpSpPr>
              <p:sp>
                <p:nvSpPr>
                  <p:cNvPr id="101" name="Rektangel 100">
                    <a:extLst>
                      <a:ext uri="{FF2B5EF4-FFF2-40B4-BE49-F238E27FC236}">
                        <a16:creationId xmlns:a16="http://schemas.microsoft.com/office/drawing/2014/main" id="{50CA88BB-7387-DD4B-A6E3-BEDF86F26146}"/>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 name="Rektangel 101">
                    <a:extLst>
                      <a:ext uri="{FF2B5EF4-FFF2-40B4-BE49-F238E27FC236}">
                        <a16:creationId xmlns:a16="http://schemas.microsoft.com/office/drawing/2014/main" id="{AB1934A5-85F4-FF48-9398-897E1A8ADB5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963F2E7F-4C9D-0447-AAAF-227BFCF09E7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E6FAAD3A-5A0C-1244-8308-B81ABB39B043}"/>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2" name="TekstSylinder 91">
              <a:extLst>
                <a:ext uri="{FF2B5EF4-FFF2-40B4-BE49-F238E27FC236}">
                  <a16:creationId xmlns:a16="http://schemas.microsoft.com/office/drawing/2014/main" id="{BABF0E71-DEA0-3343-8AF8-6A9A70C4B49B}"/>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02BB3DD4-65FF-4E43-8EC4-72B29CEB570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B0A36170-F06E-8E41-9BC7-F44F4E26A5A9}"/>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2E98FD4-0641-4147-A688-3F5F957482F2}"/>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8195584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ilde neg">
    <p:bg>
      <p:bgPr>
        <a:solidFill>
          <a:schemeClr val="tx2"/>
        </a:solidFill>
        <a:effectLst/>
      </p:bgPr>
    </p:bg>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939CC06A-0458-7443-A95A-A3C9036965EC}" type="datetime1">
              <a:rPr lang="nb-NO" smtClean="0"/>
              <a:pPr/>
              <a:t>06.03.2025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4" name="Plassholder for tekst 7">
            <a:extLst>
              <a:ext uri="{FF2B5EF4-FFF2-40B4-BE49-F238E27FC236}">
                <a16:creationId xmlns:a16="http://schemas.microsoft.com/office/drawing/2014/main" id="{B4167E25-FC4E-0D40-B7E9-F526F2DED683}"/>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2" name="TekstSylinder 91">
            <a:extLst>
              <a:ext uri="{FF2B5EF4-FFF2-40B4-BE49-F238E27FC236}">
                <a16:creationId xmlns:a16="http://schemas.microsoft.com/office/drawing/2014/main" id="{6D51DDC6-EDC4-6145-9FBF-942463C865BC}"/>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6" name="Gruppe 5">
            <a:extLst>
              <a:ext uri="{FF2B5EF4-FFF2-40B4-BE49-F238E27FC236}">
                <a16:creationId xmlns:a16="http://schemas.microsoft.com/office/drawing/2014/main" id="{8CA7E12B-54B4-874B-933C-FC3D9E55A3BC}"/>
              </a:ext>
            </a:extLst>
          </p:cNvPr>
          <p:cNvGrpSpPr/>
          <p:nvPr userDrawn="1"/>
        </p:nvGrpSpPr>
        <p:grpSpPr>
          <a:xfrm>
            <a:off x="12252770" y="1"/>
            <a:ext cx="1165167" cy="5230535"/>
            <a:chOff x="12252770" y="1"/>
            <a:chExt cx="1165167" cy="5230535"/>
          </a:xfrm>
        </p:grpSpPr>
        <p:grpSp>
          <p:nvGrpSpPr>
            <p:cNvPr id="75" name="Gruppe 74">
              <a:extLst>
                <a:ext uri="{FF2B5EF4-FFF2-40B4-BE49-F238E27FC236}">
                  <a16:creationId xmlns:a16="http://schemas.microsoft.com/office/drawing/2014/main" id="{8F8009E6-2DC8-1C47-86DE-7EB231C9CC5E}"/>
                </a:ext>
              </a:extLst>
            </p:cNvPr>
            <p:cNvGrpSpPr/>
            <p:nvPr userDrawn="1"/>
          </p:nvGrpSpPr>
          <p:grpSpPr>
            <a:xfrm>
              <a:off x="12252770" y="1"/>
              <a:ext cx="409071" cy="3254927"/>
              <a:chOff x="12252770" y="1"/>
              <a:chExt cx="588588" cy="4683318"/>
            </a:xfrm>
          </p:grpSpPr>
          <p:sp>
            <p:nvSpPr>
              <p:cNvPr id="76" name="Rektangel 75">
                <a:extLst>
                  <a:ext uri="{FF2B5EF4-FFF2-40B4-BE49-F238E27FC236}">
                    <a16:creationId xmlns:a16="http://schemas.microsoft.com/office/drawing/2014/main" id="{AECE28FE-6B3F-5C41-9D27-3E564F3224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7" name="Gruppe 76">
                <a:extLst>
                  <a:ext uri="{FF2B5EF4-FFF2-40B4-BE49-F238E27FC236}">
                    <a16:creationId xmlns:a16="http://schemas.microsoft.com/office/drawing/2014/main" id="{CB74C1BB-F327-C041-8696-8CC95A20290D}"/>
                  </a:ext>
                </a:extLst>
              </p:cNvPr>
              <p:cNvGrpSpPr/>
              <p:nvPr userDrawn="1"/>
            </p:nvGrpSpPr>
            <p:grpSpPr>
              <a:xfrm>
                <a:off x="12326727" y="84822"/>
                <a:ext cx="440675" cy="4513676"/>
                <a:chOff x="12316858" y="92947"/>
                <a:chExt cx="440675" cy="4513676"/>
              </a:xfrm>
            </p:grpSpPr>
            <p:grpSp>
              <p:nvGrpSpPr>
                <p:cNvPr id="78" name="Gruppe 77">
                  <a:extLst>
                    <a:ext uri="{FF2B5EF4-FFF2-40B4-BE49-F238E27FC236}">
                      <a16:creationId xmlns:a16="http://schemas.microsoft.com/office/drawing/2014/main" id="{8BA22E53-07F3-E344-B911-54485682BB00}"/>
                    </a:ext>
                  </a:extLst>
                </p:cNvPr>
                <p:cNvGrpSpPr/>
                <p:nvPr userDrawn="1"/>
              </p:nvGrpSpPr>
              <p:grpSpPr>
                <a:xfrm>
                  <a:off x="12316858" y="92947"/>
                  <a:ext cx="440675" cy="1322025"/>
                  <a:chOff x="12316858" y="92947"/>
                  <a:chExt cx="440675" cy="1322025"/>
                </a:xfrm>
              </p:grpSpPr>
              <p:sp>
                <p:nvSpPr>
                  <p:cNvPr id="88" name="Rektangel 87">
                    <a:extLst>
                      <a:ext uri="{FF2B5EF4-FFF2-40B4-BE49-F238E27FC236}">
                        <a16:creationId xmlns:a16="http://schemas.microsoft.com/office/drawing/2014/main" id="{F7E0A24B-DECB-ED4D-A71C-0EC6A992AF3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9" name="Rektangel 88">
                    <a:extLst>
                      <a:ext uri="{FF2B5EF4-FFF2-40B4-BE49-F238E27FC236}">
                        <a16:creationId xmlns:a16="http://schemas.microsoft.com/office/drawing/2014/main" id="{6E2329DA-C840-C147-8677-C1FFC58179C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0" name="Rektangel 89">
                    <a:extLst>
                      <a:ext uri="{FF2B5EF4-FFF2-40B4-BE49-F238E27FC236}">
                        <a16:creationId xmlns:a16="http://schemas.microsoft.com/office/drawing/2014/main" id="{7772449B-69B2-094B-91F1-1382CE2FB42B}"/>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9" name="Gruppe 78">
                  <a:extLst>
                    <a:ext uri="{FF2B5EF4-FFF2-40B4-BE49-F238E27FC236}">
                      <a16:creationId xmlns:a16="http://schemas.microsoft.com/office/drawing/2014/main" id="{07ED3267-1D40-1D4D-9EC7-353345137976}"/>
                    </a:ext>
                  </a:extLst>
                </p:cNvPr>
                <p:cNvGrpSpPr/>
                <p:nvPr userDrawn="1"/>
              </p:nvGrpSpPr>
              <p:grpSpPr>
                <a:xfrm>
                  <a:off x="12316858" y="1468435"/>
                  <a:ext cx="440675" cy="1322025"/>
                  <a:chOff x="12316858" y="1600866"/>
                  <a:chExt cx="440675" cy="1322025"/>
                </a:xfrm>
              </p:grpSpPr>
              <p:sp>
                <p:nvSpPr>
                  <p:cNvPr id="85" name="Rektangel 84">
                    <a:extLst>
                      <a:ext uri="{FF2B5EF4-FFF2-40B4-BE49-F238E27FC236}">
                        <a16:creationId xmlns:a16="http://schemas.microsoft.com/office/drawing/2014/main" id="{D6BA8FBC-0FE5-4F46-8FC3-48DC4E4604EA}"/>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6" name="Rektangel 85">
                    <a:extLst>
                      <a:ext uri="{FF2B5EF4-FFF2-40B4-BE49-F238E27FC236}">
                        <a16:creationId xmlns:a16="http://schemas.microsoft.com/office/drawing/2014/main" id="{F622D83D-32EF-974E-B8E9-3A938C35CDA8}"/>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7" name="Rektangel 86">
                    <a:extLst>
                      <a:ext uri="{FF2B5EF4-FFF2-40B4-BE49-F238E27FC236}">
                        <a16:creationId xmlns:a16="http://schemas.microsoft.com/office/drawing/2014/main" id="{1BDF731E-7B6C-2144-B025-0869B767623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0" name="Gruppe 79">
                  <a:extLst>
                    <a:ext uri="{FF2B5EF4-FFF2-40B4-BE49-F238E27FC236}">
                      <a16:creationId xmlns:a16="http://schemas.microsoft.com/office/drawing/2014/main" id="{49B6A4FA-1E22-9147-8AD9-B28366A7CE3B}"/>
                    </a:ext>
                  </a:extLst>
                </p:cNvPr>
                <p:cNvGrpSpPr/>
                <p:nvPr userDrawn="1"/>
              </p:nvGrpSpPr>
              <p:grpSpPr>
                <a:xfrm>
                  <a:off x="12316858" y="2843923"/>
                  <a:ext cx="440675" cy="1762700"/>
                  <a:chOff x="12316858" y="3201732"/>
                  <a:chExt cx="440675" cy="1762700"/>
                </a:xfrm>
              </p:grpSpPr>
              <p:sp>
                <p:nvSpPr>
                  <p:cNvPr id="81" name="Rektangel 80">
                    <a:extLst>
                      <a:ext uri="{FF2B5EF4-FFF2-40B4-BE49-F238E27FC236}">
                        <a16:creationId xmlns:a16="http://schemas.microsoft.com/office/drawing/2014/main" id="{BE12CC14-985A-504B-A96D-5C6E9DE8F21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9E8D8E6F-EA70-1842-A974-5D35616E09F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751FBA97-2B6D-5B40-BFA2-E3FE8D3EF3F0}"/>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7D4A6F92-ED09-794E-9D24-8961E4EB970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1" name="TekstSylinder 90">
              <a:extLst>
                <a:ext uri="{FF2B5EF4-FFF2-40B4-BE49-F238E27FC236}">
                  <a16:creationId xmlns:a16="http://schemas.microsoft.com/office/drawing/2014/main" id="{5A1DF305-43F9-0B42-BCC1-E577120FC64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6E30C78A-C11F-3D47-A36A-DA706F5C2C2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9502FE88-586C-5A4C-9443-40A0C140DDA4}"/>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577656F-9AE9-3D43-848E-7E4C5574867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8276750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tellysbilde bilde positiv logo">
    <p:bg>
      <p:bgPr>
        <a:solidFill>
          <a:schemeClr val="bg2"/>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bg1"/>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lang="nb-NO" sz="1200" b="0" i="0" u="none" strike="noStrike" smtClean="0">
                <a:effectLst/>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42804886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tellysbilde bilde negativ logo">
    <p:bg>
      <p:bgPr>
        <a:solidFill>
          <a:schemeClr val="accent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accent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200">
                <a:solidFill>
                  <a:sysClr val="windowText" lastClr="000000"/>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8A2E7723-9D0A-EF40-8CB8-B3C1314DD2A1}"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5588"/>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10" name="Bilde 9">
            <a:extLst>
              <a:ext uri="{FF2B5EF4-FFF2-40B4-BE49-F238E27FC236}">
                <a16:creationId xmlns:a16="http://schemas.microsoft.com/office/drawing/2014/main" id="{A059CF52-7BF5-1D46-85DC-7999F21EBE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5175" y="476000"/>
            <a:ext cx="1080000" cy="1080000"/>
          </a:xfrm>
          <a:prstGeom prst="rect">
            <a:avLst/>
          </a:prstGeom>
        </p:spPr>
      </p:pic>
      <p:sp>
        <p:nvSpPr>
          <p:cNvPr id="9" name="TekstSylinder 8">
            <a:extLst>
              <a:ext uri="{FF2B5EF4-FFF2-40B4-BE49-F238E27FC236}">
                <a16:creationId xmlns:a16="http://schemas.microsoft.com/office/drawing/2014/main" id="{14D508E9-3971-2E41-B1E5-98EB4063DEC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negativ logo og bilde</a:t>
            </a:r>
          </a:p>
        </p:txBody>
      </p:sp>
    </p:spTree>
    <p:extLst>
      <p:ext uri="{BB962C8B-B14F-4D97-AF65-F5344CB8AC3E}">
        <p14:creationId xmlns:p14="http://schemas.microsoft.com/office/powerpoint/2010/main" val="11924209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tellysbilde blå">
    <p:bg>
      <p:bgPr>
        <a:solidFill>
          <a:srgbClr val="B3F5FF"/>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tx2"/>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402CE879-B090-2641-8BC3-AD9F1F5860E2}"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tx2"/>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A301E017-7600-CA46-92E0-AFE66AACCA2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blå 2</a:t>
            </a:r>
          </a:p>
        </p:txBody>
      </p:sp>
      <p:grpSp>
        <p:nvGrpSpPr>
          <p:cNvPr id="10" name="Gruppe 9">
            <a:extLst>
              <a:ext uri="{FF2B5EF4-FFF2-40B4-BE49-F238E27FC236}">
                <a16:creationId xmlns:a16="http://schemas.microsoft.com/office/drawing/2014/main" id="{A2CEFB0E-6E2E-E543-BC09-F383E69BD8F9}"/>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25773BD9-6C2A-2E45-974B-021C79B8A0F6}"/>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CE1E3804-3FB4-B048-A83B-BD3930892E37}"/>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2DD1FCA6-63FF-D74F-8775-0893249E07DF}"/>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C51286A6-4A53-C144-B97B-7421D8D5F11C}"/>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6C69A02B-063E-ED44-BDE5-424A23AF1FC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83626417-CDF0-3D45-AD9E-DFECCB7DF8A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911B6A58-11E5-D84E-ACC8-EC16AE1CDD0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C8973C97-9370-2242-98E5-45E434DB7BD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96AB93ED-0FBE-AB48-9789-5ADF0BB61973}"/>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AB27E8C-8EEA-684B-A660-B8760E0FFB11}"/>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4D71D931-EF21-9C49-892F-B1B52A09E1F0}"/>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99BAA48-C174-C544-9DA8-230A3B74C46F}"/>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E5B7B5DF-40F4-2144-A96E-54C9ECCCE7AD}"/>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E280C9BE-B73B-D749-99AF-3C90CFCE71D2}"/>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4EF346E5-FC21-CE43-9AE3-016F4F44336E}"/>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6276475C-D8D5-9E4D-A2E4-CA3DC1A814AC}"/>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7E8EEA4C-0FD9-594C-9B75-1346201C58D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BF66CA8E-1BAC-E949-A7E3-173F8196025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D71E4EB9-B7E6-2C42-92FA-53442C24B4E1}"/>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C5F7686B-27B5-BE40-B329-00C01FBCD02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9A68E00D-6901-4240-B8E5-1AA9F3DEA44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71D7352F-67A4-4049-990F-0382FC7DC49F}"/>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381DE301-98B9-644B-8D3D-17CC7FA7BDA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7480F39F-7C7E-3A4E-8287-A036857FB1F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38DB9731-B50F-5544-B812-A6BC265BD77D}"/>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19C4AB6-0EC3-DE4F-9E18-DF8A52339E9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FAF932E7-9631-FB48-B48D-769CF895031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9CC4BE46-793A-0949-9E5E-5F57255DE9CF}"/>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98110600-5784-7F43-8FB1-692FE513BCA1}"/>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4D71D80-358C-8847-B0E9-593F373F1FA7}"/>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519ED48-547D-BD45-BD12-B83B84F405FC}"/>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0D553266-15E1-BA4D-B0C9-C6DEDB1BB5A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BB328E21-8E98-874B-8FA1-B13055BD5C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C2254678-6CC1-8842-B1EA-AD4375B525A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3405E8BE-58E7-F840-AEB4-9A58944BA448}"/>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E24FCE0A-347D-AC49-8F20-FA63B68732E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2F220C5E-10FD-9940-BE9D-E16B6DC8BDFD}"/>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7D16F1D6-C980-1049-9336-9A91B2AAE2B6}"/>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2698120B-A4D7-1B44-88F0-DD387E118BC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FCCAB6FB-CE03-4349-A7D8-D89B2EB35DB4}"/>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547DB187-8151-3A4C-A344-EE86FDB1C17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5FC04980-CFB7-F94F-ABFC-97DEA76615A8}"/>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D1EBDDF6-5D28-E740-9468-AEFF2C0B38C8}"/>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3108A28A-8B03-4B4B-AED5-25C8F0B19A8E}"/>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9EE85A3A-C811-B446-960C-CD4E7BF5F929}"/>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D6200BCF-D719-1C47-A25F-61C92A75946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A79962BC-9B09-5E44-9541-31DFDF625EEA}"/>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25DB8EF8-C74F-B040-AEC6-C512AD846CD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FF8B9DD-9221-E949-AEDD-F9A74EABB77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81039E17-039C-B545-AB44-BB92A2233FF0}"/>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F1ADFE04-EE3E-6540-9B03-18959FBECFE3}"/>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95C1A217-232F-4B4A-9394-743F1BD48A8D}"/>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8B361F0E-9D84-9E4F-B02A-7589E3B43BE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44CA9DC8-6B4E-3E4C-BD7B-67854CCA423D}"/>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65692D11-923F-9745-9987-339139695FB4}"/>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2CB976BB-AA30-494E-A52E-D3878707F9DC}"/>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C3B95ACC-0F07-7945-B423-22C36C2A5BE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398EF249-1BFC-A245-BC65-16A055F1359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1F4B5ECA-11DC-2C43-89FD-E5EDCAE7B17D}"/>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F991E1A1-2B6E-9A47-94CB-C1F69C29A49E}"/>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30E67804-6891-044F-AC03-5FB46C753AC6}"/>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CE2D0E14-F4AF-1441-822C-CB31DC4CC28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BE3BE825-B4C7-9949-94F8-330CB1476A2A}"/>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15A9F73D-BD78-7445-98FB-38237CC23938}"/>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04C8BBD2-DB89-784C-9ECA-DFA7EE4DEF2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67457C0-3882-1A4C-90A1-755B3E92E3B5}"/>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D62DDE87-9F8F-5742-B1C7-17AF551CD05F}"/>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CC9F18B0-88B8-BB48-9124-890666E6CA0E}"/>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1F90B3BD-0392-1841-8022-BB65FE32B91B}"/>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AB1D2792-C57C-9548-A4F1-896EE0C46A7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7601249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tellysbilde grønn">
    <p:bg>
      <p:bgPr>
        <a:solidFill>
          <a:schemeClr val="accent2"/>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accent1"/>
          </a:solid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3389B6A-FD25-C14D-9DE8-9CA2A9B3F5D0}"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accent1"/>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2D14BDF1-2A90-4C4F-BA2B-7F6522FF65B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grønn 2</a:t>
            </a:r>
          </a:p>
        </p:txBody>
      </p:sp>
      <p:grpSp>
        <p:nvGrpSpPr>
          <p:cNvPr id="10" name="Gruppe 9">
            <a:extLst>
              <a:ext uri="{FF2B5EF4-FFF2-40B4-BE49-F238E27FC236}">
                <a16:creationId xmlns:a16="http://schemas.microsoft.com/office/drawing/2014/main" id="{CA73EC58-B81D-1343-BECD-7BE22166A632}"/>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98545F2A-C3D6-6145-8378-9C4DEFC2315B}"/>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0C440F38-FCAE-114E-A0A3-290FE3FC797F}"/>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1C258BA7-48BF-4A48-BCE1-FD5F3604B88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303B0FFA-20EE-8E4B-AD92-AF02D5B7826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7CD15456-9284-5C43-B52C-1398B9847830}"/>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BFBB3753-6E1B-2249-9F94-FF1BD069810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CA567F6-5C86-3D4C-93BE-0FA9B7564F4A}"/>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ABA6A2CC-207D-3A40-B178-AF483D277A43}"/>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0FBE7B59-EDE7-FC45-8291-EC9F24EAC74D}"/>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7858252-7942-E24C-98C4-3AA7C7F1B828}"/>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64D59320-3EAA-874A-B2AF-F528C955FE59}"/>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0B02A43-EC42-604E-8D29-9FAC26EC76AE}"/>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5771DF48-7CAA-AC47-852B-372114228A08}"/>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0FDBCEF2-58FB-9845-A52D-DCF765B4E985}"/>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D117461F-5CA4-1F4B-831C-1AAB4CD6C4C2}"/>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380B0443-0D5A-D449-89D7-A2A8FDE3A164}"/>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C86A7618-0DB5-8240-9F89-ECF83C03DC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7728A9C4-B7FB-9F4B-A6D7-F12D47711401}"/>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644B8BE9-288A-0B40-B03E-7CBED3D76E22}"/>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98278179-F34F-8243-BC74-99D1D4F654D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01B2B9AB-FF32-3649-9762-3C1443622C2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940F2E12-51DE-0F49-BD92-97BD7119765D}"/>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80DD5754-16F1-1541-8222-AB968DB27F8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29CCCF04-0F22-C441-A495-58F05416DE4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5AF34A0E-4929-3545-88D6-63A9D61F7160}"/>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82124F0-4316-C54C-A8F0-EE6432FB19BE}"/>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DA437C8B-7F54-2745-A5EB-6A25F00FCEE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6D497A15-D042-5549-B971-DD27DE7FA83A}"/>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8E6DA4C1-6C07-D141-AB2C-895ACC87518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8595C5E-E2C3-8642-962D-9490937496F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D1EF88F-6A5B-814F-BED8-EEC9B4321C72}"/>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798158E4-CA6D-DD4D-93FA-0D7026D33F2C}"/>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F7081DB2-1A96-D34C-85A2-30AAB9167AC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5A15D91B-2203-4C4F-B9CE-DD88A9779834}"/>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DFAECE7A-91B3-254B-A5EC-5F9A609F24CB}"/>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4EB8F6CE-DCE1-E540-A1F3-3DF98E5C1644}"/>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508A3BB4-CF61-154A-B862-7CD975916220}"/>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DBA81579-1C47-AA42-83B4-DA825B5174D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7020AB65-8408-FD4D-A8F1-CB785247F70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E5B654C7-CCD0-774C-BB3C-C28BC139BCF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BC72FA31-30CF-9E43-A5D8-0A12AE2E03C0}"/>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E4EF1964-CE88-6F43-8FCB-965AD5D47360}"/>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BE6ACA77-C963-ED4B-A7CD-953586C1F365}"/>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540ABEBC-CB63-BD48-A013-8B91844EF6E6}"/>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4763C470-9706-6744-9718-16CBCEFABD2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0A73263A-533A-314E-A460-EE3E4CF008C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628EECC1-B139-7F4B-85B2-F87D8CC8117C}"/>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DB1FB239-05C4-D148-9ACC-922F8FB0847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2EB79A4D-645E-914B-AFE6-77A14125500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3CF8382F-DDD8-7641-ADF1-3318CC9C23AA}"/>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D8E6AE4E-FC75-C448-A656-FDE1E20C6701}"/>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58ECE7ED-CBB8-2746-8C2E-F47DD6D0F6C4}"/>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C34A8E35-2854-C844-B9B4-7F06E8243E9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E6D95DA6-F15F-4E48-8C5A-34FC2B266E05}"/>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1E0CBBC1-BA03-284C-BC73-A1E4420076C8}"/>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4AA5AC15-400C-9F48-B004-96887BE0847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41BD9D46-4EA0-0B43-80D8-D042F08E72C2}"/>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DBCD0115-0D9F-B940-9867-EEDC8DC88934}"/>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E81ED9C-C0CF-0449-8720-9ADEA37C2F78}"/>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685BDCC4-F4F4-E143-97AC-2B6E6EB705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7D32540-00F9-704B-BB6A-B14D91B2D27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FFA5A7FF-22DB-B543-8C4B-4371CA62E595}"/>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F39620A5-1A0E-1247-85A4-403B1CFEB717}"/>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FB4740A7-1AA7-C04C-A348-074D1583D0F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24370059-761D-274E-96F5-C9B8468193B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DC7604D-F0E0-C74F-B975-C2D8E10126DC}"/>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AACAB3F1-7AE7-1145-8656-5DD3A276744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696E99BF-DACB-AB42-8E9A-E6C1C283194C}"/>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FAC5C4F4-DA97-6A4C-8DAC-4E5EDD44CCED}"/>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545A59B3-0467-4144-870A-8F719ED382E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7100078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tellysbilde gul">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6"/>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6"/>
          </a:solid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2CE51D89-216F-C248-97B9-E62942BAB32E}"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6"/>
          </a:solidFill>
        </p:spPr>
        <p:txBody>
          <a:bodyPr>
            <a:normAutofit/>
          </a:bodyPr>
          <a:lstStyle>
            <a:lvl1pPr marL="0" indent="0">
              <a:buFont typeface="Arial" panose="020B0604020202020204" pitchFamily="34" charset="0"/>
              <a:buNone/>
              <a:defRPr sz="100">
                <a:solidFill>
                  <a:schemeClr val="accent6"/>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ED97E241-441B-154C-8B0B-E43418F1C4F4}"/>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gul 2</a:t>
            </a:r>
          </a:p>
        </p:txBody>
      </p:sp>
      <p:grpSp>
        <p:nvGrpSpPr>
          <p:cNvPr id="11" name="Gruppe 10">
            <a:extLst>
              <a:ext uri="{FF2B5EF4-FFF2-40B4-BE49-F238E27FC236}">
                <a16:creationId xmlns:a16="http://schemas.microsoft.com/office/drawing/2014/main" id="{6F5B8C66-1CFA-8E4A-A685-9B6592A5C79E}"/>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BAEDC404-7A8D-D34C-85C5-28170069557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B3C9C108-801A-1E4F-8327-16BD7FB1609A}"/>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6B934F32-34B2-D14B-9309-D0BABA67DC1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2B4B1CD0-0C39-F84F-A5EA-63BD73E85D5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16469B96-6FDC-C149-942D-617F43FC739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24A507F6-E1C9-C246-8885-AA13FE0EA30F}"/>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0E228E5-638D-0743-961E-8CE690BAD50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EA59EC3B-E979-E94E-A948-CF5472D9032A}"/>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8896EC2B-F349-584F-9569-546A8642A732}"/>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B3751CF-5F65-FF47-B4FB-6A4E385E4ECF}"/>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0E8F8FAE-2108-954E-B3FE-91C28B9023F5}"/>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A6C76CE5-7D90-6B41-9E88-AAACD5939A9F}"/>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66DCBEA6-E67F-744B-B232-9BDD5B075769}"/>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48F4DC35-4D74-F24D-BB7A-B698029B2A53}"/>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EEB4398D-8E8A-C34C-B0ED-301EDB99ED87}"/>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B99A4063-FB57-894F-A1DF-9E510F9CE6DE}"/>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D1EE6DAC-4A77-CB4C-A7CD-06D56C10A1FF}"/>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7368DF10-2AAA-A746-9C21-72F7C724B5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7D2CE8FB-E9D2-0546-AA7D-471399582B6C}"/>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F23C4951-9685-3545-B9C6-43A452676DD4}"/>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E4B2CAAA-FBA4-E743-8D89-9824E9F6BD4D}"/>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306D5E43-7449-4D4E-8033-A7D0C355F476}"/>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CFC2647F-369F-0548-9CBC-4E21E5F8468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ADFA3ADE-F8E6-8144-899C-D0CA2C1532F6}"/>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EB86E87E-B483-4745-A05C-77E546A70A92}"/>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0F2358AA-821B-8C4D-9445-DFD0F9F16E7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150558E8-E64E-9E47-AB1F-C8F03A6DB57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0C2F8E6E-EF55-AD4E-BCCC-AB52DD28BBE4}"/>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CB3FB46E-0A1A-8E4A-A7BF-29B5EB5F3FC9}"/>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F13C510D-2223-2047-B430-A5FA5936FD86}"/>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E03CE588-E5C3-8147-B150-62705F720A5A}"/>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FB16F937-0FA1-D74A-8485-678BCB150BAA}"/>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7760DE8C-B39E-574A-9173-7EBC593BE85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269A18C3-1DB1-7D42-A1DE-2556C96837C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63B9EA85-76AF-0A4D-A769-84D8A44DE592}"/>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E445B2F1-4266-2E47-8995-B7A84C53C11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6A93AB89-8F98-844E-8A1F-B6B69793F15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46699D1C-3733-ED43-98A4-B2E617E16A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D35F1BF0-2E86-844C-8F31-C0FC3A3578C9}"/>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0B2B4C6A-C1C8-2B4C-943A-9635356B7856}"/>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F7BD6B52-2161-3044-AFBA-6B158E5B079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11B9966E-AE71-3041-BD0A-C1D86CAD51D7}"/>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4B58C7B1-58B8-5A4C-9012-B9A463050D5C}"/>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325965AA-8A37-F34A-9395-0549AAB72D9B}"/>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6ABA3F38-2A71-C34B-A428-BAAD12F4967D}"/>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B6A6A268-763B-D54F-93BC-01B8501001E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A532ED41-3D8E-E545-A1EB-60862799F7F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3335BF5-0330-3040-B68C-DA0383A5F577}"/>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0E861C9-D981-574D-B795-99F6263737FE}"/>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AD11A3E2-6A72-B94B-8130-EC4EDF04759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38A746FB-6A33-E24A-85A4-7E544FCCC8D0}"/>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D87B58ED-9157-434B-8C3C-ED99EA0D426A}"/>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D484EB73-4C7A-D849-A642-526722C7C7F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99E81D3A-CC3F-504F-B8E2-D5A74B8A87B9}"/>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3E158624-CD01-BB4A-95AD-459E77D1192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B9E6756C-1C37-0445-B129-54E072DDDE1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E2556894-AF3A-3D4E-B2CA-87C6588DD67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3F212157-C7C5-2D44-9D99-46F8B004613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8BD5E2A6-B428-2848-819F-33BE0BF9E9AE}"/>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AE19856D-EEDD-A24A-84D1-5A7ACB086FA7}"/>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0C690583-1E3E-9E4C-9B1D-BF9CD4C6A692}"/>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338131A-61C0-954D-9654-31E5D8DCE33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F44E92C8-5780-7A49-A80B-0A6597298A95}"/>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03DFE3F4-217E-1247-A39C-76296D40EB1F}"/>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289F289-B1EE-3C40-891E-EE7843173E0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6A784681-552A-5842-8588-93A586A60CC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A4AF9075-F5E2-AE48-BE25-AC00CEBE195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D0574A85-E717-BF46-B01C-BB864B440971}"/>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0EC43C4F-D1A1-4C43-8E31-F6CA70D3A41B}"/>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B524C35F-63C3-C845-A112-F3E986F32AC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6527392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tellysbilde rød">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5"/>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5"/>
          </a:solid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641A862-612A-7D45-A0ED-07030570FC13}"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5"/>
          </a:solidFill>
        </p:spPr>
        <p:txBody>
          <a:bodyPr>
            <a:normAutofit/>
          </a:bodyPr>
          <a:lstStyle>
            <a:lvl1pPr marL="0" indent="0">
              <a:buFont typeface="Arial" panose="020B0604020202020204" pitchFamily="34" charset="0"/>
              <a:buNone/>
              <a:defRPr sz="100">
                <a:solidFill>
                  <a:schemeClr val="accent5"/>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04EAEAEB-6DF7-6A4F-99C1-D8CA6540DCF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rød 2</a:t>
            </a:r>
          </a:p>
        </p:txBody>
      </p:sp>
      <p:grpSp>
        <p:nvGrpSpPr>
          <p:cNvPr id="11" name="Gruppe 10">
            <a:extLst>
              <a:ext uri="{FF2B5EF4-FFF2-40B4-BE49-F238E27FC236}">
                <a16:creationId xmlns:a16="http://schemas.microsoft.com/office/drawing/2014/main" id="{2FAEAD23-FAD7-4841-BE65-85F2454506ED}"/>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945BE277-8316-AA4A-903E-0467DFF876E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4E30A091-4497-6D48-9BB1-0A4FE63E95F7}"/>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D00B0C00-F1E5-724F-B2AB-7C56B055856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F0A8EA78-DA38-4F47-882D-3E1A586A60D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200FAC5D-E484-744A-90E0-E8F6455D544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0B0EA588-7ECB-134C-81C5-21C16A0DAD5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AD392E8-244B-2442-9126-2B04DDAA9526}"/>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0969B624-B3E0-274C-B305-953CEEFC7348}"/>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10462F6F-098B-EE4F-A301-C663C1B5A450}"/>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BF6EEB64-9278-6447-920B-FAF70C2667E3}"/>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0C1241C-264A-B641-A5A8-E37C85AD535A}"/>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636B94C-4E9D-0D48-AF73-9A885757421C}"/>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0619621B-4AE6-494C-BFDB-EC976AB99630}"/>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F775C7C1-CCDF-3542-B096-04BF92337196}"/>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822E4D7E-9969-9442-B502-ED6C4145CDDC}"/>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621566D6-5F91-984C-B8FF-24CD3046F76A}"/>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0F61C55C-35B7-5449-8E60-6703109887B0}"/>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BFA1862D-D875-1C47-ADB0-C59F891176E2}"/>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EA7BB717-6809-D547-AA9B-F277142A420B}"/>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467EB79D-36F4-F84E-9924-35D09D00959D}"/>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6C1B5BBB-3139-754A-AD49-0346BEB15932}"/>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8FFAE170-99D3-F045-A1C4-BA4BD3D0CD9D}"/>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A9D1E7D5-6B55-DC42-B2C2-332DF4DDF25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ECB3C235-C569-854E-9A3D-21ECED99D1F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817A38E0-5F44-8D43-8BAB-F1F424BF91DC}"/>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1FCA8AC0-1D35-BB4F-A199-6BD5B0286FB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8B36AC7D-FD6D-9444-86AA-1784CE54ED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8B4D38FE-EAA9-1B41-A8FE-4B46CC8ABEB2}"/>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4633755C-59EE-FC48-811E-C061DE5BCE1B}"/>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E408B5AB-04E0-DE4E-BE23-5B7E51767AFC}"/>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265E1474-0F20-EA4A-9C55-1D6A43B9C3AB}"/>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2B742B97-4D8E-2D42-887E-7804075E1AC3}"/>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F335B4E3-DD91-8A46-A3AD-731EE9FEE80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3845BD3D-0864-D946-B9A7-8B2125DF7D0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307A8107-8B72-2346-A312-2D4FCAB3FF2E}"/>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F32FCDCD-3547-504B-8CFD-2E6049536DEC}"/>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98120869-9D10-9F4F-B63B-41A7B31CC534}"/>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C0496A06-35BD-7A42-9A91-63F77AFD80A4}"/>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24F1957A-5A06-F94F-BB8D-DF9138E3FBD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9B5DCB3-1C16-E643-873E-3E8DE32ACCC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03BE5D87-60DD-FE47-ADC5-BFEEE1C0CB64}"/>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A06EE499-D5C1-5249-99BF-5477AA5773D3}"/>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CEBE12AC-11FE-9449-8670-2AA33F86AFE2}"/>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D97BECD0-8B8E-CB48-9394-25A5B458EBC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1DD825C0-80B0-054E-B9BF-68F610AB8F6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590E6BA3-9E31-9640-80C1-2FE00A0D278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80B8FD9F-0C46-BB40-A9D0-847CCC5F9686}"/>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8D5F40B7-E123-E94A-8A10-C14A8FAB08BE}"/>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E300D95-934C-FA45-807A-B45726BE68E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9000F2FD-6671-4B43-AB6C-9A5183C6C1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B3868ECA-695C-024B-BC27-8633CC39FBEC}"/>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0DFF1E16-38C7-5649-BEE9-D9F715C6C80B}"/>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E27609C4-9B6A-1347-925B-26553A3B96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BAAB81FB-2A5E-7848-9C28-B4807BC0468F}"/>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57F80322-8580-8C4B-A443-E2D83C70E1A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A44976CE-1D09-3149-8BE2-4C4FD7046271}"/>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95C99E52-0020-4B4A-B601-6CFE9040C68B}"/>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F191E3B5-93C7-904D-B845-F41FF3A9239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2EB1F167-54A7-1F44-B003-C3CA920A23E7}"/>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13B9D3E2-0B63-F846-9DB0-3E2772BC7B69}"/>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17D5FEDF-481A-D74D-B900-ED1EFFDA163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D4FBFEF5-F2C0-E543-8AEA-2D6B4B966B4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171A3F57-B163-B849-8164-504A2028748F}"/>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FAB8C606-26F4-614E-BF42-3011B3183B8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08A674CA-540F-6C40-BEB7-B247E2F83BD6}"/>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8EF41A82-7355-E146-BAD2-D89BD9E38AA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04B98BD7-80CD-534B-A4A4-C924CB23F652}"/>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21125877-43DA-5347-98EE-69440FC2583F}"/>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AC606624-9648-914B-87A6-1CED522175EA}"/>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7DA1E819-F266-954E-9ACC-FA20CEBD4F44}"/>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31580267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Deloverskrift blå">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71071AEC-201A-8A4F-97DA-3ABA5F34A6DD}" type="datetime1">
              <a:rPr lang="nb-NO" smtClean="0"/>
              <a:t>06.03.2025</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CE6A8ACD-E0A1-3742-97B5-BFAB8076AAD9}"/>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userDrawn="1"/>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F4A3B95A-8019-D447-B225-84DB52F4E13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657703EA-2858-FA49-9A7B-09E005E12C68}"/>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A4D833FD-CF14-6145-A018-A83F0E3937B8}"/>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ADD236D0-B0FF-A54A-9FA2-963DBDB5F62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F3CEF597-B9C6-B34B-A7E7-540C0AD1776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902EC4DA-CB65-EC4F-B145-C25433605E73}"/>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11084FFE-958E-4649-8650-9F6380605323}"/>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DEF49AAC-5DA7-0E42-B164-F9CE38C17343}"/>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E3C46F45-C240-3D4A-9E1D-27C2575BEE3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EFD2699F-3A34-6E49-BC58-DFA633A7E0CE}"/>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6F9FAF35-AD7B-3440-817C-C7E620DCF787}"/>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8047500B-DCFD-CF49-823F-82F92056A4D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67E5C96-CD93-004D-9C40-A392932E454E}"/>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4222455E-2A30-F843-8736-E1B969CE83C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CDB8867B-4406-414D-AFE4-61C5831D4E26}"/>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7CB59FA5-78FD-A84C-8C4D-D41D31229F3F}"/>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62A30746-DA6E-B644-A6C0-463BE60573C7}"/>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B35CAD8D-376D-AA49-8BF3-05A0C354C52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7503ACD8-C336-204D-9880-AFFF7A15D36A}"/>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6060C617-9662-EB44-B7B3-556CBB26FA8A}"/>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6A9818C9-E44D-1B4D-B95C-94E5E634A37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3ED09DA1-E24A-8440-8BFD-3B4EB052EA2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AEF53711-BDA8-3C40-9364-1549DF6BE3AC}"/>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F1EF459F-D27A-5748-BCA1-80EBBB81EA6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CAE74310-7615-274D-8ADA-72601E97A397}"/>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96FACAC-8BAA-634B-84F2-FF34E96DC0DE}"/>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0648AB5E-71BA-F24C-814C-D4B59B7EDCC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2E157768-4234-5B44-A77F-7FCF5C5A3E2D}"/>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507EEE6D-7051-EE40-B5A0-CF3B4230F67C}"/>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17535496-E9F2-5349-8DF4-74378D7B7ADA}"/>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6CBCEEEB-32A6-694B-9165-4CA274B42CF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A2D3947B-156E-D840-8EA8-A70E61E94DE8}"/>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54C3B970-FC81-5A47-947E-644206B80FA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5F7AE9FC-336B-4247-B389-649CCBB2C26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78579E2C-6BF3-8145-B344-804280B6C7B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956DE6F9-0762-0742-B634-89B60B889D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E2D8917E-E6B3-A34C-B2B5-2309E43AD86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04AAE810-C5CD-F842-8FCB-FF7C9223EC9E}"/>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B07A1F21-62C7-344E-BDE0-FD306EF9D2CA}"/>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33F3E6C8-B25F-0943-B569-ABCDC1D08D8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B94EF2E8-B63D-A14D-B64C-B757E563829A}"/>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23D33338-6AF9-494D-A9C7-43853592D70E}"/>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B9B148B-1237-DD49-9266-C68C70AF31E6}"/>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4DADC1C3-89B0-864B-A542-2AD731563A5A}"/>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7D0FF2C0-D812-F74A-9727-42CAEA57FBA8}"/>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50167E63-A8AA-464A-835E-1DAF2EAF4B70}"/>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3536EE9C-707D-8F42-A04D-CD95C3159169}"/>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29E27862-DC9E-A542-8C63-37ED270FC2D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1613DB5F-4453-E24C-A8E3-8CB8FF8A0AC4}"/>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4BAE1983-8F39-B54E-8BE2-C6950CEF640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1A0AC7E0-B748-D94A-A58D-F166A01F9743}"/>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FF583A7A-C323-4641-B9B9-3A4B4CC95BDA}"/>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C8FE14BB-CD2A-7945-9783-88D7AF047926}"/>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10312BBC-9E56-8748-BAC0-7006C351F443}"/>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345B25EA-5361-1148-A342-AA5B2F6E383C}"/>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897E1735-3D01-3D46-9703-38E17E5FA5F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9F40A477-B79D-F541-996B-AB04C9D3F107}"/>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44202B7E-4C70-F341-8AFD-E057E0F1BD9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FC93B33-6310-D348-B784-FB20AE6CAED5}"/>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FF6B4707-00A3-E84F-AB69-BABE532FDEA4}"/>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78140BC-C05D-374E-8495-243760E108A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5D47158-CA69-1541-85E0-61ED571D198E}"/>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E3BB1C2A-7E34-BE43-89D1-83BCF7677412}"/>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4C530B88-746D-104E-AF3C-FBC69A9E5BF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1986B6FE-0650-AC49-AAAC-93C2C5D6B68B}"/>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8C52E202-E40A-F349-A996-4AF8BA178D4A}"/>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910BD776-700F-8F48-9319-1C63968014E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9D689DAD-89EE-5F43-ACA8-B2566054AB19}"/>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1B53CEA-B02F-B44C-9DD9-4D2DE7A9A08E}"/>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DFCE2875-17E5-B242-991C-5686497E8BB6}"/>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1955496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Deloverskrift blå lys">
    <p:bg>
      <p:bgPr>
        <a:solidFill>
          <a:srgbClr val="6FE9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2"/>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06.03.2025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846888"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3849256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lysbilde bilde positiv logo">
    <p:bg>
      <p:bgPr>
        <a:solidFill>
          <a:schemeClr val="bg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bg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lang="nb-NO" sz="1200" b="0" i="0" u="none" strike="noStrike" smtClean="0">
                <a:effectLst/>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16149639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Deloverskrift grønn">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98A61E71-7A1D-A54A-9414-5611E8B1051A}" type="datetime1">
              <a:rPr lang="nb-NO" smtClean="0"/>
              <a:t>06.03.2025</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56DCE336-CB3A-EE4C-B856-D0DDC1D40A8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a:t>
            </a:r>
          </a:p>
        </p:txBody>
      </p:sp>
      <p:pic>
        <p:nvPicPr>
          <p:cNvPr id="8" name="Bilde 7">
            <a:extLst>
              <a:ext uri="{FF2B5EF4-FFF2-40B4-BE49-F238E27FC236}">
                <a16:creationId xmlns:a16="http://schemas.microsoft.com/office/drawing/2014/main" id="{187EC0DC-7E52-9A40-A58A-3F54A8CB18F9}"/>
              </a:ext>
            </a:extLst>
          </p:cNvPr>
          <p:cNvPicPr>
            <a:picLocks noChangeAspect="1"/>
          </p:cNvPicPr>
          <p:nvPr userDrawn="1"/>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139591D7-4BAA-AD4D-8528-AB360D76AB1C}"/>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13BBCEE3-24AB-0443-BD67-EB33C7B8AEBA}"/>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6BB2202B-00F2-9E4C-AFDD-35699501D021}"/>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94D535C2-C1D3-574D-9DE0-C5038F93DDEE}"/>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B0447337-0E0D-E74B-BEB0-839D4C2D3F6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7235FB9F-426B-1540-8667-600D4D505F0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99FD143F-45B4-C648-92DA-737700DE1DF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597D59D5-7D97-D94F-8A66-577CD8F9866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CAC29080-0BCD-484C-A7F8-9ED2F43CCFD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FD4DE1FD-452D-244B-A36C-89C274C06B0B}"/>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6361914-3D97-4049-84DE-1610E24715EC}"/>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65923FA-B7C1-854B-B2E5-9206B76CCDA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F1E58F8D-F80C-AC44-98EA-D8C378F9B47C}"/>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5DCD42B-B201-6F41-946C-12C52825346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87C0F14-3734-DC4C-9A8C-47BE42660B1D}"/>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4B9CFBC7-5F77-6947-8057-CF62BE182894}"/>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F5787542-1A5A-1D4B-846B-FAA886450058}"/>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A0559255-0E9B-BF4A-89F2-B6F305733DBA}"/>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A1321B9F-CE94-5746-B5F6-0E9B3BEB32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C8EC425F-F754-4C42-AC04-C39F6F40DBB5}"/>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A959781D-5E16-444A-AC0D-6F4997C4C017}"/>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2B5CCFDB-1D79-4A4F-9A1F-11658F842A8C}"/>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D844E4D2-7EDD-ED46-B52A-3D94B5F9820F}"/>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992866F7-A4CD-E941-9557-B2659021867F}"/>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94031140-D1CC-7548-B0C5-140A1D829C95}"/>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86AB968-3FEC-B14A-AE46-699972E77AC9}"/>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F2B2B548-3B5A-4545-9F4A-51C542F72802}"/>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BC454D48-2536-E04E-AB25-05FF6F42D03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B5F2B127-731C-344E-A6E1-153CB2968860}"/>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F44C559D-3AD5-AC41-90AC-D85681263E9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E878BA33-6479-4F48-8790-F50239C5B6E5}"/>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B7A888EF-51DF-2142-9BD4-1D5B290F99BD}"/>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C40A1871-C632-BA42-865E-385F917313D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65CC1611-82E6-2047-8CF0-43AA7AC5EA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ACFB9B65-9461-0546-B649-74929926915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567C66A2-6E0B-E04F-8BE8-0CFB8D1273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49DA9212-4961-A648-B14D-31BCDCCD4E28}"/>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5BB1D184-2912-D74A-BE34-318E7A05058A}"/>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AE88F454-0C3F-F846-89C4-02EF1C0FD13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CE769F81-2332-4347-8959-706360C8257D}"/>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768B4DB9-0EA0-C940-83B3-A898046E5F2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FEA1EE2A-636F-8E4B-B374-7390FE4B551D}"/>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C0EC8CF7-5494-BE49-A77F-650141FF9B93}"/>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81687275-9BC1-BC47-969C-D0B3B2A439F5}"/>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A369C808-1201-6640-AAFD-CA0EF9B7E23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733C973E-BA66-2C44-85D3-034A4B8C271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2F949662-24F0-1D4B-BBA8-48572D92D56E}"/>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6F5BB052-563F-654D-9EB6-B7236AFC5EC3}"/>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BD50869A-FFA2-4D4C-B4B8-483071F75030}"/>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6EAC9794-EE8F-6E45-9E74-476E6D1C7B44}"/>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3F73E53C-4750-5146-946E-34ECC95D0EFA}"/>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4A07FB60-8AD6-1E4E-8637-B175255E2BEE}"/>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3C639129-0821-2E41-823D-A2586C4F3A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47DF39C7-35AE-C54C-BC0B-3A19D6EB738F}"/>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E4CEC8CA-56E6-A248-AEEC-76CE5F2078C6}"/>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6BA476DA-F3CB-BF40-825B-C9726FDB334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1DE7585-82A9-254E-B377-C847B5B8898E}"/>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2E8AFC07-FF61-4B4D-B978-6832B4C9481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B49F067-F83D-6040-9097-FAD02A98AA06}"/>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B83C0977-8F82-8B47-A7AF-DFF01EBBC17B}"/>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88C1840A-42D1-564F-ABF0-8AD888CCBF00}"/>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753835D-5947-514F-B829-E0777B5CB372}"/>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9E4B048F-2DB5-864E-9916-4579BF69B403}"/>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966A3D23-DE40-5941-BDD7-7BBD534EA27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EAFFCAED-B4E3-E646-8F10-EEF2D096A5B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38798E96-DD98-A043-AFF1-46C523EB318D}"/>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A777E04-7EC0-7449-B74D-06BBDF2F1840}"/>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288A1BEF-9AB5-4443-94A2-40B9C5C9EB68}"/>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7280F82-ACFE-E245-96A5-28793ECC8DB2}"/>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AFA9D3B3-2D34-474A-9293-C08A1F07126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1020384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Deloverskrift grønn lys">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accent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06.03.2025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 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8585452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Deloverskrift rød">
    <p:bg>
      <p:bgPr>
        <a:solidFill>
          <a:schemeClr val="accent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D041A6F0-0B8A-9444-BB6E-70C7E9D9BBE0}" type="datetime1">
              <a:rPr lang="nb-NO" smtClean="0"/>
              <a:t>06.03.2025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380454CF-FC92-4149-8A21-8BC7D56A2723}"/>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rød</a:t>
            </a:r>
          </a:p>
        </p:txBody>
      </p:sp>
    </p:spTree>
    <p:extLst>
      <p:ext uri="{BB962C8B-B14F-4D97-AF65-F5344CB8AC3E}">
        <p14:creationId xmlns:p14="http://schemas.microsoft.com/office/powerpoint/2010/main" val="20637152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Deloverskrift gul">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507D2464-A518-1A48-B5E7-CA9150B3889F}" type="datetime1">
              <a:rPr lang="nb-NO" smtClean="0"/>
              <a:t>06.03.2025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89B6CDA4-7176-8F4A-ACCF-608A8E6C105F}"/>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gul</a:t>
            </a:r>
          </a:p>
        </p:txBody>
      </p:sp>
    </p:spTree>
    <p:extLst>
      <p:ext uri="{BB962C8B-B14F-4D97-AF65-F5344CB8AC3E}">
        <p14:creationId xmlns:p14="http://schemas.microsoft.com/office/powerpoint/2010/main" val="24449813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Deloverskrift beige">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4E9B9390-45D3-3F49-83A6-08ED4C2BD589}" type="datetime1">
              <a:rPr lang="nb-NO" smtClean="0"/>
              <a:t>06.03.2025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beige</a:t>
            </a:r>
          </a:p>
        </p:txBody>
      </p:sp>
    </p:spTree>
    <p:extLst>
      <p:ext uri="{BB962C8B-B14F-4D97-AF65-F5344CB8AC3E}">
        <p14:creationId xmlns:p14="http://schemas.microsoft.com/office/powerpoint/2010/main" val="12381276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lstStyle>
            <a:lvl1pPr>
              <a:spcBef>
                <a:spcPts val="1800"/>
              </a:spcBef>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1949184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6315074"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81931E7B-50BA-9449-91F9-9A9201D90364}" type="datetime1">
              <a:rPr lang="nb-NO" smtClean="0"/>
              <a:t>06.03.2025</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3645181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n innholds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6" y="720001"/>
            <a:ext cx="5181600"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A2434FEE-7D88-AA46-8139-80D9197567F4}" type="datetime1">
              <a:rPr lang="nb-NO" smtClean="0"/>
              <a:t>06.03.2025</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30177206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re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2794087"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4064001" y="2032000"/>
            <a:ext cx="3370812"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442C1D8A-1AB1-7949-9E34-570CB6C6816A}" type="datetime1">
              <a:rPr lang="nb-NO" smtClean="0"/>
              <a:t>06.03.2025</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8" name="Content Placeholder 3">
            <a:extLst>
              <a:ext uri="{FF2B5EF4-FFF2-40B4-BE49-F238E27FC236}">
                <a16:creationId xmlns:a16="http://schemas.microsoft.com/office/drawing/2014/main" id="{CA632195-EBBA-0E43-9228-823934194B1B}"/>
              </a:ext>
            </a:extLst>
          </p:cNvPr>
          <p:cNvSpPr>
            <a:spLocks noGrp="1"/>
          </p:cNvSpPr>
          <p:nvPr>
            <p:ph sz="half" idx="13"/>
          </p:nvPr>
        </p:nvSpPr>
        <p:spPr>
          <a:xfrm>
            <a:off x="8125862" y="2032000"/>
            <a:ext cx="3370812" cy="4060826"/>
          </a:xfrm>
        </p:spPr>
        <p:txBody>
          <a:bodyPr/>
          <a:lstStyle/>
          <a:p>
            <a:pPr lvl="0"/>
            <a:r>
              <a:rPr lang="nb-NO"/>
              <a:t>Klikk for å redigere tekststiler i malen</a:t>
            </a:r>
          </a:p>
        </p:txBody>
      </p:sp>
    </p:spTree>
    <p:extLst>
      <p:ext uri="{BB962C8B-B14F-4D97-AF65-F5344CB8AC3E}">
        <p14:creationId xmlns:p14="http://schemas.microsoft.com/office/powerpoint/2010/main" val="17926531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innhold bilde høy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hasCustomPrompt="1"/>
          </p:nvPr>
        </p:nvSpPr>
        <p:spPr>
          <a:xfrm>
            <a:off x="695325" y="720001"/>
            <a:ext cx="5400675" cy="1311999"/>
          </a:xfrm>
        </p:spPr>
        <p:txBody>
          <a:bodyPr rIns="360000"/>
          <a:lstStyle/>
          <a:p>
            <a:r>
              <a:rPr lang="en-US"/>
              <a:t>Click to edit Master title style</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hasCustomPrompt="1"/>
          </p:nvPr>
        </p:nvSpPr>
        <p:spPr>
          <a:xfrm>
            <a:off x="695325" y="2032001"/>
            <a:ext cx="5400675" cy="3924272"/>
          </a:xfrm>
        </p:spPr>
        <p:txBody>
          <a:bodyPr rIns="360000"/>
          <a:lstStyle>
            <a:lvl1pPr>
              <a:spcBef>
                <a:spcPts val="12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4D766B14-D201-5E43-92B4-5BFC4FDF65D3}" type="datetime1">
              <a:rPr lang="nb-NO" smtClean="0"/>
              <a:t>06.03.2025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2027199" y="6292849"/>
            <a:ext cx="4064000" cy="365125"/>
          </a:xfrm>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6091200" y="0"/>
            <a:ext cx="6091200" cy="6858000"/>
          </a:xfrm>
        </p:spPr>
        <p:txBody>
          <a:bodyPr tIns="720000">
            <a:normAutofit/>
          </a:bodyPr>
          <a:lstStyle>
            <a:lvl1pPr marL="0" indent="0" algn="ctr">
              <a:buFont typeface="Arial" panose="020B0604020202020204" pitchFamily="34" charset="0"/>
              <a:buNone/>
              <a:defRPr sz="1200"/>
            </a:lvl1pPr>
          </a:lstStyle>
          <a:p>
            <a:r>
              <a:rPr lang="nb-NO"/>
              <a:t>Klikk ikonet for å legge til et bilde</a:t>
            </a:r>
          </a:p>
        </p:txBody>
      </p:sp>
    </p:spTree>
    <p:extLst>
      <p:ext uri="{BB962C8B-B14F-4D97-AF65-F5344CB8AC3E}">
        <p14:creationId xmlns:p14="http://schemas.microsoft.com/office/powerpoint/2010/main" val="2624474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lysbilde bilde negativ logo">
    <p:bg>
      <p:bgPr>
        <a:solidFill>
          <a:schemeClr val="accent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accent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200">
                <a:solidFill>
                  <a:sysClr val="windowText" lastClr="000000"/>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8A2E7723-9D0A-EF40-8CB8-B3C1314DD2A1}"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5588"/>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10" name="Bilde 9">
            <a:extLst>
              <a:ext uri="{FF2B5EF4-FFF2-40B4-BE49-F238E27FC236}">
                <a16:creationId xmlns:a16="http://schemas.microsoft.com/office/drawing/2014/main" id="{A059CF52-7BF5-1D46-85DC-7999F21EBE54}"/>
              </a:ext>
            </a:extLst>
          </p:cNvPr>
          <p:cNvPicPr>
            <a:picLocks noChangeAspect="1"/>
          </p:cNvPicPr>
          <p:nvPr userDrawn="1"/>
        </p:nvPicPr>
        <p:blipFill>
          <a:blip r:embed="rId2"/>
          <a:stretch>
            <a:fillRect/>
          </a:stretch>
        </p:blipFill>
        <p:spPr>
          <a:xfrm>
            <a:off x="955175" y="476000"/>
            <a:ext cx="1080000" cy="1080000"/>
          </a:xfrm>
          <a:prstGeom prst="rect">
            <a:avLst/>
          </a:prstGeom>
        </p:spPr>
      </p:pic>
      <p:sp>
        <p:nvSpPr>
          <p:cNvPr id="9" name="TekstSylinder 8">
            <a:extLst>
              <a:ext uri="{FF2B5EF4-FFF2-40B4-BE49-F238E27FC236}">
                <a16:creationId xmlns:a16="http://schemas.microsoft.com/office/drawing/2014/main" id="{14D508E9-3971-2E41-B1E5-98EB4063DEC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negativ logo og bilde</a:t>
            </a:r>
          </a:p>
        </p:txBody>
      </p:sp>
    </p:spTree>
    <p:extLst>
      <p:ext uri="{BB962C8B-B14F-4D97-AF65-F5344CB8AC3E}">
        <p14:creationId xmlns:p14="http://schemas.microsoft.com/office/powerpoint/2010/main" val="32983559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itat posit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36541220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Sitat negativ">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lvl1pPr>
              <a:defRPr>
                <a:solidFill>
                  <a:schemeClr val="bg1"/>
                </a:solidFill>
              </a:defRPr>
            </a:lvl1p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solidFill>
                  <a:schemeClr val="bg1"/>
                </a:solidFill>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lvl1pPr>
              <a:defRPr>
                <a:solidFill>
                  <a:schemeClr val="bg1"/>
                </a:solidFill>
              </a:defRPr>
            </a:lvl1pPr>
          </a:lstStyle>
          <a:p>
            <a:fld id="{C20DE0DF-BE6B-D248-92A9-54242D212695}" type="datetime1">
              <a:rPr lang="nb-NO" smtClean="0"/>
              <a:pPr/>
              <a:t>06.03.2025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lvl1pPr>
              <a:defRPr>
                <a:solidFill>
                  <a:schemeClr val="bg1"/>
                </a:solidFill>
              </a:defRPr>
            </a:lvl1p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7" name="Bilde 6">
            <a:extLst>
              <a:ext uri="{FF2B5EF4-FFF2-40B4-BE49-F238E27FC236}">
                <a16:creationId xmlns:a16="http://schemas.microsoft.com/office/drawing/2014/main" id="{8DDA4121-57A1-9F44-B389-BA4A1B2AF195}"/>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11" name="Gruppe 10">
            <a:extLst>
              <a:ext uri="{FF2B5EF4-FFF2-40B4-BE49-F238E27FC236}">
                <a16:creationId xmlns:a16="http://schemas.microsoft.com/office/drawing/2014/main" id="{486E79E7-CC13-A347-AE3A-84BB7411F0A2}"/>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2F30F98F-9F6E-0C4E-8E69-71C10B7D290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A1DA2F1D-3EF3-B74C-8B2F-1D393F5B8826}"/>
                  </a:ext>
                </a:extLst>
              </p:cNvPr>
              <p:cNvGrpSpPr/>
              <p:nvPr/>
            </p:nvGrpSpPr>
            <p:grpSpPr>
              <a:xfrm>
                <a:off x="0" y="-320124"/>
                <a:ext cx="12192000" cy="165600"/>
                <a:chOff x="0" y="-413084"/>
                <a:chExt cx="12192000" cy="206078"/>
              </a:xfrm>
              <a:solidFill>
                <a:schemeClr val="bg1"/>
              </a:solidFill>
            </p:grpSpPr>
            <p:sp>
              <p:nvSpPr>
                <p:cNvPr id="56" name="Rektangel 55">
                  <a:extLst>
                    <a:ext uri="{FF2B5EF4-FFF2-40B4-BE49-F238E27FC236}">
                      <a16:creationId xmlns:a16="http://schemas.microsoft.com/office/drawing/2014/main" id="{6255A372-5580-A24A-B439-C57A7E1CE4B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7" name="Rektangel 56">
                  <a:extLst>
                    <a:ext uri="{FF2B5EF4-FFF2-40B4-BE49-F238E27FC236}">
                      <a16:creationId xmlns:a16="http://schemas.microsoft.com/office/drawing/2014/main" id="{B7371540-2443-8541-B5DC-F4B684B3C93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8" name="Rektangel 57">
                  <a:extLst>
                    <a:ext uri="{FF2B5EF4-FFF2-40B4-BE49-F238E27FC236}">
                      <a16:creationId xmlns:a16="http://schemas.microsoft.com/office/drawing/2014/main" id="{CB4CE255-C398-A543-8B5B-486CC5D519E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FB9A6627-FDFC-824A-9236-EBF047C277D7}"/>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0" name="Rektangel 59">
                  <a:extLst>
                    <a:ext uri="{FF2B5EF4-FFF2-40B4-BE49-F238E27FC236}">
                      <a16:creationId xmlns:a16="http://schemas.microsoft.com/office/drawing/2014/main" id="{42A8A78A-FCCA-064A-9D35-FC5F951C2A42}"/>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DB9322E-D287-C341-974F-B8F882273F3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91D842E9-F200-3D41-A665-0A7DD621DBC6}"/>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8217F23-38DC-F441-AA01-3C15887A1444}"/>
                  </a:ext>
                </a:extLst>
              </p:cNvPr>
              <p:cNvCxnSpPr>
                <a:cxnSpLocks/>
                <a:stCxn id="46"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45130D1-A515-A24D-9BE7-102854BB6A84}"/>
                  </a:ext>
                </a:extLst>
              </p:cNvPr>
              <p:cNvCxnSpPr>
                <a:cxnSpLocks/>
                <a:stCxn id="48"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FF53E66-AB46-0141-AD89-455E96D26C14}"/>
                  </a:ext>
                </a:extLst>
              </p:cNvPr>
              <p:cNvCxnSpPr>
                <a:cxnSpLocks/>
                <a:stCxn id="44"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B7A86560-6696-014A-AECA-E19F9F24123E}"/>
                  </a:ext>
                </a:extLst>
              </p:cNvPr>
              <p:cNvCxnSpPr>
                <a:cxnSpLocks/>
                <a:stCxn id="50"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Rett linje 34">
                <a:extLst>
                  <a:ext uri="{FF2B5EF4-FFF2-40B4-BE49-F238E27FC236}">
                    <a16:creationId xmlns:a16="http://schemas.microsoft.com/office/drawing/2014/main" id="{A0F75356-8546-3149-9570-360B5827EA7E}"/>
                  </a:ext>
                </a:extLst>
              </p:cNvPr>
              <p:cNvCxnSpPr>
                <a:cxnSpLocks/>
                <a:stCxn id="54"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Rett linje 35">
                <a:extLst>
                  <a:ext uri="{FF2B5EF4-FFF2-40B4-BE49-F238E27FC236}">
                    <a16:creationId xmlns:a16="http://schemas.microsoft.com/office/drawing/2014/main" id="{105343E5-1F5C-CA46-8C3E-700D58730833}"/>
                  </a:ext>
                </a:extLst>
              </p:cNvPr>
              <p:cNvCxnSpPr>
                <a:cxnSpLocks/>
                <a:stCxn id="52"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7" name="Gruppe 36">
                <a:extLst>
                  <a:ext uri="{FF2B5EF4-FFF2-40B4-BE49-F238E27FC236}">
                    <a16:creationId xmlns:a16="http://schemas.microsoft.com/office/drawing/2014/main" id="{EAD5D459-2BF6-D64F-8F45-536C2073FDD3}"/>
                  </a:ext>
                </a:extLst>
              </p:cNvPr>
              <p:cNvGrpSpPr/>
              <p:nvPr userDrawn="1"/>
            </p:nvGrpSpPr>
            <p:grpSpPr>
              <a:xfrm>
                <a:off x="0" y="-621464"/>
                <a:ext cx="12192000" cy="206078"/>
                <a:chOff x="0" y="-674874"/>
                <a:chExt cx="12192000" cy="206078"/>
              </a:xfrm>
            </p:grpSpPr>
            <p:sp>
              <p:nvSpPr>
                <p:cNvPr id="54" name="Rektangel 53">
                  <a:extLst>
                    <a:ext uri="{FF2B5EF4-FFF2-40B4-BE49-F238E27FC236}">
                      <a16:creationId xmlns:a16="http://schemas.microsoft.com/office/drawing/2014/main" id="{9C01F6CB-C381-1E41-86A2-F808355B3C5C}"/>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5" name="Rett linje 54">
                  <a:extLst>
                    <a:ext uri="{FF2B5EF4-FFF2-40B4-BE49-F238E27FC236}">
                      <a16:creationId xmlns:a16="http://schemas.microsoft.com/office/drawing/2014/main" id="{27FECFBD-D718-9D4C-81D5-FD9384B0DCB9}"/>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273A8231-E16C-A243-A2FC-13A3FD206C22}"/>
                  </a:ext>
                </a:extLst>
              </p:cNvPr>
              <p:cNvGrpSpPr/>
              <p:nvPr userDrawn="1"/>
            </p:nvGrpSpPr>
            <p:grpSpPr>
              <a:xfrm>
                <a:off x="0" y="-744566"/>
                <a:ext cx="10156824" cy="206078"/>
                <a:chOff x="0" y="-930144"/>
                <a:chExt cx="10156824" cy="206078"/>
              </a:xfrm>
            </p:grpSpPr>
            <p:sp>
              <p:nvSpPr>
                <p:cNvPr id="52" name="Rektangel 51">
                  <a:extLst>
                    <a:ext uri="{FF2B5EF4-FFF2-40B4-BE49-F238E27FC236}">
                      <a16:creationId xmlns:a16="http://schemas.microsoft.com/office/drawing/2014/main" id="{6CEF6F6D-156F-D64B-A26B-57B303DF873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3" name="Rett linje 52">
                  <a:extLst>
                    <a:ext uri="{FF2B5EF4-FFF2-40B4-BE49-F238E27FC236}">
                      <a16:creationId xmlns:a16="http://schemas.microsoft.com/office/drawing/2014/main" id="{E3AF0233-5560-6447-B7A4-C14F61197A17}"/>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BD1CA949-A5BB-EC47-A21B-7EAED08253EF}"/>
                  </a:ext>
                </a:extLst>
              </p:cNvPr>
              <p:cNvGrpSpPr/>
              <p:nvPr userDrawn="1"/>
            </p:nvGrpSpPr>
            <p:grpSpPr>
              <a:xfrm>
                <a:off x="0" y="-867666"/>
                <a:ext cx="8128000" cy="206078"/>
                <a:chOff x="0" y="-1191934"/>
                <a:chExt cx="8128000" cy="206078"/>
              </a:xfrm>
            </p:grpSpPr>
            <p:sp>
              <p:nvSpPr>
                <p:cNvPr id="50" name="Rektangel 49">
                  <a:extLst>
                    <a:ext uri="{FF2B5EF4-FFF2-40B4-BE49-F238E27FC236}">
                      <a16:creationId xmlns:a16="http://schemas.microsoft.com/office/drawing/2014/main" id="{83DF98C9-9C7B-EE42-8AF8-5DE25FE2001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1" name="Rett linje 50">
                  <a:extLst>
                    <a:ext uri="{FF2B5EF4-FFF2-40B4-BE49-F238E27FC236}">
                      <a16:creationId xmlns:a16="http://schemas.microsoft.com/office/drawing/2014/main" id="{41C64B40-429E-8143-A0BC-94BDE0975DC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A9C6E4C4-F02D-394E-AF1D-C51754803FCB}"/>
                  </a:ext>
                </a:extLst>
              </p:cNvPr>
              <p:cNvGrpSpPr/>
              <p:nvPr userDrawn="1"/>
            </p:nvGrpSpPr>
            <p:grpSpPr>
              <a:xfrm>
                <a:off x="-800" y="-990766"/>
                <a:ext cx="6091200" cy="206078"/>
                <a:chOff x="0" y="-1453724"/>
                <a:chExt cx="6091200" cy="206078"/>
              </a:xfrm>
            </p:grpSpPr>
            <p:sp>
              <p:nvSpPr>
                <p:cNvPr id="48" name="Rektangel 47">
                  <a:extLst>
                    <a:ext uri="{FF2B5EF4-FFF2-40B4-BE49-F238E27FC236}">
                      <a16:creationId xmlns:a16="http://schemas.microsoft.com/office/drawing/2014/main" id="{3969980B-68AB-9447-983D-028ABB4B50E9}"/>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9" name="Rett linje 48">
                  <a:extLst>
                    <a:ext uri="{FF2B5EF4-FFF2-40B4-BE49-F238E27FC236}">
                      <a16:creationId xmlns:a16="http://schemas.microsoft.com/office/drawing/2014/main" id="{D7433776-45D2-D448-BE15-3A90FEB681D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8E92939D-2FC0-A345-8E25-DB8134AD566D}"/>
                  </a:ext>
                </a:extLst>
              </p:cNvPr>
              <p:cNvGrpSpPr/>
              <p:nvPr userDrawn="1"/>
            </p:nvGrpSpPr>
            <p:grpSpPr>
              <a:xfrm>
                <a:off x="0" y="-1113866"/>
                <a:ext cx="4060800" cy="206078"/>
                <a:chOff x="0" y="-1715514"/>
                <a:chExt cx="4060800" cy="206078"/>
              </a:xfrm>
            </p:grpSpPr>
            <p:sp>
              <p:nvSpPr>
                <p:cNvPr id="46" name="Rektangel 45">
                  <a:extLst>
                    <a:ext uri="{FF2B5EF4-FFF2-40B4-BE49-F238E27FC236}">
                      <a16:creationId xmlns:a16="http://schemas.microsoft.com/office/drawing/2014/main" id="{280814A4-AA7C-7D46-B1D5-53CBDAEE2AC0}"/>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7" name="Rett linje 46">
                  <a:extLst>
                    <a:ext uri="{FF2B5EF4-FFF2-40B4-BE49-F238E27FC236}">
                      <a16:creationId xmlns:a16="http://schemas.microsoft.com/office/drawing/2014/main" id="{0D9A5691-593C-2944-8164-17D13666E22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1EAA7A4E-6528-4E44-A9B1-8A79754376AF}"/>
                  </a:ext>
                </a:extLst>
              </p:cNvPr>
              <p:cNvGrpSpPr/>
              <p:nvPr userDrawn="1"/>
            </p:nvGrpSpPr>
            <p:grpSpPr>
              <a:xfrm>
                <a:off x="0" y="-1229864"/>
                <a:ext cx="1015200" cy="206078"/>
                <a:chOff x="0" y="-1959289"/>
                <a:chExt cx="1015200" cy="206078"/>
              </a:xfrm>
            </p:grpSpPr>
            <p:sp>
              <p:nvSpPr>
                <p:cNvPr id="44" name="Rektangel 43">
                  <a:extLst>
                    <a:ext uri="{FF2B5EF4-FFF2-40B4-BE49-F238E27FC236}">
                      <a16:creationId xmlns:a16="http://schemas.microsoft.com/office/drawing/2014/main" id="{7F5B40C9-073A-5C4D-B077-02C29F203736}"/>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5" name="Rett linje 44">
                  <a:extLst>
                    <a:ext uri="{FF2B5EF4-FFF2-40B4-BE49-F238E27FC236}">
                      <a16:creationId xmlns:a16="http://schemas.microsoft.com/office/drawing/2014/main" id="{1DEB211C-A30E-1F40-B3FE-422EE0E4D06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3" name="Rett linje 42">
                <a:extLst>
                  <a:ext uri="{FF2B5EF4-FFF2-40B4-BE49-F238E27FC236}">
                    <a16:creationId xmlns:a16="http://schemas.microsoft.com/office/drawing/2014/main" id="{1AE1E520-A5BC-E84F-89BB-9279906BBA5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8FDFCC4A-D2BA-3448-A65F-18CA3DE48067}"/>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4D912C5E-CD37-E34E-A01F-E8F9A16DCCF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A3E9B2BD-29D4-B047-AE84-1D2FD28AC80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3B6419E1-27B7-4242-9899-8736B544931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C3FBAA30-9926-6F49-A160-F804DED46A24}"/>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4FCAB45-1B4A-3748-9FE3-A87994C2096E}"/>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6E3B826-8775-D74F-A318-E8E24FE7D865}"/>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7D6FB438-683F-8C4C-800B-93E9E44690D5}"/>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2A83B05B-591C-1B43-9AB3-737807239ECE}"/>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4D200CD1-E584-7F4D-A293-2DA3716DFC0A}"/>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5F91638A-548E-2049-B93B-2164E39253C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FC143D8C-CCD1-7641-A910-1F41825261D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22B3AD91-6723-DF48-A1CB-1FF05A0B61C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065C2770-A5A3-AA47-9F07-7657AD0DE1BC}"/>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F7C60A7F-4BE7-A640-A9F1-7043EEF9718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4270FA38-1F8D-6647-B618-F64FB4A132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2" name="Gruppe 61">
            <a:extLst>
              <a:ext uri="{FF2B5EF4-FFF2-40B4-BE49-F238E27FC236}">
                <a16:creationId xmlns:a16="http://schemas.microsoft.com/office/drawing/2014/main" id="{59FDD9D8-FABC-6347-BC02-BB0A33F12EB4}"/>
              </a:ext>
            </a:extLst>
          </p:cNvPr>
          <p:cNvGrpSpPr/>
          <p:nvPr userDrawn="1"/>
        </p:nvGrpSpPr>
        <p:grpSpPr>
          <a:xfrm>
            <a:off x="12252770" y="1"/>
            <a:ext cx="1165167" cy="6855561"/>
            <a:chOff x="12252770" y="1"/>
            <a:chExt cx="1165167" cy="6855561"/>
          </a:xfrm>
        </p:grpSpPr>
        <p:grpSp>
          <p:nvGrpSpPr>
            <p:cNvPr id="63" name="Gruppe 62">
              <a:extLst>
                <a:ext uri="{FF2B5EF4-FFF2-40B4-BE49-F238E27FC236}">
                  <a16:creationId xmlns:a16="http://schemas.microsoft.com/office/drawing/2014/main" id="{B9A6C8F1-6CA0-3D42-8360-A18602120A8D}"/>
                </a:ext>
              </a:extLst>
            </p:cNvPr>
            <p:cNvGrpSpPr/>
            <p:nvPr userDrawn="1"/>
          </p:nvGrpSpPr>
          <p:grpSpPr>
            <a:xfrm>
              <a:off x="12252770" y="1"/>
              <a:ext cx="409071" cy="3254927"/>
              <a:chOff x="12252770" y="1"/>
              <a:chExt cx="588588" cy="4683318"/>
            </a:xfrm>
          </p:grpSpPr>
          <p:sp>
            <p:nvSpPr>
              <p:cNvPr id="67" name="Rektangel 66">
                <a:extLst>
                  <a:ext uri="{FF2B5EF4-FFF2-40B4-BE49-F238E27FC236}">
                    <a16:creationId xmlns:a16="http://schemas.microsoft.com/office/drawing/2014/main" id="{5F8C536E-1EC4-9D49-9023-B9EF2E4EB8F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8" name="Gruppe 67">
                <a:extLst>
                  <a:ext uri="{FF2B5EF4-FFF2-40B4-BE49-F238E27FC236}">
                    <a16:creationId xmlns:a16="http://schemas.microsoft.com/office/drawing/2014/main" id="{C1EF08D9-EC9C-B446-852D-F0B4E0F0F6A2}"/>
                  </a:ext>
                </a:extLst>
              </p:cNvPr>
              <p:cNvGrpSpPr/>
              <p:nvPr userDrawn="1"/>
            </p:nvGrpSpPr>
            <p:grpSpPr>
              <a:xfrm>
                <a:off x="12326727" y="84822"/>
                <a:ext cx="440675" cy="4513676"/>
                <a:chOff x="12316858" y="92947"/>
                <a:chExt cx="440675" cy="4513676"/>
              </a:xfrm>
            </p:grpSpPr>
            <p:grpSp>
              <p:nvGrpSpPr>
                <p:cNvPr id="69" name="Gruppe 68">
                  <a:extLst>
                    <a:ext uri="{FF2B5EF4-FFF2-40B4-BE49-F238E27FC236}">
                      <a16:creationId xmlns:a16="http://schemas.microsoft.com/office/drawing/2014/main" id="{E96FEFED-80C7-1C41-8ED4-493DB9223B60}"/>
                    </a:ext>
                  </a:extLst>
                </p:cNvPr>
                <p:cNvGrpSpPr/>
                <p:nvPr userDrawn="1"/>
              </p:nvGrpSpPr>
              <p:grpSpPr>
                <a:xfrm>
                  <a:off x="12316858" y="92947"/>
                  <a:ext cx="440675" cy="1322025"/>
                  <a:chOff x="12316858" y="92947"/>
                  <a:chExt cx="440675" cy="1322025"/>
                </a:xfrm>
              </p:grpSpPr>
              <p:sp>
                <p:nvSpPr>
                  <p:cNvPr id="79" name="Rektangel 78">
                    <a:extLst>
                      <a:ext uri="{FF2B5EF4-FFF2-40B4-BE49-F238E27FC236}">
                        <a16:creationId xmlns:a16="http://schemas.microsoft.com/office/drawing/2014/main" id="{C1395634-B23D-B740-B6E4-4920AFF48E0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EFA8E904-B367-3C49-9B17-9C209743CA09}"/>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966B25F-C537-6E46-A945-3144B4B284C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0" name="Gruppe 69">
                  <a:extLst>
                    <a:ext uri="{FF2B5EF4-FFF2-40B4-BE49-F238E27FC236}">
                      <a16:creationId xmlns:a16="http://schemas.microsoft.com/office/drawing/2014/main" id="{A4A43541-07AE-9C41-A23F-F722576C04D8}"/>
                    </a:ext>
                  </a:extLst>
                </p:cNvPr>
                <p:cNvGrpSpPr/>
                <p:nvPr userDrawn="1"/>
              </p:nvGrpSpPr>
              <p:grpSpPr>
                <a:xfrm>
                  <a:off x="12316858" y="1468435"/>
                  <a:ext cx="440675" cy="1322025"/>
                  <a:chOff x="12316858" y="1600866"/>
                  <a:chExt cx="440675" cy="1322025"/>
                </a:xfrm>
              </p:grpSpPr>
              <p:sp>
                <p:nvSpPr>
                  <p:cNvPr id="76" name="Rektangel 75">
                    <a:extLst>
                      <a:ext uri="{FF2B5EF4-FFF2-40B4-BE49-F238E27FC236}">
                        <a16:creationId xmlns:a16="http://schemas.microsoft.com/office/drawing/2014/main" id="{03B0EE39-FA3B-1947-8964-6FA95D06725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43316E30-2105-2E40-B1A7-17AF50BFDF2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25D306BD-9DF6-7D45-8B26-25EB715137F0}"/>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5E0C316-B28E-204F-8229-F0C422D764D2}"/>
                    </a:ext>
                  </a:extLst>
                </p:cNvPr>
                <p:cNvGrpSpPr/>
                <p:nvPr userDrawn="1"/>
              </p:nvGrpSpPr>
              <p:grpSpPr>
                <a:xfrm>
                  <a:off x="12316858" y="2843923"/>
                  <a:ext cx="440675" cy="1762700"/>
                  <a:chOff x="12316858" y="3201732"/>
                  <a:chExt cx="440675" cy="1762700"/>
                </a:xfrm>
              </p:grpSpPr>
              <p:sp>
                <p:nvSpPr>
                  <p:cNvPr id="72" name="Rektangel 71">
                    <a:extLst>
                      <a:ext uri="{FF2B5EF4-FFF2-40B4-BE49-F238E27FC236}">
                        <a16:creationId xmlns:a16="http://schemas.microsoft.com/office/drawing/2014/main" id="{75EF8EE1-063B-9346-B35B-D391702A8BB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FF58234-DBCD-D445-A55A-0676865E1184}"/>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109C31E9-21AC-2E47-9003-13EB8450B43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3532582E-3265-BF4E-B974-FF3AE992FDE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4" name="TekstSylinder 63">
              <a:extLst>
                <a:ext uri="{FF2B5EF4-FFF2-40B4-BE49-F238E27FC236}">
                  <a16:creationId xmlns:a16="http://schemas.microsoft.com/office/drawing/2014/main" id="{86ED5B6B-9879-C44E-8087-9FC40D9CE394}"/>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5" name="Vinkel 64">
              <a:extLst>
                <a:ext uri="{FF2B5EF4-FFF2-40B4-BE49-F238E27FC236}">
                  <a16:creationId xmlns:a16="http://schemas.microsoft.com/office/drawing/2014/main" id="{882C9AE6-2E87-9D4A-AED8-96B5D6BCAAE4}"/>
                </a:ext>
              </a:extLst>
            </p:cNvPr>
            <p:cNvCxnSpPr>
              <a:cxnSpLocks/>
              <a:stCxn id="79" idx="3"/>
              <a:endCxn id="76"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6" name="TekstSylinder 65">
              <a:extLst>
                <a:ext uri="{FF2B5EF4-FFF2-40B4-BE49-F238E27FC236}">
                  <a16:creationId xmlns:a16="http://schemas.microsoft.com/office/drawing/2014/main" id="{485D6620-BA62-D64A-9B43-1D9C5CB34030}"/>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0119791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1DACB5AB-EE98-7240-B90A-DDEECBA67681}" type="datetime1">
              <a:rPr lang="nb-NO" smtClean="0"/>
              <a:t>06.03.2025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8721711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Only" preserve="1">
  <p:cSld name="Bare tittel neg">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28B61C57-CE26-C74A-997D-0EEB0B8AAC4D}" type="datetime1">
              <a:rPr lang="nb-NO" smtClean="0"/>
              <a:pPr/>
              <a:t>06.03.2025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6" name="Gruppe 5">
            <a:extLst>
              <a:ext uri="{FF2B5EF4-FFF2-40B4-BE49-F238E27FC236}">
                <a16:creationId xmlns:a16="http://schemas.microsoft.com/office/drawing/2014/main" id="{C1D1050C-9B0F-DA46-A7AE-49D147BAD25B}"/>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1068411B-5C48-D749-B5E3-30A5D49D5141}"/>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7B5DD97E-E1DE-7D46-9418-0D0AFDF35F70}"/>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A0D018A7-D1AC-1A44-817B-2D69D4EE7234}"/>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AD814A3B-37FE-FE4B-B04E-FC6B766D158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46A1D4B5-D234-EB45-A367-DA2C1AEC53F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66D8AD51-3ABD-8947-A454-453AF493E4D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F338B2FE-B7A8-7347-9C68-83876225606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D151BEC-03EB-014A-A517-B60405C23277}"/>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1F47004B-BBEB-FA48-8A06-F460897DA374}"/>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3DFF5052-7500-6447-AE94-5921BC688C69}"/>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92571E5D-A6F0-C348-8000-B3FD4C1C5656}"/>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361CFB6-0332-504B-AA1B-B567E221EE1E}"/>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7E1762E-E5A1-3345-B079-7552913F529C}"/>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C1AC057A-FCD6-F949-8F37-58BA71E1CFD8}"/>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9297B28-D383-6249-A34F-5922BCCCA2CD}"/>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8DA38DB-AAE9-8748-AE1F-FFDD03973FAA}"/>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1EC8A23-B92A-DD41-B9D2-FB44C924BDCE}"/>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9164DF05-EC67-AC40-8F66-329831BDA2C4}"/>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9FDB03-16A1-CA49-920F-068F53EC1B58}"/>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B0573EAA-0C11-C147-98B8-AD18BE730C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EB0E7CD-84C6-6C44-A312-16BB487C604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DE64285-F12E-824D-8130-37D78FBA7C48}"/>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F00E4EE8-0D5B-4F4C-B728-6B1A720431DD}"/>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0ED51BD-81EB-404C-BD1C-2A098E1769C0}"/>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D7466B6-499E-2F41-95CE-764FD8B4A6A2}"/>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3F46B044-3DF6-354A-AC1B-903E736EBD6D}"/>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6CE67777-BBBB-2F47-95C1-34649FB8584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ED37426C-F34C-0D4B-8BD0-9F8901D14277}"/>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0E01F846-B854-5F4D-8459-44312D2E538F}"/>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0F5CB43-152A-4F4C-8F3F-08E5D529F6B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D20FE3BB-4A3A-0148-9187-D678070204BF}"/>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9CDD407C-7201-0F40-B92A-FF4AD5515F91}"/>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07A5FDEC-A2AB-AF49-B0D1-056383BA45BE}"/>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18F9CFD8-DEA8-7D4F-A2AB-2DD0359A71C3}"/>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B2A25372-2BA8-9048-8062-9B09788AC871}"/>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78F37647-0B41-774C-B0CE-F0914829EF3E}"/>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E89A3A05-5699-7947-977B-758F31E8A069}"/>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D698679E-611A-BA47-B555-42237E590009}"/>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83CB65AE-071B-384F-BED9-0B6BBC28F24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46A59B6E-BC40-A04A-810E-381EB0406F6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8F00FAE-DEAF-9D4B-AE1A-B2E06A30AE2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27D94157-FD6C-9343-B390-D6F5769CDC1D}"/>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DDC4238B-2FB7-504F-8FA6-8F2CB72D9FB5}"/>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EFB3E350-6D32-5B44-A589-DBA014CCAD87}"/>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78FC5178-3E3A-FA42-8025-AA007A3A20D4}"/>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DBF7CD49-D811-1E40-93F6-55470FBFF148}"/>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583D459D-BDEB-A248-A2C1-FB9BB4D30D6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0D4C9258-518D-FC40-80AD-80B600AF68B8}"/>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B723F13F-8F3A-4941-B2D9-3DE33FBA1B35}"/>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F5F9D48-374C-D34F-AC3B-AC2261364F7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pic>
        <p:nvPicPr>
          <p:cNvPr id="57" name="Bilde 56">
            <a:extLst>
              <a:ext uri="{FF2B5EF4-FFF2-40B4-BE49-F238E27FC236}">
                <a16:creationId xmlns:a16="http://schemas.microsoft.com/office/drawing/2014/main" id="{C3699402-183F-774C-B97D-A832ABCCDA7C}"/>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58" name="Gruppe 57">
            <a:extLst>
              <a:ext uri="{FF2B5EF4-FFF2-40B4-BE49-F238E27FC236}">
                <a16:creationId xmlns:a16="http://schemas.microsoft.com/office/drawing/2014/main" id="{B17E6E01-06C2-2A48-9FE5-6A3259C2A26A}"/>
              </a:ext>
            </a:extLst>
          </p:cNvPr>
          <p:cNvGrpSpPr/>
          <p:nvPr userDrawn="1"/>
        </p:nvGrpSpPr>
        <p:grpSpPr>
          <a:xfrm>
            <a:off x="12252770" y="1"/>
            <a:ext cx="1165167" cy="5230535"/>
            <a:chOff x="12252770" y="1"/>
            <a:chExt cx="1165167" cy="5230535"/>
          </a:xfrm>
        </p:grpSpPr>
        <p:grpSp>
          <p:nvGrpSpPr>
            <p:cNvPr id="59" name="Gruppe 58">
              <a:extLst>
                <a:ext uri="{FF2B5EF4-FFF2-40B4-BE49-F238E27FC236}">
                  <a16:creationId xmlns:a16="http://schemas.microsoft.com/office/drawing/2014/main" id="{F2EB3480-5DDC-0044-8395-748858D199CE}"/>
                </a:ext>
              </a:extLst>
            </p:cNvPr>
            <p:cNvGrpSpPr/>
            <p:nvPr userDrawn="1"/>
          </p:nvGrpSpPr>
          <p:grpSpPr>
            <a:xfrm>
              <a:off x="12252770" y="1"/>
              <a:ext cx="409071" cy="3254927"/>
              <a:chOff x="12252770" y="1"/>
              <a:chExt cx="588588" cy="4683318"/>
            </a:xfrm>
          </p:grpSpPr>
          <p:sp>
            <p:nvSpPr>
              <p:cNvPr id="64" name="Rektangel 63">
                <a:extLst>
                  <a:ext uri="{FF2B5EF4-FFF2-40B4-BE49-F238E27FC236}">
                    <a16:creationId xmlns:a16="http://schemas.microsoft.com/office/drawing/2014/main" id="{3BA74F53-7E5B-4840-9D64-49E4BF43F431}"/>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5" name="Gruppe 64">
                <a:extLst>
                  <a:ext uri="{FF2B5EF4-FFF2-40B4-BE49-F238E27FC236}">
                    <a16:creationId xmlns:a16="http://schemas.microsoft.com/office/drawing/2014/main" id="{3C37FD06-23C3-6848-951F-9C9046A29A7E}"/>
                  </a:ext>
                </a:extLst>
              </p:cNvPr>
              <p:cNvGrpSpPr/>
              <p:nvPr userDrawn="1"/>
            </p:nvGrpSpPr>
            <p:grpSpPr>
              <a:xfrm>
                <a:off x="12326727" y="84822"/>
                <a:ext cx="440675" cy="4513676"/>
                <a:chOff x="12316858" y="92947"/>
                <a:chExt cx="440675" cy="4513676"/>
              </a:xfrm>
            </p:grpSpPr>
            <p:grpSp>
              <p:nvGrpSpPr>
                <p:cNvPr id="66" name="Gruppe 65">
                  <a:extLst>
                    <a:ext uri="{FF2B5EF4-FFF2-40B4-BE49-F238E27FC236}">
                      <a16:creationId xmlns:a16="http://schemas.microsoft.com/office/drawing/2014/main" id="{A8085072-8F46-C24B-BEAA-89C731D92341}"/>
                    </a:ext>
                  </a:extLst>
                </p:cNvPr>
                <p:cNvGrpSpPr/>
                <p:nvPr userDrawn="1"/>
              </p:nvGrpSpPr>
              <p:grpSpPr>
                <a:xfrm>
                  <a:off x="12316858" y="92947"/>
                  <a:ext cx="440675" cy="1322025"/>
                  <a:chOff x="12316858" y="92947"/>
                  <a:chExt cx="440675" cy="1322025"/>
                </a:xfrm>
              </p:grpSpPr>
              <p:sp>
                <p:nvSpPr>
                  <p:cNvPr id="76" name="Rektangel 75">
                    <a:extLst>
                      <a:ext uri="{FF2B5EF4-FFF2-40B4-BE49-F238E27FC236}">
                        <a16:creationId xmlns:a16="http://schemas.microsoft.com/office/drawing/2014/main" id="{FDC87DD8-68F2-2B4A-BA17-43C04DB94C09}"/>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DD7FA195-ED26-914A-B647-91E942CD5D9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717A406D-FE53-2448-86BD-614D3C73B3E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AA16A036-19CC-A842-9CBA-384F3686A5FE}"/>
                    </a:ext>
                  </a:extLst>
                </p:cNvPr>
                <p:cNvGrpSpPr/>
                <p:nvPr userDrawn="1"/>
              </p:nvGrpSpPr>
              <p:grpSpPr>
                <a:xfrm>
                  <a:off x="12316858" y="1468435"/>
                  <a:ext cx="440675" cy="1322025"/>
                  <a:chOff x="12316858" y="1600866"/>
                  <a:chExt cx="440675" cy="1322025"/>
                </a:xfrm>
              </p:grpSpPr>
              <p:sp>
                <p:nvSpPr>
                  <p:cNvPr id="73" name="Rektangel 72">
                    <a:extLst>
                      <a:ext uri="{FF2B5EF4-FFF2-40B4-BE49-F238E27FC236}">
                        <a16:creationId xmlns:a16="http://schemas.microsoft.com/office/drawing/2014/main" id="{5AA70624-BE75-D842-A641-7D4B557E5EB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8D025E7-9CA0-A047-9F6A-F02E903A1983}"/>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977E685-6718-7745-8B6E-DEDEE888EB94}"/>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6A888C87-51EF-BF43-A149-80800BA1451C}"/>
                    </a:ext>
                  </a:extLst>
                </p:cNvPr>
                <p:cNvGrpSpPr/>
                <p:nvPr userDrawn="1"/>
              </p:nvGrpSpPr>
              <p:grpSpPr>
                <a:xfrm>
                  <a:off x="12316858" y="2843923"/>
                  <a:ext cx="440675" cy="1762700"/>
                  <a:chOff x="12316858" y="3201732"/>
                  <a:chExt cx="440675" cy="1762700"/>
                </a:xfrm>
              </p:grpSpPr>
              <p:sp>
                <p:nvSpPr>
                  <p:cNvPr id="69" name="Rektangel 68">
                    <a:extLst>
                      <a:ext uri="{FF2B5EF4-FFF2-40B4-BE49-F238E27FC236}">
                        <a16:creationId xmlns:a16="http://schemas.microsoft.com/office/drawing/2014/main" id="{756477A9-8504-F548-8CED-45C78AB4CF05}"/>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E2B5ABB0-3058-AA46-9889-5869E473AE7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8BF26325-174D-3645-9C57-CCFC0C1175A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B62A87D9-9422-8444-8FD3-A1BE48CF30C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0" name="TekstSylinder 59">
              <a:extLst>
                <a:ext uri="{FF2B5EF4-FFF2-40B4-BE49-F238E27FC236}">
                  <a16:creationId xmlns:a16="http://schemas.microsoft.com/office/drawing/2014/main" id="{73104622-4E59-5847-A55B-634077D7F43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1" name="Gruppe 60">
              <a:extLst>
                <a:ext uri="{FF2B5EF4-FFF2-40B4-BE49-F238E27FC236}">
                  <a16:creationId xmlns:a16="http://schemas.microsoft.com/office/drawing/2014/main" id="{37123774-32AD-4D48-837D-9B50969FCC33}"/>
                </a:ext>
              </a:extLst>
            </p:cNvPr>
            <p:cNvGrpSpPr/>
            <p:nvPr userDrawn="1"/>
          </p:nvGrpSpPr>
          <p:grpSpPr>
            <a:xfrm>
              <a:off x="12610441" y="194994"/>
              <a:ext cx="807496" cy="955972"/>
              <a:chOff x="12610441" y="212086"/>
              <a:chExt cx="807496" cy="955972"/>
            </a:xfrm>
          </p:grpSpPr>
          <p:cxnSp>
            <p:nvCxnSpPr>
              <p:cNvPr id="62" name="Vinkel 61">
                <a:extLst>
                  <a:ext uri="{FF2B5EF4-FFF2-40B4-BE49-F238E27FC236}">
                    <a16:creationId xmlns:a16="http://schemas.microsoft.com/office/drawing/2014/main" id="{DB6D4BF2-0D91-434C-8F27-BC433F6E6410}"/>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3" name="TekstSylinder 62">
                <a:extLst>
                  <a:ext uri="{FF2B5EF4-FFF2-40B4-BE49-F238E27FC236}">
                    <a16:creationId xmlns:a16="http://schemas.microsoft.com/office/drawing/2014/main" id="{6C392CEA-242D-A34D-B36F-D988744DBFF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9457824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4CD1A60D-DB44-0749-AE29-4712892B2B84}" type="datetime1">
              <a:rPr lang="nb-NO" smtClean="0"/>
              <a:t>06.03.2025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6573330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Tomt neg">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6216D44A-19CF-DE4E-8E1A-3AD40AB275F0}" type="datetime1">
              <a:rPr lang="nb-NO" smtClean="0"/>
              <a:pPr/>
              <a:t>06.03.2025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5" name="Bilde 4">
            <a:extLst>
              <a:ext uri="{FF2B5EF4-FFF2-40B4-BE49-F238E27FC236}">
                <a16:creationId xmlns:a16="http://schemas.microsoft.com/office/drawing/2014/main" id="{557E58CC-95FD-0340-B743-A6656B545401}"/>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6" name="Gruppe 5">
            <a:extLst>
              <a:ext uri="{FF2B5EF4-FFF2-40B4-BE49-F238E27FC236}">
                <a16:creationId xmlns:a16="http://schemas.microsoft.com/office/drawing/2014/main" id="{AB1900BA-05D4-CC4D-ADCE-D307B8419611}"/>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A601B2AB-0092-5D48-B697-F5B2F8642F27}"/>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1283DABB-F957-7041-9BD8-2E7C09E75AC3}"/>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03E03865-2527-DB49-979A-47FFF2A1032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4CD3D47E-9369-9647-B082-306910B6CD6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9A8E62DF-790C-2D4D-81AF-08239423467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FC384CB6-ED25-E34D-9712-8F0E8ED4CD3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A031495B-E581-454B-8CC0-EF055DE24C57}"/>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55F45DD-A85F-5F46-83FA-B7EDB15751D5}"/>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43A3439B-451A-4C46-AD1B-A782CD0A8E4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B9829110-FFBC-274E-9141-5A01CA9003F2}"/>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DB7B771-D9B6-624B-8A46-356BB47D2DCF}"/>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B99F47D-FC4D-D847-8DE5-D58693171585}"/>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48142ED-63BF-2743-BF2B-247A0FA84A64}"/>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9D7D332-0D4C-704E-BF86-2D38B3BF1A0E}"/>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C545234E-EC4D-AA4B-B17B-9AB931597E10}"/>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D9077C88-D56C-5245-8D27-0CEEB028ABD9}"/>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7827F59-ECDA-744D-8356-C1E924BD4D05}"/>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4C4C87E6-E38E-CF4A-BA35-A5272281247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36935E26-963B-1A48-BD41-A01E8CB08D66}"/>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7D3435F6-6DB0-C34A-BC71-DB699A7D99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C414CD4D-10D1-8840-BDE7-AD7EBD7008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60DFA5A-25D5-AD43-8A30-3AD4CD267870}"/>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25955AA6-D471-4346-B2BA-075B4897A10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4076C51A-758B-3746-9ED0-E160EB7B684C}"/>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6FDA69B5-A0C7-E645-9E2C-7B305BFF6A21}"/>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1C5A376E-4065-374B-BA02-7D97FA3E2C2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018EEC3F-5AF1-724B-8AEE-660F9D3A4C8C}"/>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6A58F931-93D4-2942-B3D5-EB7C4B9526B8}"/>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E58408FF-BB4B-324F-B809-10738F8313B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4261316-AF1F-AD45-BB4B-917D42AA7003}"/>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6B5EF1EC-1B00-1844-B472-4AA8C80DC1E4}"/>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422C5EE2-43BC-F04D-9F67-D2F7E8BB146D}"/>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23EBDFBA-B78B-234E-8859-7253F0EE320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917639CB-FC6C-0345-B9F1-D4156B250E2B}"/>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45446D2C-39DA-CD47-AFC9-CB458E69BDB6}"/>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EAA5D0EC-17A3-F142-B9ED-F53E6B6A0F6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7754D441-1572-A44C-BEE7-FB28E38DB59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800553DB-484C-4C48-A795-AD15950696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24FB817F-D960-C84A-9EF5-1AD43774A62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809952D0-7ACC-0B46-9DC5-BC1BE08DFCC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7D39A50C-ECD4-4544-BA86-2ED55C88171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BEA364B-9128-6E40-B529-DD331D756648}"/>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C72D05B0-E28E-DC4F-BC75-E520AACE32DD}"/>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14E0F4DD-E0F0-F24C-B654-6AED7A229E4F}"/>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B2445F4C-3310-734C-AE0A-635C6A6AC128}"/>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1A5133CC-5017-464D-BE68-FFFF7D1AC0A5}"/>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D292125B-BEFA-AC4E-B7E8-8D1A25A157B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A9DD9D52-EED3-5747-BDD4-E91D0C39344D}"/>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AED1A88C-B09C-B748-89CA-045C396CB15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C53B160-049D-7E44-881B-655B1B2A4F9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57" name="Gruppe 56">
            <a:extLst>
              <a:ext uri="{FF2B5EF4-FFF2-40B4-BE49-F238E27FC236}">
                <a16:creationId xmlns:a16="http://schemas.microsoft.com/office/drawing/2014/main" id="{B5F84FFA-6BAA-B14F-B16D-AA7B9747C6CC}"/>
              </a:ext>
            </a:extLst>
          </p:cNvPr>
          <p:cNvGrpSpPr/>
          <p:nvPr userDrawn="1"/>
        </p:nvGrpSpPr>
        <p:grpSpPr>
          <a:xfrm>
            <a:off x="12252770" y="1"/>
            <a:ext cx="1165167" cy="5230535"/>
            <a:chOff x="12252770" y="1"/>
            <a:chExt cx="1165167" cy="5230535"/>
          </a:xfrm>
        </p:grpSpPr>
        <p:grpSp>
          <p:nvGrpSpPr>
            <p:cNvPr id="58" name="Gruppe 57">
              <a:extLst>
                <a:ext uri="{FF2B5EF4-FFF2-40B4-BE49-F238E27FC236}">
                  <a16:creationId xmlns:a16="http://schemas.microsoft.com/office/drawing/2014/main" id="{77A126F7-40BD-C14E-8502-3DA25EA5B468}"/>
                </a:ext>
              </a:extLst>
            </p:cNvPr>
            <p:cNvGrpSpPr/>
            <p:nvPr userDrawn="1"/>
          </p:nvGrpSpPr>
          <p:grpSpPr>
            <a:xfrm>
              <a:off x="12252770" y="1"/>
              <a:ext cx="409071" cy="3254927"/>
              <a:chOff x="12252770" y="1"/>
              <a:chExt cx="588588" cy="4683318"/>
            </a:xfrm>
          </p:grpSpPr>
          <p:sp>
            <p:nvSpPr>
              <p:cNvPr id="63" name="Rektangel 62">
                <a:extLst>
                  <a:ext uri="{FF2B5EF4-FFF2-40B4-BE49-F238E27FC236}">
                    <a16:creationId xmlns:a16="http://schemas.microsoft.com/office/drawing/2014/main" id="{34109EA4-7D73-6A41-B911-1DA4C65C7F3C}"/>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4" name="Gruppe 63">
                <a:extLst>
                  <a:ext uri="{FF2B5EF4-FFF2-40B4-BE49-F238E27FC236}">
                    <a16:creationId xmlns:a16="http://schemas.microsoft.com/office/drawing/2014/main" id="{519B015A-7710-4345-B1A0-2C31D3D3A29E}"/>
                  </a:ext>
                </a:extLst>
              </p:cNvPr>
              <p:cNvGrpSpPr/>
              <p:nvPr userDrawn="1"/>
            </p:nvGrpSpPr>
            <p:grpSpPr>
              <a:xfrm>
                <a:off x="12326727" y="84822"/>
                <a:ext cx="440675" cy="4513676"/>
                <a:chOff x="12316858" y="92947"/>
                <a:chExt cx="440675" cy="4513676"/>
              </a:xfrm>
            </p:grpSpPr>
            <p:grpSp>
              <p:nvGrpSpPr>
                <p:cNvPr id="65" name="Gruppe 64">
                  <a:extLst>
                    <a:ext uri="{FF2B5EF4-FFF2-40B4-BE49-F238E27FC236}">
                      <a16:creationId xmlns:a16="http://schemas.microsoft.com/office/drawing/2014/main" id="{1E952DE6-F52C-8141-AA51-F93ED1B782AC}"/>
                    </a:ext>
                  </a:extLst>
                </p:cNvPr>
                <p:cNvGrpSpPr/>
                <p:nvPr userDrawn="1"/>
              </p:nvGrpSpPr>
              <p:grpSpPr>
                <a:xfrm>
                  <a:off x="12316858" y="92947"/>
                  <a:ext cx="440675" cy="1322025"/>
                  <a:chOff x="12316858" y="92947"/>
                  <a:chExt cx="440675" cy="1322025"/>
                </a:xfrm>
              </p:grpSpPr>
              <p:sp>
                <p:nvSpPr>
                  <p:cNvPr id="75" name="Rektangel 74">
                    <a:extLst>
                      <a:ext uri="{FF2B5EF4-FFF2-40B4-BE49-F238E27FC236}">
                        <a16:creationId xmlns:a16="http://schemas.microsoft.com/office/drawing/2014/main" id="{1D91D97C-F319-7D49-8970-B66AB818B22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9F6A8CC-B295-074A-89FC-DBCE3DC47B03}"/>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E44D7125-3570-FD4D-B191-C75A400B46EF}"/>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6" name="Gruppe 65">
                  <a:extLst>
                    <a:ext uri="{FF2B5EF4-FFF2-40B4-BE49-F238E27FC236}">
                      <a16:creationId xmlns:a16="http://schemas.microsoft.com/office/drawing/2014/main" id="{6E9D1C89-D906-8A47-9476-62BAE8FEB515}"/>
                    </a:ext>
                  </a:extLst>
                </p:cNvPr>
                <p:cNvGrpSpPr/>
                <p:nvPr userDrawn="1"/>
              </p:nvGrpSpPr>
              <p:grpSpPr>
                <a:xfrm>
                  <a:off x="12316858" y="1468435"/>
                  <a:ext cx="440675" cy="1322025"/>
                  <a:chOff x="12316858" y="1600866"/>
                  <a:chExt cx="440675" cy="1322025"/>
                </a:xfrm>
              </p:grpSpPr>
              <p:sp>
                <p:nvSpPr>
                  <p:cNvPr id="72" name="Rektangel 71">
                    <a:extLst>
                      <a:ext uri="{FF2B5EF4-FFF2-40B4-BE49-F238E27FC236}">
                        <a16:creationId xmlns:a16="http://schemas.microsoft.com/office/drawing/2014/main" id="{D145DC4C-E21E-4741-ADAA-1EDD63A5E30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D9A25599-1748-4243-9CC2-9B55BA245FD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126E6B9-55BC-AB41-92F0-ED3B06012608}"/>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643744EE-DB91-F24E-8086-50A0EDD842EB}"/>
                    </a:ext>
                  </a:extLst>
                </p:cNvPr>
                <p:cNvGrpSpPr/>
                <p:nvPr userDrawn="1"/>
              </p:nvGrpSpPr>
              <p:grpSpPr>
                <a:xfrm>
                  <a:off x="12316858" y="2843923"/>
                  <a:ext cx="440675" cy="1762700"/>
                  <a:chOff x="12316858" y="3201732"/>
                  <a:chExt cx="440675" cy="1762700"/>
                </a:xfrm>
              </p:grpSpPr>
              <p:sp>
                <p:nvSpPr>
                  <p:cNvPr id="68" name="Rektangel 67">
                    <a:extLst>
                      <a:ext uri="{FF2B5EF4-FFF2-40B4-BE49-F238E27FC236}">
                        <a16:creationId xmlns:a16="http://schemas.microsoft.com/office/drawing/2014/main" id="{BF15CC72-60C3-DF4D-B9DE-BE9263C2B62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9" name="Rektangel 68">
                    <a:extLst>
                      <a:ext uri="{FF2B5EF4-FFF2-40B4-BE49-F238E27FC236}">
                        <a16:creationId xmlns:a16="http://schemas.microsoft.com/office/drawing/2014/main" id="{EDFE0806-648E-664D-A052-406FC350D6F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BCC0B081-FCB2-5C47-B8AD-231EFCC1929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C6009896-4C4A-2C43-B51A-3964D8127B9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59" name="TekstSylinder 58">
              <a:extLst>
                <a:ext uri="{FF2B5EF4-FFF2-40B4-BE49-F238E27FC236}">
                  <a16:creationId xmlns:a16="http://schemas.microsoft.com/office/drawing/2014/main" id="{0DDB7D4B-6E4A-2642-B893-ABD7512A4B44}"/>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0" name="Gruppe 59">
              <a:extLst>
                <a:ext uri="{FF2B5EF4-FFF2-40B4-BE49-F238E27FC236}">
                  <a16:creationId xmlns:a16="http://schemas.microsoft.com/office/drawing/2014/main" id="{85916284-E703-0E4A-9DB5-13D9D1A9819A}"/>
                </a:ext>
              </a:extLst>
            </p:cNvPr>
            <p:cNvGrpSpPr/>
            <p:nvPr userDrawn="1"/>
          </p:nvGrpSpPr>
          <p:grpSpPr>
            <a:xfrm>
              <a:off x="12610441" y="194994"/>
              <a:ext cx="807496" cy="955972"/>
              <a:chOff x="12610441" y="212086"/>
              <a:chExt cx="807496" cy="955972"/>
            </a:xfrm>
          </p:grpSpPr>
          <p:cxnSp>
            <p:nvCxnSpPr>
              <p:cNvPr id="61" name="Vinkel 60">
                <a:extLst>
                  <a:ext uri="{FF2B5EF4-FFF2-40B4-BE49-F238E27FC236}">
                    <a16:creationId xmlns:a16="http://schemas.microsoft.com/office/drawing/2014/main" id="{52D5A379-F749-0D46-A951-B3F032547EA3}"/>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2" name="TekstSylinder 61">
                <a:extLst>
                  <a:ext uri="{FF2B5EF4-FFF2-40B4-BE49-F238E27FC236}">
                    <a16:creationId xmlns:a16="http://schemas.microsoft.com/office/drawing/2014/main" id="{500DE19B-D18B-BB4D-8C3A-93CA181730A8}"/>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9343263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tel og bilde">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2"/>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7EC2E4C6-95B5-1E49-A58A-4D191733A124}" type="datetime1">
              <a:rPr lang="nb-NO" smtClean="0"/>
              <a:t>06.03.2025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7" name="Plassholder for tekst 7">
            <a:extLst>
              <a:ext uri="{FF2B5EF4-FFF2-40B4-BE49-F238E27FC236}">
                <a16:creationId xmlns:a16="http://schemas.microsoft.com/office/drawing/2014/main" id="{F94000EC-D1D9-C246-8D8C-51A9EE300A4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1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1" name="TekstSylinder 90">
            <a:extLst>
              <a:ext uri="{FF2B5EF4-FFF2-40B4-BE49-F238E27FC236}">
                <a16:creationId xmlns:a16="http://schemas.microsoft.com/office/drawing/2014/main" id="{579C4266-3D6E-7E4E-B7F9-0C8B755D7C96}"/>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93C22E23-7157-454A-9FA2-4933BA1812A4}"/>
              </a:ext>
            </a:extLst>
          </p:cNvPr>
          <p:cNvGrpSpPr/>
          <p:nvPr userDrawn="1"/>
        </p:nvGrpSpPr>
        <p:grpSpPr>
          <a:xfrm>
            <a:off x="12252770" y="1"/>
            <a:ext cx="1165167" cy="5230535"/>
            <a:chOff x="12252770" y="1"/>
            <a:chExt cx="1165167" cy="5230535"/>
          </a:xfrm>
        </p:grpSpPr>
        <p:grpSp>
          <p:nvGrpSpPr>
            <p:cNvPr id="92" name="Gruppe 91">
              <a:extLst>
                <a:ext uri="{FF2B5EF4-FFF2-40B4-BE49-F238E27FC236}">
                  <a16:creationId xmlns:a16="http://schemas.microsoft.com/office/drawing/2014/main" id="{7A5698FF-6A63-024B-A69C-C4E777FF2F2C}"/>
                </a:ext>
              </a:extLst>
            </p:cNvPr>
            <p:cNvGrpSpPr/>
            <p:nvPr userDrawn="1"/>
          </p:nvGrpSpPr>
          <p:grpSpPr>
            <a:xfrm>
              <a:off x="12252770" y="1"/>
              <a:ext cx="409071" cy="3254927"/>
              <a:chOff x="12252770" y="1"/>
              <a:chExt cx="588588" cy="4683318"/>
            </a:xfrm>
          </p:grpSpPr>
          <p:sp>
            <p:nvSpPr>
              <p:cNvPr id="97" name="Rektangel 96">
                <a:extLst>
                  <a:ext uri="{FF2B5EF4-FFF2-40B4-BE49-F238E27FC236}">
                    <a16:creationId xmlns:a16="http://schemas.microsoft.com/office/drawing/2014/main" id="{25A2FBF4-73A7-CE4C-A8DB-8FE5D09DE5E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8" name="Gruppe 97">
                <a:extLst>
                  <a:ext uri="{FF2B5EF4-FFF2-40B4-BE49-F238E27FC236}">
                    <a16:creationId xmlns:a16="http://schemas.microsoft.com/office/drawing/2014/main" id="{E2F0FC64-DC73-F248-9324-0CE978C9D6B0}"/>
                  </a:ext>
                </a:extLst>
              </p:cNvPr>
              <p:cNvGrpSpPr/>
              <p:nvPr userDrawn="1"/>
            </p:nvGrpSpPr>
            <p:grpSpPr>
              <a:xfrm>
                <a:off x="12326727" y="84822"/>
                <a:ext cx="440675" cy="4513676"/>
                <a:chOff x="12316858" y="92947"/>
                <a:chExt cx="440675" cy="4513676"/>
              </a:xfrm>
            </p:grpSpPr>
            <p:grpSp>
              <p:nvGrpSpPr>
                <p:cNvPr id="99" name="Gruppe 98">
                  <a:extLst>
                    <a:ext uri="{FF2B5EF4-FFF2-40B4-BE49-F238E27FC236}">
                      <a16:creationId xmlns:a16="http://schemas.microsoft.com/office/drawing/2014/main" id="{32C01DAD-6F31-5A4E-8BB7-FB70223EA16E}"/>
                    </a:ext>
                  </a:extLst>
                </p:cNvPr>
                <p:cNvGrpSpPr/>
                <p:nvPr userDrawn="1"/>
              </p:nvGrpSpPr>
              <p:grpSpPr>
                <a:xfrm>
                  <a:off x="12316858" y="92947"/>
                  <a:ext cx="440675" cy="1322025"/>
                  <a:chOff x="12316858" y="92947"/>
                  <a:chExt cx="440675" cy="1322025"/>
                </a:xfrm>
              </p:grpSpPr>
              <p:sp>
                <p:nvSpPr>
                  <p:cNvPr id="109" name="Rektangel 108">
                    <a:extLst>
                      <a:ext uri="{FF2B5EF4-FFF2-40B4-BE49-F238E27FC236}">
                        <a16:creationId xmlns:a16="http://schemas.microsoft.com/office/drawing/2014/main" id="{00BA1803-2911-A847-B7CA-E67357CD35D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EFA1BCB1-1DE2-884A-A3D1-ED6A6FA72118}"/>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1" name="Rektangel 110">
                    <a:extLst>
                      <a:ext uri="{FF2B5EF4-FFF2-40B4-BE49-F238E27FC236}">
                        <a16:creationId xmlns:a16="http://schemas.microsoft.com/office/drawing/2014/main" id="{6F1895A8-5ECD-2A44-990D-ED7B270E21F7}"/>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4F88FD5F-270C-924E-AB88-B64550BAB694}"/>
                    </a:ext>
                  </a:extLst>
                </p:cNvPr>
                <p:cNvGrpSpPr/>
                <p:nvPr userDrawn="1"/>
              </p:nvGrpSpPr>
              <p:grpSpPr>
                <a:xfrm>
                  <a:off x="12316858" y="1468435"/>
                  <a:ext cx="440675" cy="1322025"/>
                  <a:chOff x="12316858" y="1600866"/>
                  <a:chExt cx="440675" cy="1322025"/>
                </a:xfrm>
              </p:grpSpPr>
              <p:sp>
                <p:nvSpPr>
                  <p:cNvPr id="106" name="Rektangel 105">
                    <a:extLst>
                      <a:ext uri="{FF2B5EF4-FFF2-40B4-BE49-F238E27FC236}">
                        <a16:creationId xmlns:a16="http://schemas.microsoft.com/office/drawing/2014/main" id="{691CFAF3-3CF9-D944-A90A-7771F866546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ECBBB0E6-3392-8F48-AF3D-1E34E5123EB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8" name="Rektangel 107">
                    <a:extLst>
                      <a:ext uri="{FF2B5EF4-FFF2-40B4-BE49-F238E27FC236}">
                        <a16:creationId xmlns:a16="http://schemas.microsoft.com/office/drawing/2014/main" id="{AD973EDC-E273-FD45-A872-FCEA9C9596C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1" name="Gruppe 100">
                  <a:extLst>
                    <a:ext uri="{FF2B5EF4-FFF2-40B4-BE49-F238E27FC236}">
                      <a16:creationId xmlns:a16="http://schemas.microsoft.com/office/drawing/2014/main" id="{0BB50A37-EF61-E145-B01B-4CD63CD93CFC}"/>
                    </a:ext>
                  </a:extLst>
                </p:cNvPr>
                <p:cNvGrpSpPr/>
                <p:nvPr userDrawn="1"/>
              </p:nvGrpSpPr>
              <p:grpSpPr>
                <a:xfrm>
                  <a:off x="12316858" y="2843923"/>
                  <a:ext cx="440675" cy="1762700"/>
                  <a:chOff x="12316858" y="3201732"/>
                  <a:chExt cx="440675" cy="1762700"/>
                </a:xfrm>
              </p:grpSpPr>
              <p:sp>
                <p:nvSpPr>
                  <p:cNvPr id="102" name="Rektangel 101">
                    <a:extLst>
                      <a:ext uri="{FF2B5EF4-FFF2-40B4-BE49-F238E27FC236}">
                        <a16:creationId xmlns:a16="http://schemas.microsoft.com/office/drawing/2014/main" id="{936DA9BF-3F5B-1645-B5A8-937601BD550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E37229E9-C19B-314E-A355-F74581E29A8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F5029DA2-C182-3D45-9570-AC932D04C9F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5" name="Rektangel 104">
                    <a:extLst>
                      <a:ext uri="{FF2B5EF4-FFF2-40B4-BE49-F238E27FC236}">
                        <a16:creationId xmlns:a16="http://schemas.microsoft.com/office/drawing/2014/main" id="{3F512FCD-C3D3-1246-B41C-4FB5A3A4237D}"/>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3" name="TekstSylinder 92">
              <a:extLst>
                <a:ext uri="{FF2B5EF4-FFF2-40B4-BE49-F238E27FC236}">
                  <a16:creationId xmlns:a16="http://schemas.microsoft.com/office/drawing/2014/main" id="{8EBAF184-0DA0-994C-BADC-830CD29ED2D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4" name="Gruppe 93">
              <a:extLst>
                <a:ext uri="{FF2B5EF4-FFF2-40B4-BE49-F238E27FC236}">
                  <a16:creationId xmlns:a16="http://schemas.microsoft.com/office/drawing/2014/main" id="{704FC957-C060-9247-9858-582BFAE0455A}"/>
                </a:ext>
              </a:extLst>
            </p:cNvPr>
            <p:cNvGrpSpPr/>
            <p:nvPr userDrawn="1"/>
          </p:nvGrpSpPr>
          <p:grpSpPr>
            <a:xfrm>
              <a:off x="12610441" y="194994"/>
              <a:ext cx="807496" cy="955972"/>
              <a:chOff x="12610441" y="212086"/>
              <a:chExt cx="807496" cy="955972"/>
            </a:xfrm>
          </p:grpSpPr>
          <p:cxnSp>
            <p:nvCxnSpPr>
              <p:cNvPr id="95" name="Vinkel 94">
                <a:extLst>
                  <a:ext uri="{FF2B5EF4-FFF2-40B4-BE49-F238E27FC236}">
                    <a16:creationId xmlns:a16="http://schemas.microsoft.com/office/drawing/2014/main" id="{E7E7E809-91BC-5948-8E10-28B2E9F17F8E}"/>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6" name="TekstSylinder 95">
                <a:extLst>
                  <a:ext uri="{FF2B5EF4-FFF2-40B4-BE49-F238E27FC236}">
                    <a16:creationId xmlns:a16="http://schemas.microsoft.com/office/drawing/2014/main" id="{6CDD19D7-ACD9-0F45-BCFE-9CD2378F042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11546140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tel og bilde neg">
    <p:bg>
      <p:bgPr>
        <a:solidFill>
          <a:schemeClr val="tx2"/>
        </a:solidFill>
        <a:effectLst/>
      </p:bgPr>
    </p:bg>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BE56C02C-6ABF-7448-8AB3-A94F70C24895}" type="datetime1">
              <a:rPr lang="nb-NO" smtClean="0"/>
              <a:pPr/>
              <a:t>06.03.2025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80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9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3" name="Plassholder for tekst 7">
            <a:extLst>
              <a:ext uri="{FF2B5EF4-FFF2-40B4-BE49-F238E27FC236}">
                <a16:creationId xmlns:a16="http://schemas.microsoft.com/office/drawing/2014/main" id="{B92A71BA-AE3E-044A-9513-C446526D6AA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1" name="TekstSylinder 90">
            <a:extLst>
              <a:ext uri="{FF2B5EF4-FFF2-40B4-BE49-F238E27FC236}">
                <a16:creationId xmlns:a16="http://schemas.microsoft.com/office/drawing/2014/main" id="{D8BFF3AF-100C-6745-B178-EF1A964BB521}"/>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116" name="Gruppe 115">
            <a:extLst>
              <a:ext uri="{FF2B5EF4-FFF2-40B4-BE49-F238E27FC236}">
                <a16:creationId xmlns:a16="http://schemas.microsoft.com/office/drawing/2014/main" id="{F4097E33-CF5F-8E43-B046-2CEB7B436B2D}"/>
              </a:ext>
            </a:extLst>
          </p:cNvPr>
          <p:cNvGrpSpPr/>
          <p:nvPr userDrawn="1"/>
        </p:nvGrpSpPr>
        <p:grpSpPr>
          <a:xfrm>
            <a:off x="12252770" y="1"/>
            <a:ext cx="1165167" cy="5230535"/>
            <a:chOff x="12252770" y="1"/>
            <a:chExt cx="1165167" cy="5230535"/>
          </a:xfrm>
        </p:grpSpPr>
        <p:grpSp>
          <p:nvGrpSpPr>
            <p:cNvPr id="117" name="Gruppe 116">
              <a:extLst>
                <a:ext uri="{FF2B5EF4-FFF2-40B4-BE49-F238E27FC236}">
                  <a16:creationId xmlns:a16="http://schemas.microsoft.com/office/drawing/2014/main" id="{DECE140A-93EB-3144-89A2-67734D7FECB3}"/>
                </a:ext>
              </a:extLst>
            </p:cNvPr>
            <p:cNvGrpSpPr/>
            <p:nvPr userDrawn="1"/>
          </p:nvGrpSpPr>
          <p:grpSpPr>
            <a:xfrm>
              <a:off x="12252770" y="1"/>
              <a:ext cx="409071" cy="3254927"/>
              <a:chOff x="12252770" y="1"/>
              <a:chExt cx="588588" cy="4683318"/>
            </a:xfrm>
          </p:grpSpPr>
          <p:sp>
            <p:nvSpPr>
              <p:cNvPr id="122" name="Rektangel 121">
                <a:extLst>
                  <a:ext uri="{FF2B5EF4-FFF2-40B4-BE49-F238E27FC236}">
                    <a16:creationId xmlns:a16="http://schemas.microsoft.com/office/drawing/2014/main" id="{DDA73A66-85FA-424A-8AAA-0F985FE62182}"/>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23" name="Gruppe 122">
                <a:extLst>
                  <a:ext uri="{FF2B5EF4-FFF2-40B4-BE49-F238E27FC236}">
                    <a16:creationId xmlns:a16="http://schemas.microsoft.com/office/drawing/2014/main" id="{9640A54C-C539-B742-ABCC-6299AE5B8CEB}"/>
                  </a:ext>
                </a:extLst>
              </p:cNvPr>
              <p:cNvGrpSpPr/>
              <p:nvPr userDrawn="1"/>
            </p:nvGrpSpPr>
            <p:grpSpPr>
              <a:xfrm>
                <a:off x="12326727" y="84822"/>
                <a:ext cx="440675" cy="4513676"/>
                <a:chOff x="12316858" y="92947"/>
                <a:chExt cx="440675" cy="4513676"/>
              </a:xfrm>
            </p:grpSpPr>
            <p:grpSp>
              <p:nvGrpSpPr>
                <p:cNvPr id="124" name="Gruppe 123">
                  <a:extLst>
                    <a:ext uri="{FF2B5EF4-FFF2-40B4-BE49-F238E27FC236}">
                      <a16:creationId xmlns:a16="http://schemas.microsoft.com/office/drawing/2014/main" id="{20F039C6-69E9-B941-A4D3-66A5C1CDD708}"/>
                    </a:ext>
                  </a:extLst>
                </p:cNvPr>
                <p:cNvGrpSpPr/>
                <p:nvPr userDrawn="1"/>
              </p:nvGrpSpPr>
              <p:grpSpPr>
                <a:xfrm>
                  <a:off x="12316858" y="92947"/>
                  <a:ext cx="440675" cy="1322025"/>
                  <a:chOff x="12316858" y="92947"/>
                  <a:chExt cx="440675" cy="1322025"/>
                </a:xfrm>
              </p:grpSpPr>
              <p:sp>
                <p:nvSpPr>
                  <p:cNvPr id="134" name="Rektangel 133">
                    <a:extLst>
                      <a:ext uri="{FF2B5EF4-FFF2-40B4-BE49-F238E27FC236}">
                        <a16:creationId xmlns:a16="http://schemas.microsoft.com/office/drawing/2014/main" id="{E6B7DA5B-F065-2842-BCE3-471D7906CE0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5" name="Rektangel 134">
                    <a:extLst>
                      <a:ext uri="{FF2B5EF4-FFF2-40B4-BE49-F238E27FC236}">
                        <a16:creationId xmlns:a16="http://schemas.microsoft.com/office/drawing/2014/main" id="{B04DDF36-E4D0-1541-8466-643799975A9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6" name="Rektangel 135">
                    <a:extLst>
                      <a:ext uri="{FF2B5EF4-FFF2-40B4-BE49-F238E27FC236}">
                        <a16:creationId xmlns:a16="http://schemas.microsoft.com/office/drawing/2014/main" id="{0C6F3194-B699-D740-A1E1-EAEB8C66A35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5" name="Gruppe 124">
                  <a:extLst>
                    <a:ext uri="{FF2B5EF4-FFF2-40B4-BE49-F238E27FC236}">
                      <a16:creationId xmlns:a16="http://schemas.microsoft.com/office/drawing/2014/main" id="{C17BA548-9E47-5E40-95F0-9D998CFD5426}"/>
                    </a:ext>
                  </a:extLst>
                </p:cNvPr>
                <p:cNvGrpSpPr/>
                <p:nvPr userDrawn="1"/>
              </p:nvGrpSpPr>
              <p:grpSpPr>
                <a:xfrm>
                  <a:off x="12316858" y="1468435"/>
                  <a:ext cx="440675" cy="1322025"/>
                  <a:chOff x="12316858" y="1600866"/>
                  <a:chExt cx="440675" cy="1322025"/>
                </a:xfrm>
              </p:grpSpPr>
              <p:sp>
                <p:nvSpPr>
                  <p:cNvPr id="131" name="Rektangel 130">
                    <a:extLst>
                      <a:ext uri="{FF2B5EF4-FFF2-40B4-BE49-F238E27FC236}">
                        <a16:creationId xmlns:a16="http://schemas.microsoft.com/office/drawing/2014/main" id="{9B63810D-9182-9647-8817-730AA17B9908}"/>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2" name="Rektangel 131">
                    <a:extLst>
                      <a:ext uri="{FF2B5EF4-FFF2-40B4-BE49-F238E27FC236}">
                        <a16:creationId xmlns:a16="http://schemas.microsoft.com/office/drawing/2014/main" id="{76178564-5C0D-A84D-A7E4-632055B6BBC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3" name="Rektangel 132">
                    <a:extLst>
                      <a:ext uri="{FF2B5EF4-FFF2-40B4-BE49-F238E27FC236}">
                        <a16:creationId xmlns:a16="http://schemas.microsoft.com/office/drawing/2014/main" id="{2D2CE19A-924B-564C-ABE6-C21E0B2CBAED}"/>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6" name="Gruppe 125">
                  <a:extLst>
                    <a:ext uri="{FF2B5EF4-FFF2-40B4-BE49-F238E27FC236}">
                      <a16:creationId xmlns:a16="http://schemas.microsoft.com/office/drawing/2014/main" id="{559F23A5-5BF4-B14C-82D4-70EFF9772D87}"/>
                    </a:ext>
                  </a:extLst>
                </p:cNvPr>
                <p:cNvGrpSpPr/>
                <p:nvPr userDrawn="1"/>
              </p:nvGrpSpPr>
              <p:grpSpPr>
                <a:xfrm>
                  <a:off x="12316858" y="2843923"/>
                  <a:ext cx="440675" cy="1762700"/>
                  <a:chOff x="12316858" y="3201732"/>
                  <a:chExt cx="440675" cy="1762700"/>
                </a:xfrm>
              </p:grpSpPr>
              <p:sp>
                <p:nvSpPr>
                  <p:cNvPr id="127" name="Rektangel 126">
                    <a:extLst>
                      <a:ext uri="{FF2B5EF4-FFF2-40B4-BE49-F238E27FC236}">
                        <a16:creationId xmlns:a16="http://schemas.microsoft.com/office/drawing/2014/main" id="{1C6AC6BA-EC18-824D-AF37-845A37278F2A}"/>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8" name="Rektangel 127">
                    <a:extLst>
                      <a:ext uri="{FF2B5EF4-FFF2-40B4-BE49-F238E27FC236}">
                        <a16:creationId xmlns:a16="http://schemas.microsoft.com/office/drawing/2014/main" id="{6A88E69C-BC25-E944-B7EF-EBBC18D8339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9" name="Rektangel 128">
                    <a:extLst>
                      <a:ext uri="{FF2B5EF4-FFF2-40B4-BE49-F238E27FC236}">
                        <a16:creationId xmlns:a16="http://schemas.microsoft.com/office/drawing/2014/main" id="{CD353E5E-D83D-F24E-8720-DA4E6552C13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0" name="Rektangel 129">
                    <a:extLst>
                      <a:ext uri="{FF2B5EF4-FFF2-40B4-BE49-F238E27FC236}">
                        <a16:creationId xmlns:a16="http://schemas.microsoft.com/office/drawing/2014/main" id="{443B0873-2032-ED4A-82E8-AE8C6FE9F5A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18" name="TekstSylinder 117">
              <a:extLst>
                <a:ext uri="{FF2B5EF4-FFF2-40B4-BE49-F238E27FC236}">
                  <a16:creationId xmlns:a16="http://schemas.microsoft.com/office/drawing/2014/main" id="{6DB9C27B-183E-204C-A01D-673CC376DE0D}"/>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119" name="Gruppe 118">
              <a:extLst>
                <a:ext uri="{FF2B5EF4-FFF2-40B4-BE49-F238E27FC236}">
                  <a16:creationId xmlns:a16="http://schemas.microsoft.com/office/drawing/2014/main" id="{74D7BF0B-3E09-444C-9AFF-AB01B35624FC}"/>
                </a:ext>
              </a:extLst>
            </p:cNvPr>
            <p:cNvGrpSpPr/>
            <p:nvPr userDrawn="1"/>
          </p:nvGrpSpPr>
          <p:grpSpPr>
            <a:xfrm>
              <a:off x="12610441" y="194994"/>
              <a:ext cx="807496" cy="955972"/>
              <a:chOff x="12610441" y="212086"/>
              <a:chExt cx="807496" cy="955972"/>
            </a:xfrm>
          </p:grpSpPr>
          <p:cxnSp>
            <p:nvCxnSpPr>
              <p:cNvPr id="120" name="Vinkel 119">
                <a:extLst>
                  <a:ext uri="{FF2B5EF4-FFF2-40B4-BE49-F238E27FC236}">
                    <a16:creationId xmlns:a16="http://schemas.microsoft.com/office/drawing/2014/main" id="{5A99E870-FD93-3B44-8FBD-4D137D1803AC}"/>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21" name="TekstSylinder 120">
                <a:extLst>
                  <a:ext uri="{FF2B5EF4-FFF2-40B4-BE49-F238E27FC236}">
                    <a16:creationId xmlns:a16="http://schemas.microsoft.com/office/drawing/2014/main" id="{FF708AAD-7EC4-8240-87D4-5F749287662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455874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Bilde">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10D617A1-83E2-5344-8976-17361E42FD8B}" type="datetime1">
              <a:rPr lang="nb-NO" smtClean="0"/>
              <a:t>06.03.2025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6" name="Plassholder for tekst 7">
            <a:extLst>
              <a:ext uri="{FF2B5EF4-FFF2-40B4-BE49-F238E27FC236}">
                <a16:creationId xmlns:a16="http://schemas.microsoft.com/office/drawing/2014/main" id="{BB1A03DA-0C1D-E543-8AED-4F84F9939FD8}"/>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2" name="TekstSylinder 71">
            <a:extLst>
              <a:ext uri="{FF2B5EF4-FFF2-40B4-BE49-F238E27FC236}">
                <a16:creationId xmlns:a16="http://schemas.microsoft.com/office/drawing/2014/main" id="{4CC3D295-8F51-F14C-A0DE-43811CC503C3}"/>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7CA9C2BF-57F1-B045-9180-AF5743F3C790}"/>
              </a:ext>
            </a:extLst>
          </p:cNvPr>
          <p:cNvGrpSpPr/>
          <p:nvPr userDrawn="1"/>
        </p:nvGrpSpPr>
        <p:grpSpPr>
          <a:xfrm>
            <a:off x="12252770" y="1"/>
            <a:ext cx="1165167" cy="5230535"/>
            <a:chOff x="12252770" y="1"/>
            <a:chExt cx="1165167" cy="5230535"/>
          </a:xfrm>
        </p:grpSpPr>
        <p:grpSp>
          <p:nvGrpSpPr>
            <p:cNvPr id="91" name="Gruppe 90">
              <a:extLst>
                <a:ext uri="{FF2B5EF4-FFF2-40B4-BE49-F238E27FC236}">
                  <a16:creationId xmlns:a16="http://schemas.microsoft.com/office/drawing/2014/main" id="{9EE5E5A1-CB87-064E-A1B8-4F7240CA91C3}"/>
                </a:ext>
              </a:extLst>
            </p:cNvPr>
            <p:cNvGrpSpPr/>
            <p:nvPr userDrawn="1"/>
          </p:nvGrpSpPr>
          <p:grpSpPr>
            <a:xfrm>
              <a:off x="12252770" y="1"/>
              <a:ext cx="409071" cy="3254927"/>
              <a:chOff x="12252770" y="1"/>
              <a:chExt cx="588588" cy="4683318"/>
            </a:xfrm>
          </p:grpSpPr>
          <p:sp>
            <p:nvSpPr>
              <p:cNvPr id="96" name="Rektangel 95">
                <a:extLst>
                  <a:ext uri="{FF2B5EF4-FFF2-40B4-BE49-F238E27FC236}">
                    <a16:creationId xmlns:a16="http://schemas.microsoft.com/office/drawing/2014/main" id="{9199446D-A160-E54C-A98A-97670A104D6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7" name="Gruppe 96">
                <a:extLst>
                  <a:ext uri="{FF2B5EF4-FFF2-40B4-BE49-F238E27FC236}">
                    <a16:creationId xmlns:a16="http://schemas.microsoft.com/office/drawing/2014/main" id="{C247B874-04D1-9D4E-A793-049462DE26D6}"/>
                  </a:ext>
                </a:extLst>
              </p:cNvPr>
              <p:cNvGrpSpPr/>
              <p:nvPr userDrawn="1"/>
            </p:nvGrpSpPr>
            <p:grpSpPr>
              <a:xfrm>
                <a:off x="12326727" y="84822"/>
                <a:ext cx="440675" cy="4513676"/>
                <a:chOff x="12316858" y="92947"/>
                <a:chExt cx="440675" cy="4513676"/>
              </a:xfrm>
            </p:grpSpPr>
            <p:grpSp>
              <p:nvGrpSpPr>
                <p:cNvPr id="98" name="Gruppe 97">
                  <a:extLst>
                    <a:ext uri="{FF2B5EF4-FFF2-40B4-BE49-F238E27FC236}">
                      <a16:creationId xmlns:a16="http://schemas.microsoft.com/office/drawing/2014/main" id="{3467FE23-DCD1-4E47-BB9E-95855B3839A7}"/>
                    </a:ext>
                  </a:extLst>
                </p:cNvPr>
                <p:cNvGrpSpPr/>
                <p:nvPr userDrawn="1"/>
              </p:nvGrpSpPr>
              <p:grpSpPr>
                <a:xfrm>
                  <a:off x="12316858" y="92947"/>
                  <a:ext cx="440675" cy="1322025"/>
                  <a:chOff x="12316858" y="92947"/>
                  <a:chExt cx="440675" cy="1322025"/>
                </a:xfrm>
              </p:grpSpPr>
              <p:sp>
                <p:nvSpPr>
                  <p:cNvPr id="108" name="Rektangel 107">
                    <a:extLst>
                      <a:ext uri="{FF2B5EF4-FFF2-40B4-BE49-F238E27FC236}">
                        <a16:creationId xmlns:a16="http://schemas.microsoft.com/office/drawing/2014/main" id="{EA2CFB82-4FE0-CA4F-8D2C-B9F50B38568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9" name="Rektangel 108">
                    <a:extLst>
                      <a:ext uri="{FF2B5EF4-FFF2-40B4-BE49-F238E27FC236}">
                        <a16:creationId xmlns:a16="http://schemas.microsoft.com/office/drawing/2014/main" id="{9A8820E8-7760-944E-A657-1E617296186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1EB784A8-BE62-BC46-9207-5D0171020E01}"/>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9" name="Gruppe 98">
                  <a:extLst>
                    <a:ext uri="{FF2B5EF4-FFF2-40B4-BE49-F238E27FC236}">
                      <a16:creationId xmlns:a16="http://schemas.microsoft.com/office/drawing/2014/main" id="{C0612BDE-564D-C94D-A7AB-2ACB109360FC}"/>
                    </a:ext>
                  </a:extLst>
                </p:cNvPr>
                <p:cNvGrpSpPr/>
                <p:nvPr userDrawn="1"/>
              </p:nvGrpSpPr>
              <p:grpSpPr>
                <a:xfrm>
                  <a:off x="12316858" y="1468435"/>
                  <a:ext cx="440675" cy="1322025"/>
                  <a:chOff x="12316858" y="1600866"/>
                  <a:chExt cx="440675" cy="1322025"/>
                </a:xfrm>
              </p:grpSpPr>
              <p:sp>
                <p:nvSpPr>
                  <p:cNvPr id="105" name="Rektangel 104">
                    <a:extLst>
                      <a:ext uri="{FF2B5EF4-FFF2-40B4-BE49-F238E27FC236}">
                        <a16:creationId xmlns:a16="http://schemas.microsoft.com/office/drawing/2014/main" id="{9611E365-DC43-6947-8EBE-B931F53121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6" name="Rektangel 105">
                    <a:extLst>
                      <a:ext uri="{FF2B5EF4-FFF2-40B4-BE49-F238E27FC236}">
                        <a16:creationId xmlns:a16="http://schemas.microsoft.com/office/drawing/2014/main" id="{896A1615-33C0-2841-AD4C-3D62C2946BFD}"/>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A4F6BBA8-3378-8946-9C45-2A239E00BF41}"/>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8C309830-E5F1-8E41-BCA9-251AA3B86FDE}"/>
                    </a:ext>
                  </a:extLst>
                </p:cNvPr>
                <p:cNvGrpSpPr/>
                <p:nvPr userDrawn="1"/>
              </p:nvGrpSpPr>
              <p:grpSpPr>
                <a:xfrm>
                  <a:off x="12316858" y="2843923"/>
                  <a:ext cx="440675" cy="1762700"/>
                  <a:chOff x="12316858" y="3201732"/>
                  <a:chExt cx="440675" cy="1762700"/>
                </a:xfrm>
              </p:grpSpPr>
              <p:sp>
                <p:nvSpPr>
                  <p:cNvPr id="101" name="Rektangel 100">
                    <a:extLst>
                      <a:ext uri="{FF2B5EF4-FFF2-40B4-BE49-F238E27FC236}">
                        <a16:creationId xmlns:a16="http://schemas.microsoft.com/office/drawing/2014/main" id="{50CA88BB-7387-DD4B-A6E3-BEDF86F26146}"/>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 name="Rektangel 101">
                    <a:extLst>
                      <a:ext uri="{FF2B5EF4-FFF2-40B4-BE49-F238E27FC236}">
                        <a16:creationId xmlns:a16="http://schemas.microsoft.com/office/drawing/2014/main" id="{AB1934A5-85F4-FF48-9398-897E1A8ADB5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963F2E7F-4C9D-0447-AAAF-227BFCF09E7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E6FAAD3A-5A0C-1244-8308-B81ABB39B043}"/>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2" name="TekstSylinder 91">
              <a:extLst>
                <a:ext uri="{FF2B5EF4-FFF2-40B4-BE49-F238E27FC236}">
                  <a16:creationId xmlns:a16="http://schemas.microsoft.com/office/drawing/2014/main" id="{BABF0E71-DEA0-3343-8AF8-6A9A70C4B49B}"/>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02BB3DD4-65FF-4E43-8EC4-72B29CEB570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B0A36170-F06E-8E41-9BC7-F44F4E26A5A9}"/>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2E98FD4-0641-4147-A688-3F5F957482F2}"/>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4981646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Bilde neg">
    <p:bg>
      <p:bgPr>
        <a:solidFill>
          <a:schemeClr val="tx2"/>
        </a:solidFill>
        <a:effectLst/>
      </p:bgPr>
    </p:bg>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939CC06A-0458-7443-A95A-A3C9036965EC}" type="datetime1">
              <a:rPr lang="nb-NO" smtClean="0"/>
              <a:pPr/>
              <a:t>06.03.2025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4" name="Plassholder for tekst 7">
            <a:extLst>
              <a:ext uri="{FF2B5EF4-FFF2-40B4-BE49-F238E27FC236}">
                <a16:creationId xmlns:a16="http://schemas.microsoft.com/office/drawing/2014/main" id="{B4167E25-FC4E-0D40-B7E9-F526F2DED683}"/>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2" name="TekstSylinder 91">
            <a:extLst>
              <a:ext uri="{FF2B5EF4-FFF2-40B4-BE49-F238E27FC236}">
                <a16:creationId xmlns:a16="http://schemas.microsoft.com/office/drawing/2014/main" id="{6D51DDC6-EDC4-6145-9FBF-942463C865BC}"/>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6" name="Gruppe 5">
            <a:extLst>
              <a:ext uri="{FF2B5EF4-FFF2-40B4-BE49-F238E27FC236}">
                <a16:creationId xmlns:a16="http://schemas.microsoft.com/office/drawing/2014/main" id="{8CA7E12B-54B4-874B-933C-FC3D9E55A3BC}"/>
              </a:ext>
            </a:extLst>
          </p:cNvPr>
          <p:cNvGrpSpPr/>
          <p:nvPr userDrawn="1"/>
        </p:nvGrpSpPr>
        <p:grpSpPr>
          <a:xfrm>
            <a:off x="12252770" y="1"/>
            <a:ext cx="1165167" cy="5230535"/>
            <a:chOff x="12252770" y="1"/>
            <a:chExt cx="1165167" cy="5230535"/>
          </a:xfrm>
        </p:grpSpPr>
        <p:grpSp>
          <p:nvGrpSpPr>
            <p:cNvPr id="75" name="Gruppe 74">
              <a:extLst>
                <a:ext uri="{FF2B5EF4-FFF2-40B4-BE49-F238E27FC236}">
                  <a16:creationId xmlns:a16="http://schemas.microsoft.com/office/drawing/2014/main" id="{8F8009E6-2DC8-1C47-86DE-7EB231C9CC5E}"/>
                </a:ext>
              </a:extLst>
            </p:cNvPr>
            <p:cNvGrpSpPr/>
            <p:nvPr userDrawn="1"/>
          </p:nvGrpSpPr>
          <p:grpSpPr>
            <a:xfrm>
              <a:off x="12252770" y="1"/>
              <a:ext cx="409071" cy="3254927"/>
              <a:chOff x="12252770" y="1"/>
              <a:chExt cx="588588" cy="4683318"/>
            </a:xfrm>
          </p:grpSpPr>
          <p:sp>
            <p:nvSpPr>
              <p:cNvPr id="76" name="Rektangel 75">
                <a:extLst>
                  <a:ext uri="{FF2B5EF4-FFF2-40B4-BE49-F238E27FC236}">
                    <a16:creationId xmlns:a16="http://schemas.microsoft.com/office/drawing/2014/main" id="{AECE28FE-6B3F-5C41-9D27-3E564F3224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7" name="Gruppe 76">
                <a:extLst>
                  <a:ext uri="{FF2B5EF4-FFF2-40B4-BE49-F238E27FC236}">
                    <a16:creationId xmlns:a16="http://schemas.microsoft.com/office/drawing/2014/main" id="{CB74C1BB-F327-C041-8696-8CC95A20290D}"/>
                  </a:ext>
                </a:extLst>
              </p:cNvPr>
              <p:cNvGrpSpPr/>
              <p:nvPr userDrawn="1"/>
            </p:nvGrpSpPr>
            <p:grpSpPr>
              <a:xfrm>
                <a:off x="12326727" y="84822"/>
                <a:ext cx="440675" cy="4513676"/>
                <a:chOff x="12316858" y="92947"/>
                <a:chExt cx="440675" cy="4513676"/>
              </a:xfrm>
            </p:grpSpPr>
            <p:grpSp>
              <p:nvGrpSpPr>
                <p:cNvPr id="78" name="Gruppe 77">
                  <a:extLst>
                    <a:ext uri="{FF2B5EF4-FFF2-40B4-BE49-F238E27FC236}">
                      <a16:creationId xmlns:a16="http://schemas.microsoft.com/office/drawing/2014/main" id="{8BA22E53-07F3-E344-B911-54485682BB00}"/>
                    </a:ext>
                  </a:extLst>
                </p:cNvPr>
                <p:cNvGrpSpPr/>
                <p:nvPr userDrawn="1"/>
              </p:nvGrpSpPr>
              <p:grpSpPr>
                <a:xfrm>
                  <a:off x="12316858" y="92947"/>
                  <a:ext cx="440675" cy="1322025"/>
                  <a:chOff x="12316858" y="92947"/>
                  <a:chExt cx="440675" cy="1322025"/>
                </a:xfrm>
              </p:grpSpPr>
              <p:sp>
                <p:nvSpPr>
                  <p:cNvPr id="88" name="Rektangel 87">
                    <a:extLst>
                      <a:ext uri="{FF2B5EF4-FFF2-40B4-BE49-F238E27FC236}">
                        <a16:creationId xmlns:a16="http://schemas.microsoft.com/office/drawing/2014/main" id="{F7E0A24B-DECB-ED4D-A71C-0EC6A992AF3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9" name="Rektangel 88">
                    <a:extLst>
                      <a:ext uri="{FF2B5EF4-FFF2-40B4-BE49-F238E27FC236}">
                        <a16:creationId xmlns:a16="http://schemas.microsoft.com/office/drawing/2014/main" id="{6E2329DA-C840-C147-8677-C1FFC58179C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0" name="Rektangel 89">
                    <a:extLst>
                      <a:ext uri="{FF2B5EF4-FFF2-40B4-BE49-F238E27FC236}">
                        <a16:creationId xmlns:a16="http://schemas.microsoft.com/office/drawing/2014/main" id="{7772449B-69B2-094B-91F1-1382CE2FB42B}"/>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9" name="Gruppe 78">
                  <a:extLst>
                    <a:ext uri="{FF2B5EF4-FFF2-40B4-BE49-F238E27FC236}">
                      <a16:creationId xmlns:a16="http://schemas.microsoft.com/office/drawing/2014/main" id="{07ED3267-1D40-1D4D-9EC7-353345137976}"/>
                    </a:ext>
                  </a:extLst>
                </p:cNvPr>
                <p:cNvGrpSpPr/>
                <p:nvPr userDrawn="1"/>
              </p:nvGrpSpPr>
              <p:grpSpPr>
                <a:xfrm>
                  <a:off x="12316858" y="1468435"/>
                  <a:ext cx="440675" cy="1322025"/>
                  <a:chOff x="12316858" y="1600866"/>
                  <a:chExt cx="440675" cy="1322025"/>
                </a:xfrm>
              </p:grpSpPr>
              <p:sp>
                <p:nvSpPr>
                  <p:cNvPr id="85" name="Rektangel 84">
                    <a:extLst>
                      <a:ext uri="{FF2B5EF4-FFF2-40B4-BE49-F238E27FC236}">
                        <a16:creationId xmlns:a16="http://schemas.microsoft.com/office/drawing/2014/main" id="{D6BA8FBC-0FE5-4F46-8FC3-48DC4E4604EA}"/>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6" name="Rektangel 85">
                    <a:extLst>
                      <a:ext uri="{FF2B5EF4-FFF2-40B4-BE49-F238E27FC236}">
                        <a16:creationId xmlns:a16="http://schemas.microsoft.com/office/drawing/2014/main" id="{F622D83D-32EF-974E-B8E9-3A938C35CDA8}"/>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7" name="Rektangel 86">
                    <a:extLst>
                      <a:ext uri="{FF2B5EF4-FFF2-40B4-BE49-F238E27FC236}">
                        <a16:creationId xmlns:a16="http://schemas.microsoft.com/office/drawing/2014/main" id="{1BDF731E-7B6C-2144-B025-0869B767623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0" name="Gruppe 79">
                  <a:extLst>
                    <a:ext uri="{FF2B5EF4-FFF2-40B4-BE49-F238E27FC236}">
                      <a16:creationId xmlns:a16="http://schemas.microsoft.com/office/drawing/2014/main" id="{49B6A4FA-1E22-9147-8AD9-B28366A7CE3B}"/>
                    </a:ext>
                  </a:extLst>
                </p:cNvPr>
                <p:cNvGrpSpPr/>
                <p:nvPr userDrawn="1"/>
              </p:nvGrpSpPr>
              <p:grpSpPr>
                <a:xfrm>
                  <a:off x="12316858" y="2843923"/>
                  <a:ext cx="440675" cy="1762700"/>
                  <a:chOff x="12316858" y="3201732"/>
                  <a:chExt cx="440675" cy="1762700"/>
                </a:xfrm>
              </p:grpSpPr>
              <p:sp>
                <p:nvSpPr>
                  <p:cNvPr id="81" name="Rektangel 80">
                    <a:extLst>
                      <a:ext uri="{FF2B5EF4-FFF2-40B4-BE49-F238E27FC236}">
                        <a16:creationId xmlns:a16="http://schemas.microsoft.com/office/drawing/2014/main" id="{BE12CC14-985A-504B-A96D-5C6E9DE8F21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9E8D8E6F-EA70-1842-A974-5D35616E09F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751FBA97-2B6D-5B40-BFA2-E3FE8D3EF3F0}"/>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7D4A6F92-ED09-794E-9D24-8961E4EB970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1" name="TekstSylinder 90">
              <a:extLst>
                <a:ext uri="{FF2B5EF4-FFF2-40B4-BE49-F238E27FC236}">
                  <a16:creationId xmlns:a16="http://schemas.microsoft.com/office/drawing/2014/main" id="{5A1DF305-43F9-0B42-BCC1-E577120FC64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6E30C78A-C11F-3D47-A36A-DA706F5C2C2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9502FE88-586C-5A4C-9443-40A0C140DDA4}"/>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577656F-9AE9-3D43-848E-7E4C5574867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1989805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tellysbilde blå">
    <p:bg>
      <p:bgPr>
        <a:solidFill>
          <a:srgbClr val="B3F5FF"/>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34363" y="4060800"/>
            <a:ext cx="2030400" cy="2030400"/>
          </a:xfrm>
          <a:prstGeom prst="ellipse">
            <a:avLst/>
          </a:prstGeom>
          <a:solidFill>
            <a:schemeClr val="tx2"/>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402CE879-B090-2641-8BC3-AD9F1F5860E2}"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tx2"/>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609563"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A301E017-7600-CA46-92E0-AFE66AACCA2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blå 2</a:t>
            </a:r>
          </a:p>
        </p:txBody>
      </p:sp>
      <p:grpSp>
        <p:nvGrpSpPr>
          <p:cNvPr id="10" name="Gruppe 9">
            <a:extLst>
              <a:ext uri="{FF2B5EF4-FFF2-40B4-BE49-F238E27FC236}">
                <a16:creationId xmlns:a16="http://schemas.microsoft.com/office/drawing/2014/main" id="{A2CEFB0E-6E2E-E543-BC09-F383E69BD8F9}"/>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25773BD9-6C2A-2E45-974B-021C79B8A0F6}"/>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CE1E3804-3FB4-B048-A83B-BD3930892E37}"/>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2DD1FCA6-63FF-D74F-8775-0893249E07DF}"/>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C51286A6-4A53-C144-B97B-7421D8D5F11C}"/>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6C69A02B-063E-ED44-BDE5-424A23AF1FC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83626417-CDF0-3D45-AD9E-DFECCB7DF8A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911B6A58-11E5-D84E-ACC8-EC16AE1CDD0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C8973C97-9370-2242-98E5-45E434DB7BD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96AB93ED-0FBE-AB48-9789-5ADF0BB61973}"/>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AB27E8C-8EEA-684B-A660-B8760E0FFB11}"/>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4D71D931-EF21-9C49-892F-B1B52A09E1F0}"/>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99BAA48-C174-C544-9DA8-230A3B74C46F}"/>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E5B7B5DF-40F4-2144-A96E-54C9ECCCE7AD}"/>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E280C9BE-B73B-D749-99AF-3C90CFCE71D2}"/>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4EF346E5-FC21-CE43-9AE3-016F4F44336E}"/>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6276475C-D8D5-9E4D-A2E4-CA3DC1A814AC}"/>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7E8EEA4C-0FD9-594C-9B75-1346201C58D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BF66CA8E-1BAC-E949-A7E3-173F8196025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D71E4EB9-B7E6-2C42-92FA-53442C24B4E1}"/>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C5F7686B-27B5-BE40-B329-00C01FBCD02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9A68E00D-6901-4240-B8E5-1AA9F3DEA44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71D7352F-67A4-4049-990F-0382FC7DC49F}"/>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381DE301-98B9-644B-8D3D-17CC7FA7BDA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7480F39F-7C7E-3A4E-8287-A036857FB1F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38DB9731-B50F-5544-B812-A6BC265BD77D}"/>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19C4AB6-0EC3-DE4F-9E18-DF8A52339E9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FAF932E7-9631-FB48-B48D-769CF895031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9CC4BE46-793A-0949-9E5E-5F57255DE9CF}"/>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98110600-5784-7F43-8FB1-692FE513BCA1}"/>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4D71D80-358C-8847-B0E9-593F373F1FA7}"/>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519ED48-547D-BD45-BD12-B83B84F405FC}"/>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0D553266-15E1-BA4D-B0C9-C6DEDB1BB5A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BB328E21-8E98-874B-8FA1-B13055BD5C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C2254678-6CC1-8842-B1EA-AD4375B525A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3405E8BE-58E7-F840-AEB4-9A58944BA448}"/>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E24FCE0A-347D-AC49-8F20-FA63B68732E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2F220C5E-10FD-9940-BE9D-E16B6DC8BDFD}"/>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7D16F1D6-C980-1049-9336-9A91B2AAE2B6}"/>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2698120B-A4D7-1B44-88F0-DD387E118BC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FCCAB6FB-CE03-4349-A7D8-D89B2EB35DB4}"/>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547DB187-8151-3A4C-A344-EE86FDB1C17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5FC04980-CFB7-F94F-ABFC-97DEA76615A8}"/>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D1EBDDF6-5D28-E740-9468-AEFF2C0B38C8}"/>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3108A28A-8B03-4B4B-AED5-25C8F0B19A8E}"/>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9EE85A3A-C811-B446-960C-CD4E7BF5F929}"/>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D6200BCF-D719-1C47-A25F-61C92A75946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A79962BC-9B09-5E44-9541-31DFDF625EEA}"/>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25DB8EF8-C74F-B040-AEC6-C512AD846CD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FF8B9DD-9221-E949-AEDD-F9A74EABB77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81039E17-039C-B545-AB44-BB92A2233FF0}"/>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F1ADFE04-EE3E-6540-9B03-18959FBECFE3}"/>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95C1A217-232F-4B4A-9394-743F1BD48A8D}"/>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8B361F0E-9D84-9E4F-B02A-7589E3B43BE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44CA9DC8-6B4E-3E4C-BD7B-67854CCA423D}"/>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65692D11-923F-9745-9987-339139695FB4}"/>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2CB976BB-AA30-494E-A52E-D3878707F9DC}"/>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C3B95ACC-0F07-7945-B423-22C36C2A5BE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398EF249-1BFC-A245-BC65-16A055F1359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1F4B5ECA-11DC-2C43-89FD-E5EDCAE7B17D}"/>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F991E1A1-2B6E-9A47-94CB-C1F69C29A49E}"/>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30E67804-6891-044F-AC03-5FB46C753AC6}"/>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CE2D0E14-F4AF-1441-822C-CB31DC4CC28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BE3BE825-B4C7-9949-94F8-330CB1476A2A}"/>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15A9F73D-BD78-7445-98FB-38237CC23938}"/>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04C8BBD2-DB89-784C-9ECA-DFA7EE4DEF2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67457C0-3882-1A4C-90A1-755B3E92E3B5}"/>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D62DDE87-9F8F-5742-B1C7-17AF551CD05F}"/>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CC9F18B0-88B8-BB48-9124-890666E6CA0E}"/>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1F90B3BD-0392-1841-8022-BB65FE32B91B}"/>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AB1D2792-C57C-9548-A4F1-896EE0C46A7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42237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tellysbilde grønn">
    <p:bg>
      <p:bgPr>
        <a:solidFill>
          <a:schemeClr val="accent2"/>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34363" y="4060800"/>
            <a:ext cx="2030400" cy="2030400"/>
          </a:xfrm>
          <a:prstGeom prst="ellipse">
            <a:avLst/>
          </a:prstGeom>
          <a:solidFill>
            <a:schemeClr val="accent1"/>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3389B6A-FD25-C14D-9DE8-9CA2A9B3F5D0}"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accent1"/>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609563"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2D14BDF1-2A90-4C4F-BA2B-7F6522FF65B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grønn 2</a:t>
            </a:r>
          </a:p>
        </p:txBody>
      </p:sp>
      <p:grpSp>
        <p:nvGrpSpPr>
          <p:cNvPr id="10" name="Gruppe 9">
            <a:extLst>
              <a:ext uri="{FF2B5EF4-FFF2-40B4-BE49-F238E27FC236}">
                <a16:creationId xmlns:a16="http://schemas.microsoft.com/office/drawing/2014/main" id="{CA73EC58-B81D-1343-BECD-7BE22166A632}"/>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98545F2A-C3D6-6145-8378-9C4DEFC2315B}"/>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0C440F38-FCAE-114E-A0A3-290FE3FC797F}"/>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1C258BA7-48BF-4A48-BCE1-FD5F3604B88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303B0FFA-20EE-8E4B-AD92-AF02D5B7826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7CD15456-9284-5C43-B52C-1398B9847830}"/>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BFBB3753-6E1B-2249-9F94-FF1BD069810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CA567F6-5C86-3D4C-93BE-0FA9B7564F4A}"/>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ABA6A2CC-207D-3A40-B178-AF483D277A43}"/>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0FBE7B59-EDE7-FC45-8291-EC9F24EAC74D}"/>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7858252-7942-E24C-98C4-3AA7C7F1B828}"/>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64D59320-3EAA-874A-B2AF-F528C955FE59}"/>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0B02A43-EC42-604E-8D29-9FAC26EC76AE}"/>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5771DF48-7CAA-AC47-852B-372114228A08}"/>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0FDBCEF2-58FB-9845-A52D-DCF765B4E985}"/>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D117461F-5CA4-1F4B-831C-1AAB4CD6C4C2}"/>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380B0443-0D5A-D449-89D7-A2A8FDE3A164}"/>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C86A7618-0DB5-8240-9F89-ECF83C03DC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7728A9C4-B7FB-9F4B-A6D7-F12D47711401}"/>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644B8BE9-288A-0B40-B03E-7CBED3D76E22}"/>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98278179-F34F-8243-BC74-99D1D4F654D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01B2B9AB-FF32-3649-9762-3C1443622C2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940F2E12-51DE-0F49-BD92-97BD7119765D}"/>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80DD5754-16F1-1541-8222-AB968DB27F8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29CCCF04-0F22-C441-A495-58F05416DE4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5AF34A0E-4929-3545-88D6-63A9D61F7160}"/>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82124F0-4316-C54C-A8F0-EE6432FB19BE}"/>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DA437C8B-7F54-2745-A5EB-6A25F00FCEE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6D497A15-D042-5549-B971-DD27DE7FA83A}"/>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8E6DA4C1-6C07-D141-AB2C-895ACC87518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8595C5E-E2C3-8642-962D-9490937496F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D1EF88F-6A5B-814F-BED8-EEC9B4321C72}"/>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798158E4-CA6D-DD4D-93FA-0D7026D33F2C}"/>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F7081DB2-1A96-D34C-85A2-30AAB9167AC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5A15D91B-2203-4C4F-B9CE-DD88A9779834}"/>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DFAECE7A-91B3-254B-A5EC-5F9A609F24CB}"/>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4EB8F6CE-DCE1-E540-A1F3-3DF98E5C1644}"/>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508A3BB4-CF61-154A-B862-7CD975916220}"/>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DBA81579-1C47-AA42-83B4-DA825B5174D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7020AB65-8408-FD4D-A8F1-CB785247F70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E5B654C7-CCD0-774C-BB3C-C28BC139BCF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BC72FA31-30CF-9E43-A5D8-0A12AE2E03C0}"/>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E4EF1964-CE88-6F43-8FCB-965AD5D47360}"/>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BE6ACA77-C963-ED4B-A7CD-953586C1F365}"/>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540ABEBC-CB63-BD48-A013-8B91844EF6E6}"/>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4763C470-9706-6744-9718-16CBCEFABD2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0A73263A-533A-314E-A460-EE3E4CF008C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628EECC1-B139-7F4B-85B2-F87D8CC8117C}"/>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DB1FB239-05C4-D148-9ACC-922F8FB0847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2EB79A4D-645E-914B-AFE6-77A14125500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3CF8382F-DDD8-7641-ADF1-3318CC9C23AA}"/>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D8E6AE4E-FC75-C448-A656-FDE1E20C6701}"/>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58ECE7ED-CBB8-2746-8C2E-F47DD6D0F6C4}"/>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C34A8E35-2854-C844-B9B4-7F06E8243E9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E6D95DA6-F15F-4E48-8C5A-34FC2B266E05}"/>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1E0CBBC1-BA03-284C-BC73-A1E4420076C8}"/>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4AA5AC15-400C-9F48-B004-96887BE0847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41BD9D46-4EA0-0B43-80D8-D042F08E72C2}"/>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DBCD0115-0D9F-B940-9867-EEDC8DC88934}"/>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E81ED9C-C0CF-0449-8720-9ADEA37C2F78}"/>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685BDCC4-F4F4-E143-97AC-2B6E6EB705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7D32540-00F9-704B-BB6A-B14D91B2D27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FFA5A7FF-22DB-B543-8C4B-4371CA62E595}"/>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F39620A5-1A0E-1247-85A4-403B1CFEB717}"/>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FB4740A7-1AA7-C04C-A348-074D1583D0F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24370059-761D-274E-96F5-C9B8468193B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DC7604D-F0E0-C74F-B975-C2D8E10126DC}"/>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AACAB3F1-7AE7-1145-8656-5DD3A276744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696E99BF-DACB-AB42-8E9A-E6C1C283194C}"/>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FAC5C4F4-DA97-6A4C-8DAC-4E5EDD44CCED}"/>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545A59B3-0467-4144-870A-8F719ED382E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3210633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tellysbilde gul">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6"/>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6"/>
          </a:solid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2CE51D89-216F-C248-97B9-E62942BAB32E}"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80800" y="4060800"/>
            <a:ext cx="2030400" cy="2030400"/>
          </a:xfrm>
          <a:prstGeom prst="ellipse">
            <a:avLst/>
          </a:prstGeom>
          <a:solidFill>
            <a:schemeClr val="accent6"/>
          </a:solidFill>
        </p:spPr>
        <p:txBody>
          <a:bodyPr>
            <a:normAutofit/>
          </a:bodyPr>
          <a:lstStyle>
            <a:lvl1pPr marL="0" indent="0">
              <a:buFont typeface="Arial" panose="020B0604020202020204" pitchFamily="34" charset="0"/>
              <a:buNone/>
              <a:defRPr sz="100">
                <a:solidFill>
                  <a:schemeClr val="accent6"/>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ED97E241-441B-154C-8B0B-E43418F1C4F4}"/>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gul 2</a:t>
            </a:r>
          </a:p>
        </p:txBody>
      </p:sp>
      <p:grpSp>
        <p:nvGrpSpPr>
          <p:cNvPr id="11" name="Gruppe 10">
            <a:extLst>
              <a:ext uri="{FF2B5EF4-FFF2-40B4-BE49-F238E27FC236}">
                <a16:creationId xmlns:a16="http://schemas.microsoft.com/office/drawing/2014/main" id="{6F5B8C66-1CFA-8E4A-A685-9B6592A5C79E}"/>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BAEDC404-7A8D-D34C-85C5-28170069557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B3C9C108-801A-1E4F-8327-16BD7FB1609A}"/>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6B934F32-34B2-D14B-9309-D0BABA67DC1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2B4B1CD0-0C39-F84F-A5EA-63BD73E85D5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16469B96-6FDC-C149-942D-617F43FC739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24A507F6-E1C9-C246-8885-AA13FE0EA30F}"/>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0E228E5-638D-0743-961E-8CE690BAD50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EA59EC3B-E979-E94E-A948-CF5472D9032A}"/>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8896EC2B-F349-584F-9569-546A8642A732}"/>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B3751CF-5F65-FF47-B4FB-6A4E385E4ECF}"/>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0E8F8FAE-2108-954E-B3FE-91C28B9023F5}"/>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A6C76CE5-7D90-6B41-9E88-AAACD5939A9F}"/>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66DCBEA6-E67F-744B-B232-9BDD5B075769}"/>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48F4DC35-4D74-F24D-BB7A-B698029B2A53}"/>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EEB4398D-8E8A-C34C-B0ED-301EDB99ED87}"/>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B99A4063-FB57-894F-A1DF-9E510F9CE6DE}"/>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D1EE6DAC-4A77-CB4C-A7CD-06D56C10A1FF}"/>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7368DF10-2AAA-A746-9C21-72F7C724B5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7D2CE8FB-E9D2-0546-AA7D-471399582B6C}"/>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F23C4951-9685-3545-B9C6-43A452676DD4}"/>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E4B2CAAA-FBA4-E743-8D89-9824E9F6BD4D}"/>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306D5E43-7449-4D4E-8033-A7D0C355F476}"/>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CFC2647F-369F-0548-9CBC-4E21E5F8468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ADFA3ADE-F8E6-8144-899C-D0CA2C1532F6}"/>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EB86E87E-B483-4745-A05C-77E546A70A92}"/>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0F2358AA-821B-8C4D-9445-DFD0F9F16E7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150558E8-E64E-9E47-AB1F-C8F03A6DB57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0C2F8E6E-EF55-AD4E-BCCC-AB52DD28BBE4}"/>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CB3FB46E-0A1A-8E4A-A7BF-29B5EB5F3FC9}"/>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F13C510D-2223-2047-B430-A5FA5936FD86}"/>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E03CE588-E5C3-8147-B150-62705F720A5A}"/>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FB16F937-0FA1-D74A-8485-678BCB150BAA}"/>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7760DE8C-B39E-574A-9173-7EBC593BE85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269A18C3-1DB1-7D42-A1DE-2556C96837C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63B9EA85-76AF-0A4D-A769-84D8A44DE592}"/>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E445B2F1-4266-2E47-8995-B7A84C53C11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6A93AB89-8F98-844E-8A1F-B6B69793F15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46699D1C-3733-ED43-98A4-B2E617E16A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D35F1BF0-2E86-844C-8F31-C0FC3A3578C9}"/>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0B2B4C6A-C1C8-2B4C-943A-9635356B7856}"/>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F7BD6B52-2161-3044-AFBA-6B158E5B079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11B9966E-AE71-3041-BD0A-C1D86CAD51D7}"/>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4B58C7B1-58B8-5A4C-9012-B9A463050D5C}"/>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325965AA-8A37-F34A-9395-0549AAB72D9B}"/>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6ABA3F38-2A71-C34B-A428-BAAD12F4967D}"/>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B6A6A268-763B-D54F-93BC-01B8501001E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A532ED41-3D8E-E545-A1EB-60862799F7F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3335BF5-0330-3040-B68C-DA0383A5F577}"/>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0E861C9-D981-574D-B795-99F6263737FE}"/>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AD11A3E2-6A72-B94B-8130-EC4EDF04759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38A746FB-6A33-E24A-85A4-7E544FCCC8D0}"/>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D87B58ED-9157-434B-8C3C-ED99EA0D426A}"/>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D484EB73-4C7A-D849-A642-526722C7C7F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99E81D3A-CC3F-504F-B8E2-D5A74B8A87B9}"/>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3E158624-CD01-BB4A-95AD-459E77D1192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B9E6756C-1C37-0445-B129-54E072DDDE1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E2556894-AF3A-3D4E-B2CA-87C6588DD67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3F212157-C7C5-2D44-9D99-46F8B004613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8BD5E2A6-B428-2848-819F-33BE0BF9E9AE}"/>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AE19856D-EEDD-A24A-84D1-5A7ACB086FA7}"/>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0C690583-1E3E-9E4C-9B1D-BF9CD4C6A692}"/>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338131A-61C0-954D-9654-31E5D8DCE33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F44E92C8-5780-7A49-A80B-0A6597298A95}"/>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03DFE3F4-217E-1247-A39C-76296D40EB1F}"/>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289F289-B1EE-3C40-891E-EE7843173E0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6A784681-552A-5842-8588-93A586A60CC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A4AF9075-F5E2-AE48-BE25-AC00CEBE195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D0574A85-E717-BF46-B01C-BB864B440971}"/>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0EC43C4F-D1A1-4C43-8E31-F6CA70D3A41B}"/>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B524C35F-63C3-C845-A112-F3E986F32AC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5878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tellysbilde rød">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5"/>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5"/>
          </a:solid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641A862-612A-7D45-A0ED-07030570FC13}" type="datetime1">
              <a:rPr lang="nb-NO" smtClean="0"/>
              <a:t>06.03.2025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80800" y="4060800"/>
            <a:ext cx="2030400" cy="2030400"/>
          </a:xfrm>
          <a:prstGeom prst="ellipse">
            <a:avLst/>
          </a:prstGeom>
          <a:solidFill>
            <a:schemeClr val="accent5"/>
          </a:solidFill>
        </p:spPr>
        <p:txBody>
          <a:bodyPr>
            <a:normAutofit/>
          </a:bodyPr>
          <a:lstStyle>
            <a:lvl1pPr marL="0" indent="0">
              <a:buFont typeface="Arial" panose="020B0604020202020204" pitchFamily="34" charset="0"/>
              <a:buNone/>
              <a:defRPr sz="100">
                <a:solidFill>
                  <a:schemeClr val="accent5"/>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04EAEAEB-6DF7-6A4F-99C1-D8CA6540DCF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rød 2</a:t>
            </a:r>
          </a:p>
        </p:txBody>
      </p:sp>
      <p:grpSp>
        <p:nvGrpSpPr>
          <p:cNvPr id="11" name="Gruppe 10">
            <a:extLst>
              <a:ext uri="{FF2B5EF4-FFF2-40B4-BE49-F238E27FC236}">
                <a16:creationId xmlns:a16="http://schemas.microsoft.com/office/drawing/2014/main" id="{2FAEAD23-FAD7-4841-BE65-85F2454506ED}"/>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945BE277-8316-AA4A-903E-0467DFF876E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4E30A091-4497-6D48-9BB1-0A4FE63E95F7}"/>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D00B0C00-F1E5-724F-B2AB-7C56B055856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F0A8EA78-DA38-4F47-882D-3E1A586A60D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200FAC5D-E484-744A-90E0-E8F6455D544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0B0EA588-7ECB-134C-81C5-21C16A0DAD5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AD392E8-244B-2442-9126-2B04DDAA9526}"/>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0969B624-B3E0-274C-B305-953CEEFC7348}"/>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10462F6F-098B-EE4F-A301-C663C1B5A450}"/>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BF6EEB64-9278-6447-920B-FAF70C2667E3}"/>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0C1241C-264A-B641-A5A8-E37C85AD535A}"/>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636B94C-4E9D-0D48-AF73-9A885757421C}"/>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0619621B-4AE6-494C-BFDB-EC976AB99630}"/>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F775C7C1-CCDF-3542-B096-04BF92337196}"/>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822E4D7E-9969-9442-B502-ED6C4145CDDC}"/>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621566D6-5F91-984C-B8FF-24CD3046F76A}"/>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0F61C55C-35B7-5449-8E60-6703109887B0}"/>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BFA1862D-D875-1C47-ADB0-C59F891176E2}"/>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EA7BB717-6809-D547-AA9B-F277142A420B}"/>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467EB79D-36F4-F84E-9924-35D09D00959D}"/>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6C1B5BBB-3139-754A-AD49-0346BEB15932}"/>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8FFAE170-99D3-F045-A1C4-BA4BD3D0CD9D}"/>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A9D1E7D5-6B55-DC42-B2C2-332DF4DDF25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ECB3C235-C569-854E-9A3D-21ECED99D1F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817A38E0-5F44-8D43-8BAB-F1F424BF91DC}"/>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1FCA8AC0-1D35-BB4F-A199-6BD5B0286FB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8B36AC7D-FD6D-9444-86AA-1784CE54ED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8B4D38FE-EAA9-1B41-A8FE-4B46CC8ABEB2}"/>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4633755C-59EE-FC48-811E-C061DE5BCE1B}"/>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E408B5AB-04E0-DE4E-BE23-5B7E51767AFC}"/>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265E1474-0F20-EA4A-9C55-1D6A43B9C3AB}"/>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2B742B97-4D8E-2D42-887E-7804075E1AC3}"/>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F335B4E3-DD91-8A46-A3AD-731EE9FEE80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3845BD3D-0864-D946-B9A7-8B2125DF7D0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307A8107-8B72-2346-A312-2D4FCAB3FF2E}"/>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F32FCDCD-3547-504B-8CFD-2E6049536DEC}"/>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98120869-9D10-9F4F-B63B-41A7B31CC534}"/>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C0496A06-35BD-7A42-9A91-63F77AFD80A4}"/>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24F1957A-5A06-F94F-BB8D-DF9138E3FBD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9B5DCB3-1C16-E643-873E-3E8DE32ACCC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03BE5D87-60DD-FE47-ADC5-BFEEE1C0CB64}"/>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A06EE499-D5C1-5249-99BF-5477AA5773D3}"/>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CEBE12AC-11FE-9449-8670-2AA33F86AFE2}"/>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D97BECD0-8B8E-CB48-9394-25A5B458EBC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1DD825C0-80B0-054E-B9BF-68F610AB8F6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590E6BA3-9E31-9640-80C1-2FE00A0D278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80B8FD9F-0C46-BB40-A9D0-847CCC5F9686}"/>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8D5F40B7-E123-E94A-8A10-C14A8FAB08BE}"/>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E300D95-934C-FA45-807A-B45726BE68E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9000F2FD-6671-4B43-AB6C-9A5183C6C1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B3868ECA-695C-024B-BC27-8633CC39FBEC}"/>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0DFF1E16-38C7-5649-BEE9-D9F715C6C80B}"/>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E27609C4-9B6A-1347-925B-26553A3B96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BAAB81FB-2A5E-7848-9C28-B4807BC0468F}"/>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57F80322-8580-8C4B-A443-E2D83C70E1A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A44976CE-1D09-3149-8BE2-4C4FD7046271}"/>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95C99E52-0020-4B4A-B601-6CFE9040C68B}"/>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F191E3B5-93C7-904D-B845-F41FF3A9239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2EB1F167-54A7-1F44-B003-C3CA920A23E7}"/>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13B9D3E2-0B63-F846-9DB0-3E2772BC7B69}"/>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17D5FEDF-481A-D74D-B900-ED1EFFDA163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D4FBFEF5-F2C0-E543-8AEA-2D6B4B966B4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171A3F57-B163-B849-8164-504A2028748F}"/>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FAB8C606-26F4-614E-BF42-3011B3183B8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08A674CA-540F-6C40-BEB7-B247E2F83BD6}"/>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8EF41A82-7355-E146-BAD2-D89BD9E38AA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04B98BD7-80CD-534B-A4A4-C924CB23F652}"/>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21125877-43DA-5347-98EE-69440FC2583F}"/>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AC606624-9648-914B-87A6-1CED522175EA}"/>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7DA1E819-F266-954E-9ACC-FA20CEBD4F44}"/>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67104458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theme" Target="../theme/theme2.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image" Target="../media/image2.png"/><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sp>
        <p:nvSpPr>
          <p:cNvPr id="4" name="Date Placeholder 3">
            <a:extLst>
              <a:ext uri="{FF2B5EF4-FFF2-40B4-BE49-F238E27FC236}">
                <a16:creationId xmlns:a16="http://schemas.microsoft.com/office/drawing/2014/main" id="{60BD181B-26C6-1441-AC51-F9CA495AD871}"/>
              </a:ext>
            </a:extLst>
          </p:cNvPr>
          <p:cNvSpPr>
            <a:spLocks noGrp="1"/>
          </p:cNvSpPr>
          <p:nvPr>
            <p:ph type="dt" sz="half" idx="2"/>
          </p:nvPr>
        </p:nvSpPr>
        <p:spPr>
          <a:xfrm>
            <a:off x="10156825" y="6292352"/>
            <a:ext cx="1339850" cy="365125"/>
          </a:xfrm>
          <a:prstGeom prst="rect">
            <a:avLst/>
          </a:prstGeom>
        </p:spPr>
        <p:txBody>
          <a:bodyPr vert="horz" lIns="91440" tIns="45720" rIns="91440" bIns="45720" rtlCol="0" anchor="ctr"/>
          <a:lstStyle>
            <a:lvl1pPr algn="r">
              <a:defRPr sz="900" b="0" i="0">
                <a:solidFill>
                  <a:schemeClr val="tx1"/>
                </a:solidFill>
                <a:latin typeface="Oslo Sans" panose="02000000000000000000" pitchFamily="2" charset="77"/>
              </a:defRPr>
            </a:lvl1pPr>
          </a:lstStyle>
          <a:p>
            <a:fld id="{A40496DB-E8C8-4849-8A63-AC568158CC03}" type="datetime1">
              <a:rPr lang="nb-NO" smtClean="0"/>
              <a:t>06.03.2025</a:t>
            </a:fld>
            <a:endParaRPr lang="nb-NO"/>
          </a:p>
        </p:txBody>
      </p:sp>
      <p:sp>
        <p:nvSpPr>
          <p:cNvPr id="5" name="Footer Placeholder 4">
            <a:extLst>
              <a:ext uri="{FF2B5EF4-FFF2-40B4-BE49-F238E27FC236}">
                <a16:creationId xmlns:a16="http://schemas.microsoft.com/office/drawing/2014/main" id="{A4DFE725-0D07-7B47-98CD-EAA5EC15E8C6}"/>
              </a:ext>
            </a:extLst>
          </p:cNvPr>
          <p:cNvSpPr>
            <a:spLocks noGrp="1"/>
          </p:cNvSpPr>
          <p:nvPr>
            <p:ph type="ftr" sz="quarter" idx="3"/>
          </p:nvPr>
        </p:nvSpPr>
        <p:spPr>
          <a:xfrm>
            <a:off x="2035176" y="6292849"/>
            <a:ext cx="8121648" cy="365125"/>
          </a:xfrm>
          <a:prstGeom prst="rect">
            <a:avLst/>
          </a:prstGeom>
        </p:spPr>
        <p:txBody>
          <a:bodyPr vert="horz" lIns="91440" tIns="45720" rIns="91440" bIns="45720" rtlCol="0" anchor="ctr"/>
          <a:lstStyle>
            <a:lvl1pPr algn="ctr">
              <a:defRPr sz="1000" b="0" i="0">
                <a:solidFill>
                  <a:schemeClr val="tx1"/>
                </a:solidFill>
                <a:latin typeface="Oslo Sans Light" panose="02000000000000000000" pitchFamily="2" charset="77"/>
              </a:defRPr>
            </a:lvl1pPr>
          </a:lstStyle>
          <a:p>
            <a:endParaRPr lang="nb-NO"/>
          </a:p>
        </p:txBody>
      </p:sp>
      <p:sp>
        <p:nvSpPr>
          <p:cNvPr id="6" name="Slide Number Placeholder 5">
            <a:extLst>
              <a:ext uri="{FF2B5EF4-FFF2-40B4-BE49-F238E27FC236}">
                <a16:creationId xmlns:a16="http://schemas.microsoft.com/office/drawing/2014/main" id="{9038F127-E3EF-B346-96BD-C679BB3F2366}"/>
              </a:ext>
            </a:extLst>
          </p:cNvPr>
          <p:cNvSpPr>
            <a:spLocks noGrp="1"/>
          </p:cNvSpPr>
          <p:nvPr>
            <p:ph type="sldNum" sz="quarter" idx="4"/>
          </p:nvPr>
        </p:nvSpPr>
        <p:spPr>
          <a:xfrm>
            <a:off x="11496674" y="6292352"/>
            <a:ext cx="695325" cy="365125"/>
          </a:xfrm>
          <a:prstGeom prst="rect">
            <a:avLst/>
          </a:prstGeom>
        </p:spPr>
        <p:txBody>
          <a:bodyPr vert="horz" lIns="91440" tIns="45720" rIns="91440" bIns="45720" rtlCol="0" anchor="ctr"/>
          <a:lstStyle>
            <a:lvl1pPr algn="ctr">
              <a:defRPr sz="900" b="0" i="0">
                <a:solidFill>
                  <a:schemeClr val="tx1"/>
                </a:solidFill>
                <a:latin typeface="Oslo Sans" panose="02000000000000000000" pitchFamily="2" charset="77"/>
              </a:defRPr>
            </a:lvl1pPr>
          </a:lstStyle>
          <a:p>
            <a:pPr algn="l"/>
            <a:fld id="{8ACEFDFC-287E-0A4D-81A7-6CC8C070690D}" type="slidenum">
              <a:rPr lang="nb-NO" smtClean="0"/>
              <a:pPr algn="l"/>
              <a:t>‹#›</a:t>
            </a:fld>
            <a:endParaRPr lang="nb-NO"/>
          </a:p>
        </p:txBody>
      </p:sp>
      <p:pic>
        <p:nvPicPr>
          <p:cNvPr id="19" name="Bilde 18">
            <a:extLst>
              <a:ext uri="{FF2B5EF4-FFF2-40B4-BE49-F238E27FC236}">
                <a16:creationId xmlns:a16="http://schemas.microsoft.com/office/drawing/2014/main" id="{655AFB16-D4F3-C04D-8A8D-B4B481D6101F}"/>
              </a:ext>
            </a:extLst>
          </p:cNvPr>
          <p:cNvPicPr>
            <a:picLocks noChangeAspect="1"/>
          </p:cNvPicPr>
          <p:nvPr/>
        </p:nvPicPr>
        <p:blipFill>
          <a:blip r:embed="rId33"/>
          <a:stretch>
            <a:fillRect/>
          </a:stretch>
        </p:blipFill>
        <p:spPr>
          <a:xfrm>
            <a:off x="331200" y="6296400"/>
            <a:ext cx="688336" cy="360000"/>
          </a:xfrm>
          <a:prstGeom prst="rect">
            <a:avLst/>
          </a:prstGeom>
        </p:spPr>
      </p:pic>
      <p:grpSp>
        <p:nvGrpSpPr>
          <p:cNvPr id="7" name="Gruppe 6">
            <a:extLst>
              <a:ext uri="{FF2B5EF4-FFF2-40B4-BE49-F238E27FC236}">
                <a16:creationId xmlns:a16="http://schemas.microsoft.com/office/drawing/2014/main" id="{D82277FC-07F1-AB47-941F-3BC464842E95}"/>
              </a:ext>
            </a:extLst>
          </p:cNvPr>
          <p:cNvGrpSpPr/>
          <p:nvPr userDrawn="1"/>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userDrawn="1"/>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userDrawn="1"/>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87" name="Rett linje 86">
                  <a:extLst>
                    <a:ext uri="{FF2B5EF4-FFF2-40B4-BE49-F238E27FC236}">
                      <a16:creationId xmlns:a16="http://schemas.microsoft.com/office/drawing/2014/main" id="{22AC440B-D129-2B46-906C-241A275D07F7}"/>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userDrawn="1"/>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userDrawn="1"/>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userDrawn="1"/>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userDrawn="1"/>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userDrawn="1"/>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userDrawn="1"/>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96" name="Rektangel 95">
                <a:extLst>
                  <a:ext uri="{FF2B5EF4-FFF2-40B4-BE49-F238E27FC236}">
                    <a16:creationId xmlns:a16="http://schemas.microsoft.com/office/drawing/2014/main" id="{B4C47047-2EED-5F40-82EE-04A3BFEAD50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98" name="Rektangel 97">
                <a:extLst>
                  <a:ext uri="{FF2B5EF4-FFF2-40B4-BE49-F238E27FC236}">
                    <a16:creationId xmlns:a16="http://schemas.microsoft.com/office/drawing/2014/main" id="{642D5F4C-819A-1748-9143-910B7D3857BC}"/>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8" name="Gruppe 7">
            <a:extLst>
              <a:ext uri="{FF2B5EF4-FFF2-40B4-BE49-F238E27FC236}">
                <a16:creationId xmlns:a16="http://schemas.microsoft.com/office/drawing/2014/main" id="{CBB6964B-BA5A-DD48-A089-32057D28988E}"/>
              </a:ext>
            </a:extLst>
          </p:cNvPr>
          <p:cNvGrpSpPr/>
          <p:nvPr userDrawn="1"/>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userDrawn="1"/>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userDrawn="1"/>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userDrawn="1"/>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userDrawn="1"/>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userDrawn="1"/>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userDrawn="1"/>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816548450"/>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787" r:id="rId4"/>
    <p:sldLayoutId id="2147483786" r:id="rId5"/>
    <p:sldLayoutId id="2147483705" r:id="rId6"/>
    <p:sldLayoutId id="2147483706" r:id="rId7"/>
    <p:sldLayoutId id="2147483712" r:id="rId8"/>
    <p:sldLayoutId id="2147483711" r:id="rId9"/>
    <p:sldLayoutId id="2147483840" r:id="rId10"/>
    <p:sldLayoutId id="2147483866" r:id="rId11"/>
    <p:sldLayoutId id="2147483850" r:id="rId12"/>
    <p:sldLayoutId id="2147483849" r:id="rId13"/>
    <p:sldLayoutId id="2147483844" r:id="rId14"/>
    <p:sldLayoutId id="2147483845" r:id="rId15"/>
    <p:sldLayoutId id="2147483846" r:id="rId16"/>
    <p:sldLayoutId id="2147483740" r:id="rId17"/>
    <p:sldLayoutId id="2147483741" r:id="rId18"/>
    <p:sldLayoutId id="2147483860" r:id="rId19"/>
    <p:sldLayoutId id="2147483742" r:id="rId20"/>
    <p:sldLayoutId id="2147483743" r:id="rId21"/>
    <p:sldLayoutId id="2147483864" r:id="rId22"/>
    <p:sldLayoutId id="2147483865" r:id="rId23"/>
    <p:sldLayoutId id="2147483754" r:id="rId24"/>
    <p:sldLayoutId id="2147483833" r:id="rId25"/>
    <p:sldLayoutId id="2147483756" r:id="rId26"/>
    <p:sldLayoutId id="2147483834" r:id="rId27"/>
    <p:sldLayoutId id="2147483755" r:id="rId28"/>
    <p:sldLayoutId id="2147483835" r:id="rId29"/>
    <p:sldLayoutId id="2147483757" r:id="rId30"/>
    <p:sldLayoutId id="2147483836" r:id="rId31"/>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34"/>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userDrawn="1">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sp>
        <p:nvSpPr>
          <p:cNvPr id="4" name="Date Placeholder 3">
            <a:extLst>
              <a:ext uri="{FF2B5EF4-FFF2-40B4-BE49-F238E27FC236}">
                <a16:creationId xmlns:a16="http://schemas.microsoft.com/office/drawing/2014/main" id="{60BD181B-26C6-1441-AC51-F9CA495AD871}"/>
              </a:ext>
            </a:extLst>
          </p:cNvPr>
          <p:cNvSpPr>
            <a:spLocks noGrp="1"/>
          </p:cNvSpPr>
          <p:nvPr>
            <p:ph type="dt" sz="half" idx="2"/>
          </p:nvPr>
        </p:nvSpPr>
        <p:spPr>
          <a:xfrm>
            <a:off x="10156825" y="6292352"/>
            <a:ext cx="1339850" cy="365125"/>
          </a:xfrm>
          <a:prstGeom prst="rect">
            <a:avLst/>
          </a:prstGeom>
        </p:spPr>
        <p:txBody>
          <a:bodyPr vert="horz" lIns="91440" tIns="45720" rIns="91440" bIns="45720" rtlCol="0" anchor="ctr"/>
          <a:lstStyle>
            <a:lvl1pPr algn="r">
              <a:defRPr sz="900" b="0" i="0">
                <a:solidFill>
                  <a:schemeClr val="tx1"/>
                </a:solidFill>
                <a:latin typeface="+mn-lt"/>
              </a:defRPr>
            </a:lvl1pPr>
          </a:lstStyle>
          <a:p>
            <a:fld id="{A40496DB-E8C8-4849-8A63-AC568158CC03}" type="datetime1">
              <a:rPr lang="nb-NO" smtClean="0"/>
              <a:pPr/>
              <a:t>06.03.2025</a:t>
            </a:fld>
            <a:endParaRPr lang="nb-NO"/>
          </a:p>
        </p:txBody>
      </p:sp>
      <p:sp>
        <p:nvSpPr>
          <p:cNvPr id="5" name="Footer Placeholder 4">
            <a:extLst>
              <a:ext uri="{FF2B5EF4-FFF2-40B4-BE49-F238E27FC236}">
                <a16:creationId xmlns:a16="http://schemas.microsoft.com/office/drawing/2014/main" id="{A4DFE725-0D07-7B47-98CD-EAA5EC15E8C6}"/>
              </a:ext>
            </a:extLst>
          </p:cNvPr>
          <p:cNvSpPr>
            <a:spLocks noGrp="1"/>
          </p:cNvSpPr>
          <p:nvPr>
            <p:ph type="ftr" sz="quarter" idx="3"/>
          </p:nvPr>
        </p:nvSpPr>
        <p:spPr>
          <a:xfrm>
            <a:off x="2035176" y="6292849"/>
            <a:ext cx="8121648" cy="365125"/>
          </a:xfrm>
          <a:prstGeom prst="rect">
            <a:avLst/>
          </a:prstGeom>
        </p:spPr>
        <p:txBody>
          <a:bodyPr vert="horz" lIns="91440" tIns="45720" rIns="91440" bIns="45720" rtlCol="0" anchor="ctr"/>
          <a:lstStyle>
            <a:lvl1pPr algn="ctr">
              <a:defRPr sz="1000" b="0" i="0">
                <a:solidFill>
                  <a:schemeClr val="tx1"/>
                </a:solidFill>
                <a:latin typeface="+mn-lt"/>
              </a:defRPr>
            </a:lvl1pPr>
          </a:lstStyle>
          <a:p>
            <a:endParaRPr lang="nb-NO"/>
          </a:p>
        </p:txBody>
      </p:sp>
      <p:sp>
        <p:nvSpPr>
          <p:cNvPr id="6" name="Slide Number Placeholder 5">
            <a:extLst>
              <a:ext uri="{FF2B5EF4-FFF2-40B4-BE49-F238E27FC236}">
                <a16:creationId xmlns:a16="http://schemas.microsoft.com/office/drawing/2014/main" id="{9038F127-E3EF-B346-96BD-C679BB3F2366}"/>
              </a:ext>
            </a:extLst>
          </p:cNvPr>
          <p:cNvSpPr>
            <a:spLocks noGrp="1"/>
          </p:cNvSpPr>
          <p:nvPr>
            <p:ph type="sldNum" sz="quarter" idx="4"/>
          </p:nvPr>
        </p:nvSpPr>
        <p:spPr>
          <a:xfrm>
            <a:off x="11496674" y="6292352"/>
            <a:ext cx="695325" cy="365125"/>
          </a:xfrm>
          <a:prstGeom prst="rect">
            <a:avLst/>
          </a:prstGeom>
        </p:spPr>
        <p:txBody>
          <a:bodyPr vert="horz" lIns="91440" tIns="45720" rIns="91440" bIns="45720" rtlCol="0" anchor="ctr"/>
          <a:lstStyle>
            <a:lvl1pPr algn="ctr">
              <a:defRPr sz="900" b="0" i="0">
                <a:solidFill>
                  <a:schemeClr val="tx1"/>
                </a:solidFill>
                <a:latin typeface="+mn-lt"/>
              </a:defRPr>
            </a:lvl1pPr>
          </a:lstStyle>
          <a:p>
            <a:pPr algn="l"/>
            <a:fld id="{8ACEFDFC-287E-0A4D-81A7-6CC8C070690D}" type="slidenum">
              <a:rPr lang="nb-NO" smtClean="0"/>
              <a:pPr algn="l"/>
              <a:t>‹#›</a:t>
            </a:fld>
            <a:endParaRPr lang="nb-NO"/>
          </a:p>
        </p:txBody>
      </p:sp>
      <p:pic>
        <p:nvPicPr>
          <p:cNvPr id="19" name="Bilde 18">
            <a:extLst>
              <a:ext uri="{FF2B5EF4-FFF2-40B4-BE49-F238E27FC236}">
                <a16:creationId xmlns:a16="http://schemas.microsoft.com/office/drawing/2014/main" id="{655AFB16-D4F3-C04D-8A8D-B4B481D6101F}"/>
              </a:ext>
            </a:extLst>
          </p:cNvPr>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userDrawn="1"/>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userDrawn="1"/>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userDrawn="1"/>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userDrawn="1"/>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userDrawn="1"/>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userDrawn="1"/>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userDrawn="1"/>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userDrawn="1"/>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userDrawn="1"/>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userDrawn="1"/>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userDrawn="1"/>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userDrawn="1"/>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userDrawn="1"/>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userDrawn="1"/>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64660913"/>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83" r:id="rId16"/>
    <p:sldLayoutId id="2147483884" r:id="rId17"/>
    <p:sldLayoutId id="2147483885" r:id="rId18"/>
    <p:sldLayoutId id="2147483886" r:id="rId19"/>
    <p:sldLayoutId id="2147483887" r:id="rId20"/>
    <p:sldLayoutId id="2147483888" r:id="rId21"/>
    <p:sldLayoutId id="2147483889" r:id="rId22"/>
    <p:sldLayoutId id="2147483890" r:id="rId23"/>
    <p:sldLayoutId id="2147483891" r:id="rId24"/>
    <p:sldLayoutId id="2147483892" r:id="rId25"/>
    <p:sldLayoutId id="2147483893" r:id="rId26"/>
    <p:sldLayoutId id="2147483894" r:id="rId27"/>
    <p:sldLayoutId id="2147483895" r:id="rId28"/>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31"/>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2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0HDEx69562E" TargetMode="External"/><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Q5pp8cZVq8" TargetMode="External"/><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iTefkqYQz8g" TargetMode="External"/><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2.xml"/><Relationship Id="rId1" Type="http://schemas.openxmlformats.org/officeDocument/2006/relationships/slideLayout" Target="../slideLayouts/slideLayout17.xml"/><Relationship Id="rId4" Type="http://schemas.openxmlformats.org/officeDocument/2006/relationships/image" Target="../media/image48.jpg"/></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3" Type="http://schemas.openxmlformats.org/officeDocument/2006/relationships/hyperlink" Target="mailto:lotta.sjafjell@hel.oslo.kommune.no" TargetMode="External"/><Relationship Id="rId2" Type="http://schemas.openxmlformats.org/officeDocument/2006/relationships/notesSlide" Target="../notesSlides/notesSlide5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22DC022-5BE2-D44A-B4EB-96459290FE56}"/>
              </a:ext>
            </a:extLst>
          </p:cNvPr>
          <p:cNvSpPr>
            <a:spLocks noGrp="1"/>
          </p:cNvSpPr>
          <p:nvPr>
            <p:ph type="title"/>
          </p:nvPr>
        </p:nvSpPr>
        <p:spPr>
          <a:xfrm>
            <a:off x="1015200" y="-1"/>
            <a:ext cx="9149563" cy="1540043"/>
          </a:xfrm>
        </p:spPr>
        <p:txBody>
          <a:bodyPr>
            <a:normAutofit/>
          </a:bodyPr>
          <a:lstStyle/>
          <a:p>
            <a:r>
              <a:rPr lang="nb-NO" sz="3200" dirty="0"/>
              <a:t>Til deg som skal holde denne presentasjonen</a:t>
            </a:r>
          </a:p>
        </p:txBody>
      </p:sp>
      <p:sp>
        <p:nvSpPr>
          <p:cNvPr id="4" name="Plassholder for dato 3">
            <a:extLst>
              <a:ext uri="{FF2B5EF4-FFF2-40B4-BE49-F238E27FC236}">
                <a16:creationId xmlns:a16="http://schemas.microsoft.com/office/drawing/2014/main" id="{40368E48-33B1-0832-56F6-3ED7C29FC636}"/>
              </a:ext>
            </a:extLst>
          </p:cNvPr>
          <p:cNvSpPr>
            <a:spLocks noGrp="1"/>
          </p:cNvSpPr>
          <p:nvPr>
            <p:ph type="dt" sz="half" idx="10"/>
          </p:nvPr>
        </p:nvSpPr>
        <p:spPr/>
        <p:txBody>
          <a:bodyPr/>
          <a:lstStyle/>
          <a:p>
            <a:fld id="{4E9B9390-45D3-3F49-83A6-08ED4C2BD589}" type="datetime1">
              <a:rPr lang="nb-NO" smtClean="0"/>
              <a:t>06.03.2025</a:t>
            </a:fld>
            <a:endParaRPr lang="nb-NO" dirty="0"/>
          </a:p>
        </p:txBody>
      </p:sp>
      <p:sp>
        <p:nvSpPr>
          <p:cNvPr id="5" name="Plassholder for lysbildenummer 4">
            <a:extLst>
              <a:ext uri="{FF2B5EF4-FFF2-40B4-BE49-F238E27FC236}">
                <a16:creationId xmlns:a16="http://schemas.microsoft.com/office/drawing/2014/main" id="{D070DF93-C105-1AB6-E323-DC2C7C7485EE}"/>
              </a:ext>
            </a:extLst>
          </p:cNvPr>
          <p:cNvSpPr>
            <a:spLocks noGrp="1"/>
          </p:cNvSpPr>
          <p:nvPr>
            <p:ph type="sldNum" sz="quarter" idx="12"/>
          </p:nvPr>
        </p:nvSpPr>
        <p:spPr/>
        <p:txBody>
          <a:bodyPr/>
          <a:lstStyle/>
          <a:p>
            <a:pPr algn="l"/>
            <a:fld id="{8ACEFDFC-287E-0A4D-81A7-6CC8C070690D}" type="slidenum">
              <a:rPr lang="nb-NO" smtClean="0"/>
              <a:pPr algn="l"/>
              <a:t>1</a:t>
            </a:fld>
            <a:endParaRPr lang="nb-NO" dirty="0"/>
          </a:p>
        </p:txBody>
      </p:sp>
      <p:pic>
        <p:nvPicPr>
          <p:cNvPr id="1026" name="Picture 2" descr="Et bilde som inneholder clip art, tegnefilm&#10;&#10;Automatisk generert beskrivelse">
            <a:extLst>
              <a:ext uri="{FF2B5EF4-FFF2-40B4-BE49-F238E27FC236}">
                <a16:creationId xmlns:a16="http://schemas.microsoft.com/office/drawing/2014/main" id="{3F1DCC4B-EEBD-0998-4F2A-4E3BDA113A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6004" y="1157287"/>
            <a:ext cx="4543425" cy="454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386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ACE9AA2-4FD8-19D3-F10F-F9465D487EF8}"/>
              </a:ext>
            </a:extLst>
          </p:cNvPr>
          <p:cNvSpPr>
            <a:spLocks noGrp="1"/>
          </p:cNvSpPr>
          <p:nvPr>
            <p:ph type="title"/>
          </p:nvPr>
        </p:nvSpPr>
        <p:spPr>
          <a:xfrm>
            <a:off x="695326" y="720002"/>
            <a:ext cx="9469438" cy="555906"/>
          </a:xfrm>
        </p:spPr>
        <p:txBody>
          <a:bodyPr/>
          <a:lstStyle/>
          <a:p>
            <a:r>
              <a:rPr lang="nb-NO"/>
              <a:t>Ofte stilte spørsmål</a:t>
            </a:r>
          </a:p>
        </p:txBody>
      </p:sp>
      <p:sp>
        <p:nvSpPr>
          <p:cNvPr id="3" name="Plassholder for innhold 2">
            <a:extLst>
              <a:ext uri="{FF2B5EF4-FFF2-40B4-BE49-F238E27FC236}">
                <a16:creationId xmlns:a16="http://schemas.microsoft.com/office/drawing/2014/main" id="{DF45088F-FF44-6256-1BB7-934A3247251B}"/>
              </a:ext>
            </a:extLst>
          </p:cNvPr>
          <p:cNvSpPr>
            <a:spLocks noGrp="1"/>
          </p:cNvSpPr>
          <p:nvPr>
            <p:ph idx="1"/>
          </p:nvPr>
        </p:nvSpPr>
        <p:spPr>
          <a:xfrm>
            <a:off x="695326" y="2286000"/>
            <a:ext cx="7432674" cy="3806825"/>
          </a:xfrm>
        </p:spPr>
        <p:txBody>
          <a:bodyPr/>
          <a:lstStyle/>
          <a:p>
            <a:pPr marL="215900" indent="-215900"/>
            <a:r>
              <a:rPr lang="nb-NO" dirty="0"/>
              <a:t>Hvorfor skal jeg lære om dette hvis jeg ikke skal jobbe med behandling av traumer?</a:t>
            </a:r>
          </a:p>
          <a:p>
            <a:pPr marL="215900" indent="-215900"/>
            <a:r>
              <a:rPr lang="nb-NO" dirty="0"/>
              <a:t>Er ikke traumer noe som bare gjelder noen få?</a:t>
            </a:r>
          </a:p>
          <a:p>
            <a:pPr marL="215900" indent="-215900"/>
            <a:r>
              <a:rPr lang="nb-NO" dirty="0"/>
              <a:t>Hvem er traumebevisst praksis for?</a:t>
            </a:r>
          </a:p>
          <a:p>
            <a:pPr marL="215900" indent="-215900"/>
            <a:r>
              <a:rPr lang="nb-NO" dirty="0"/>
              <a:t>Hvorfor heter det traumebevisst praksis hvis det handler om noe mer enn traumer?</a:t>
            </a:r>
          </a:p>
        </p:txBody>
      </p:sp>
      <p:sp>
        <p:nvSpPr>
          <p:cNvPr id="5" name="Plassholder for dato 4">
            <a:extLst>
              <a:ext uri="{FF2B5EF4-FFF2-40B4-BE49-F238E27FC236}">
                <a16:creationId xmlns:a16="http://schemas.microsoft.com/office/drawing/2014/main" id="{3174C1C6-65DA-8424-BF9D-B4550731175B}"/>
              </a:ext>
            </a:extLst>
          </p:cNvPr>
          <p:cNvSpPr>
            <a:spLocks noGrp="1"/>
          </p:cNvSpPr>
          <p:nvPr>
            <p:ph type="dt" sz="half" idx="10"/>
          </p:nvPr>
        </p:nvSpPr>
        <p:spPr/>
        <p:txBody>
          <a:bodyPr/>
          <a:lstStyle/>
          <a:p>
            <a:fld id="{81931E7B-50BA-9449-91F9-9A9201D90364}" type="datetime1">
              <a:rPr lang="nb-NO" smtClean="0"/>
              <a:t>06.03.2025</a:t>
            </a:fld>
            <a:endParaRPr lang="nb-NO"/>
          </a:p>
        </p:txBody>
      </p:sp>
      <p:sp>
        <p:nvSpPr>
          <p:cNvPr id="6" name="Plassholder for lysbildenummer 5">
            <a:extLst>
              <a:ext uri="{FF2B5EF4-FFF2-40B4-BE49-F238E27FC236}">
                <a16:creationId xmlns:a16="http://schemas.microsoft.com/office/drawing/2014/main" id="{58953B68-A25A-C8EB-22A3-FE3A5E145A92}"/>
              </a:ext>
            </a:extLst>
          </p:cNvPr>
          <p:cNvSpPr>
            <a:spLocks noGrp="1"/>
          </p:cNvSpPr>
          <p:nvPr>
            <p:ph type="sldNum" sz="quarter" idx="12"/>
          </p:nvPr>
        </p:nvSpPr>
        <p:spPr/>
        <p:txBody>
          <a:bodyPr/>
          <a:lstStyle/>
          <a:p>
            <a:fld id="{8ACEFDFC-287E-0A4D-81A7-6CC8C070690D}" type="slidenum">
              <a:rPr lang="nb-NO" smtClean="0"/>
              <a:t>10</a:t>
            </a:fld>
            <a:endParaRPr lang="nb-NO"/>
          </a:p>
        </p:txBody>
      </p:sp>
      <p:pic>
        <p:nvPicPr>
          <p:cNvPr id="7" name="Picture 6" descr="Illustrasjon av en mann som holder hånden til haken. Ved siden av hodet hans er en snakkeboble med et spørsmålstegn.">
            <a:extLst>
              <a:ext uri="{FF2B5EF4-FFF2-40B4-BE49-F238E27FC236}">
                <a16:creationId xmlns:a16="http://schemas.microsoft.com/office/drawing/2014/main" id="{829E2A3D-1374-6020-153E-F24056C46B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8000" y="1891748"/>
            <a:ext cx="3614530" cy="3614530"/>
          </a:xfrm>
          <a:prstGeom prst="rect">
            <a:avLst/>
          </a:prstGeom>
        </p:spPr>
      </p:pic>
    </p:spTree>
    <p:extLst>
      <p:ext uri="{BB962C8B-B14F-4D97-AF65-F5344CB8AC3E}">
        <p14:creationId xmlns:p14="http://schemas.microsoft.com/office/powerpoint/2010/main" val="2198852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llustrasjon av en fem sirkler i ulike farger og størrelser, som ligger utenpå hverandre. Sirklene viser de ulike nivåene av traumeinformert praksis, fra nivået traumespesialist innerst, til nivået traumeforsterket i sirkelen utenfor, og  deretter nivået traumekompetent, og i den ytterste sirkelen nivået traumebevisst.">
            <a:extLst>
              <a:ext uri="{FF2B5EF4-FFF2-40B4-BE49-F238E27FC236}">
                <a16:creationId xmlns:a16="http://schemas.microsoft.com/office/drawing/2014/main" id="{8E4BC973-20BE-F4EC-DF7B-1E7744288FFD}"/>
              </a:ext>
            </a:extLst>
          </p:cNvPr>
          <p:cNvPicPr>
            <a:picLocks noChangeAspect="1"/>
          </p:cNvPicPr>
          <p:nvPr/>
        </p:nvPicPr>
        <p:blipFill>
          <a:blip r:embed="rId3"/>
          <a:stretch>
            <a:fillRect/>
          </a:stretch>
        </p:blipFill>
        <p:spPr>
          <a:xfrm>
            <a:off x="1598950" y="762752"/>
            <a:ext cx="9469437" cy="5894725"/>
          </a:xfrm>
          <a:prstGeom prst="rect">
            <a:avLst/>
          </a:prstGeom>
          <a:noFill/>
        </p:spPr>
      </p:pic>
      <p:sp>
        <p:nvSpPr>
          <p:cNvPr id="6" name="Tittel 5">
            <a:extLst>
              <a:ext uri="{FF2B5EF4-FFF2-40B4-BE49-F238E27FC236}">
                <a16:creationId xmlns:a16="http://schemas.microsoft.com/office/drawing/2014/main" id="{8C787F30-B926-388A-61CF-3291E43FED79}"/>
              </a:ext>
            </a:extLst>
          </p:cNvPr>
          <p:cNvSpPr>
            <a:spLocks noGrp="1"/>
          </p:cNvSpPr>
          <p:nvPr>
            <p:ph type="title"/>
          </p:nvPr>
        </p:nvSpPr>
        <p:spPr>
          <a:xfrm>
            <a:off x="695326" y="320635"/>
            <a:ext cx="9469438" cy="642640"/>
          </a:xfrm>
        </p:spPr>
        <p:txBody>
          <a:bodyPr anchor="t">
            <a:normAutofit/>
          </a:bodyPr>
          <a:lstStyle/>
          <a:p>
            <a:r>
              <a:rPr lang="nb-NO" dirty="0"/>
              <a:t>De ulike nivåene av traumeinformert praksis</a:t>
            </a:r>
          </a:p>
        </p:txBody>
      </p:sp>
      <p:sp>
        <p:nvSpPr>
          <p:cNvPr id="4" name="Plassholder for dato 3">
            <a:extLst>
              <a:ext uri="{FF2B5EF4-FFF2-40B4-BE49-F238E27FC236}">
                <a16:creationId xmlns:a16="http://schemas.microsoft.com/office/drawing/2014/main" id="{971E5494-2D00-05DD-FF67-04FA43A4BE68}"/>
              </a:ext>
            </a:extLst>
          </p:cNvPr>
          <p:cNvSpPr>
            <a:spLocks noGrp="1"/>
          </p:cNvSpPr>
          <p:nvPr>
            <p:ph type="dt" sz="half" idx="10"/>
          </p:nvPr>
        </p:nvSpPr>
        <p:spPr>
          <a:xfrm>
            <a:off x="10156825" y="6292352"/>
            <a:ext cx="1339850"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4E9B9390-45D3-3F49-83A6-08ED4C2BD589}" type="datetime1">
              <a:rPr kumimoji="0" lang="nb-NO"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06.03.2025</a:t>
            </a:fld>
            <a:endParaRPr kumimoji="0" lang="nb-NO" b="0" i="0" u="none" strike="noStrike" kern="1200" cap="none" spc="0" normalizeH="0" baseline="0" noProof="0">
              <a:ln>
                <a:noFill/>
              </a:ln>
              <a:effectLst/>
              <a:uLnTx/>
              <a:uFillTx/>
            </a:endParaRPr>
          </a:p>
        </p:txBody>
      </p:sp>
      <p:sp>
        <p:nvSpPr>
          <p:cNvPr id="5" name="Plassholder for lysbildenummer 4">
            <a:extLst>
              <a:ext uri="{FF2B5EF4-FFF2-40B4-BE49-F238E27FC236}">
                <a16:creationId xmlns:a16="http://schemas.microsoft.com/office/drawing/2014/main" id="{9F469F6A-3207-C9EC-6056-A3B5B5C94320}"/>
              </a:ext>
            </a:extLst>
          </p:cNvPr>
          <p:cNvSpPr>
            <a:spLocks noGrp="1"/>
          </p:cNvSpPr>
          <p:nvPr>
            <p:ph type="sldNum" sz="quarter" idx="12"/>
          </p:nvPr>
        </p:nvSpPr>
        <p:spPr>
          <a:xfrm>
            <a:off x="11496674" y="6292352"/>
            <a:ext cx="695325"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8ACEFDFC-287E-0A4D-81A7-6CC8C070690D}" type="slidenum">
              <a:rPr kumimoji="0" lang="nb-NO"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11</a:t>
            </a:fld>
            <a:endParaRPr kumimoji="0" lang="nb-NO" b="0" i="0" u="none" strike="noStrike" kern="1200" cap="none" spc="0" normalizeH="0" baseline="0" noProof="0">
              <a:ln>
                <a:noFill/>
              </a:ln>
              <a:effectLst/>
              <a:uLnTx/>
              <a:uFillTx/>
            </a:endParaRPr>
          </a:p>
        </p:txBody>
      </p:sp>
    </p:spTree>
    <p:extLst>
      <p:ext uri="{BB962C8B-B14F-4D97-AF65-F5344CB8AC3E}">
        <p14:creationId xmlns:p14="http://schemas.microsoft.com/office/powerpoint/2010/main" val="3042915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A6D20AE4-446B-80E8-AE1B-4FB370664415}"/>
              </a:ext>
            </a:extLst>
          </p:cNvPr>
          <p:cNvSpPr>
            <a:spLocks noGrp="1"/>
          </p:cNvSpPr>
          <p:nvPr>
            <p:ph type="title"/>
          </p:nvPr>
        </p:nvSpPr>
        <p:spPr>
          <a:xfrm>
            <a:off x="1015200" y="-1"/>
            <a:ext cx="9149563" cy="2488147"/>
          </a:xfrm>
        </p:spPr>
        <p:txBody>
          <a:bodyPr/>
          <a:lstStyle/>
          <a:p>
            <a:r>
              <a:rPr lang="nb-NO" dirty="0">
                <a:solidFill>
                  <a:schemeClr val="tx1"/>
                </a:solidFill>
              </a:rPr>
              <a:t>Lurt å tenke på når du ser på denne presentasjonen</a:t>
            </a:r>
          </a:p>
        </p:txBody>
      </p:sp>
      <p:sp>
        <p:nvSpPr>
          <p:cNvPr id="7" name="Plassholder for tekst 6">
            <a:extLst>
              <a:ext uri="{FF2B5EF4-FFF2-40B4-BE49-F238E27FC236}">
                <a16:creationId xmlns:a16="http://schemas.microsoft.com/office/drawing/2014/main" id="{111200A8-FE0C-D502-5210-B2B8614F0424}"/>
              </a:ext>
            </a:extLst>
          </p:cNvPr>
          <p:cNvSpPr>
            <a:spLocks noGrp="1"/>
          </p:cNvSpPr>
          <p:nvPr>
            <p:ph type="body" idx="1"/>
          </p:nvPr>
        </p:nvSpPr>
        <p:spPr>
          <a:xfrm>
            <a:off x="1015200" y="2654301"/>
            <a:ext cx="9149563" cy="3438524"/>
          </a:xfrm>
        </p:spPr>
        <p:txBody>
          <a:bodyPr/>
          <a:lstStyle/>
          <a:p>
            <a:r>
              <a:rPr lang="nb-NO" dirty="0">
                <a:solidFill>
                  <a:schemeClr val="tx1"/>
                </a:solidFill>
              </a:rPr>
              <a:t>I det videre materialet vil vi ikke nødvendigvis skille mellom deg som ansatt og </a:t>
            </a:r>
          </a:p>
          <a:p>
            <a:r>
              <a:rPr lang="nb-NO" dirty="0">
                <a:solidFill>
                  <a:schemeClr val="tx1"/>
                </a:solidFill>
              </a:rPr>
              <a:t>barn, familier, voksne, eldre, pasienter, brukere eller pårørende vi møter gjennom vårt arbeid.</a:t>
            </a:r>
          </a:p>
          <a:p>
            <a:r>
              <a:rPr lang="nb-NO" dirty="0">
                <a:solidFill>
                  <a:schemeClr val="tx1"/>
                </a:solidFill>
              </a:rPr>
              <a:t> </a:t>
            </a:r>
          </a:p>
          <a:p>
            <a:r>
              <a:rPr lang="nb-NO" b="1" dirty="0">
                <a:solidFill>
                  <a:schemeClr val="tx1"/>
                </a:solidFill>
              </a:rPr>
              <a:t>Fordi livet skjer med oss alle</a:t>
            </a:r>
          </a:p>
          <a:p>
            <a:endParaRPr lang="nb-NO" dirty="0">
              <a:solidFill>
                <a:schemeClr val="tx1"/>
              </a:solidFill>
            </a:endParaRPr>
          </a:p>
          <a:p>
            <a:r>
              <a:rPr lang="nb-NO" b="1" dirty="0">
                <a:solidFill>
                  <a:schemeClr val="tx1"/>
                </a:solidFill>
              </a:rPr>
              <a:t>…og du kan ikke se på folk hvem som har med seg traumer og ikke. </a:t>
            </a:r>
          </a:p>
          <a:p>
            <a:endParaRPr lang="nb-NO" dirty="0"/>
          </a:p>
        </p:txBody>
      </p:sp>
      <p:sp>
        <p:nvSpPr>
          <p:cNvPr id="4" name="Plassholder for dato 3">
            <a:extLst>
              <a:ext uri="{FF2B5EF4-FFF2-40B4-BE49-F238E27FC236}">
                <a16:creationId xmlns:a16="http://schemas.microsoft.com/office/drawing/2014/main" id="{C70523BB-A927-3C67-1B59-12D59C54106C}"/>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5" name="Plassholder for lysbildenummer 4">
            <a:extLst>
              <a:ext uri="{FF2B5EF4-FFF2-40B4-BE49-F238E27FC236}">
                <a16:creationId xmlns:a16="http://schemas.microsoft.com/office/drawing/2014/main" id="{B3468E77-91A7-512B-3493-CC9D01BC22AD}"/>
              </a:ext>
            </a:extLst>
          </p:cNvPr>
          <p:cNvSpPr>
            <a:spLocks noGrp="1"/>
          </p:cNvSpPr>
          <p:nvPr>
            <p:ph type="sldNum" sz="quarter" idx="12"/>
          </p:nvPr>
        </p:nvSpPr>
        <p:spPr/>
        <p:txBody>
          <a:bodyPr/>
          <a:lstStyle/>
          <a:p>
            <a:fld id="{8ACEFDFC-287E-0A4D-81A7-6CC8C070690D}" type="slidenum">
              <a:rPr lang="nb-NO" smtClean="0"/>
              <a:t>12</a:t>
            </a:fld>
            <a:endParaRPr lang="nb-NO"/>
          </a:p>
        </p:txBody>
      </p:sp>
      <p:pic>
        <p:nvPicPr>
          <p:cNvPr id="3" name="Picture 2" descr="En illustrasjon av 20 mennesker, som skal representere innbyggermangfold. Det er eldre, voksne og barn, kvinner og menn, med ulik etnisitet. En kvinne sitter i rullestol.  ">
            <a:extLst>
              <a:ext uri="{FF2B5EF4-FFF2-40B4-BE49-F238E27FC236}">
                <a16:creationId xmlns:a16="http://schemas.microsoft.com/office/drawing/2014/main" id="{615E7790-2F0A-5AF3-F736-B0D91459E89B}"/>
              </a:ext>
            </a:extLst>
          </p:cNvPr>
          <p:cNvPicPr>
            <a:picLocks noChangeAspect="1"/>
          </p:cNvPicPr>
          <p:nvPr/>
        </p:nvPicPr>
        <p:blipFill>
          <a:blip r:embed="rId3"/>
          <a:stretch>
            <a:fillRect/>
          </a:stretch>
        </p:blipFill>
        <p:spPr>
          <a:xfrm>
            <a:off x="2027237" y="5160535"/>
            <a:ext cx="8571920" cy="1496942"/>
          </a:xfrm>
          <a:prstGeom prst="rect">
            <a:avLst/>
          </a:prstGeom>
        </p:spPr>
      </p:pic>
    </p:spTree>
    <p:extLst>
      <p:ext uri="{BB962C8B-B14F-4D97-AF65-F5344CB8AC3E}">
        <p14:creationId xmlns:p14="http://schemas.microsoft.com/office/powerpoint/2010/main" val="428751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E6424-1A6B-86CB-30E0-EDCA40008D1E}"/>
              </a:ext>
            </a:extLst>
          </p:cNvPr>
          <p:cNvSpPr>
            <a:spLocks noGrp="1"/>
          </p:cNvSpPr>
          <p:nvPr>
            <p:ph type="title"/>
          </p:nvPr>
        </p:nvSpPr>
        <p:spPr>
          <a:xfrm>
            <a:off x="695325" y="1300585"/>
            <a:ext cx="8257288" cy="548413"/>
          </a:xfrm>
        </p:spPr>
        <p:txBody>
          <a:bodyPr/>
          <a:lstStyle/>
          <a:p>
            <a:r>
              <a:rPr lang="nb-NO" dirty="0"/>
              <a:t>Hvorfor er traumebevisst praksis viktig?</a:t>
            </a:r>
            <a:endParaRPr lang="en-NO" dirty="0"/>
          </a:p>
        </p:txBody>
      </p:sp>
      <p:sp>
        <p:nvSpPr>
          <p:cNvPr id="3" name="Content Placeholder 2">
            <a:extLst>
              <a:ext uri="{FF2B5EF4-FFF2-40B4-BE49-F238E27FC236}">
                <a16:creationId xmlns:a16="http://schemas.microsoft.com/office/drawing/2014/main" id="{135E5DC1-6111-DA21-42ED-F161B2AC6BC1}"/>
              </a:ext>
            </a:extLst>
          </p:cNvPr>
          <p:cNvSpPr>
            <a:spLocks noGrp="1"/>
          </p:cNvSpPr>
          <p:nvPr>
            <p:ph sz="half" idx="1"/>
          </p:nvPr>
        </p:nvSpPr>
        <p:spPr>
          <a:xfrm>
            <a:off x="695325" y="2599826"/>
            <a:ext cx="7432674" cy="4060826"/>
          </a:xfrm>
        </p:spPr>
        <p:txBody>
          <a:bodyPr/>
          <a:lstStyle/>
          <a:p>
            <a:r>
              <a:rPr lang="nb-NO" dirty="0"/>
              <a:t>Alvorlige livshendelser skjer med mange</a:t>
            </a:r>
          </a:p>
          <a:p>
            <a:r>
              <a:rPr lang="nb-NO" dirty="0"/>
              <a:t>Opplevelser vi har i etterkant kan minne oss om det som skjedde, og gi en følelse av å være tilbake i den samme tilstanden</a:t>
            </a:r>
          </a:p>
          <a:p>
            <a:r>
              <a:rPr lang="nb-NO" dirty="0">
                <a:solidFill>
                  <a:srgbClr val="1A1A1A"/>
                </a:solidFill>
                <a:effectLst/>
              </a:rPr>
              <a:t>Dersom livsbelastninger er gjentagende over tid og/eller foregår i en relasjon, er potensiale for skade enda større</a:t>
            </a:r>
            <a:endParaRPr lang="nb-NO" dirty="0"/>
          </a:p>
          <a:p>
            <a:r>
              <a:rPr lang="nb-NO" dirty="0"/>
              <a:t>Vi kan forebygge hvor skadelig det blir</a:t>
            </a:r>
          </a:p>
        </p:txBody>
      </p:sp>
      <p:sp>
        <p:nvSpPr>
          <p:cNvPr id="4" name="Date Placeholder 3">
            <a:extLst>
              <a:ext uri="{FF2B5EF4-FFF2-40B4-BE49-F238E27FC236}">
                <a16:creationId xmlns:a16="http://schemas.microsoft.com/office/drawing/2014/main" id="{957A99EE-2BE7-59DC-D3A3-08258ADFB9F3}"/>
              </a:ext>
            </a:extLst>
          </p:cNvPr>
          <p:cNvSpPr>
            <a:spLocks noGrp="1"/>
          </p:cNvSpPr>
          <p:nvPr>
            <p:ph type="dt" sz="half" idx="10"/>
          </p:nvPr>
        </p:nvSpPr>
        <p:spPr/>
        <p:txBody>
          <a:bodyPr/>
          <a:lstStyle/>
          <a:p>
            <a:fld id="{A2434FEE-7D88-AA46-8139-80D9197567F4}" type="datetime1">
              <a:rPr lang="nb-NO" smtClean="0"/>
              <a:t>06.03.2025</a:t>
            </a:fld>
            <a:endParaRPr lang="nb-NO"/>
          </a:p>
        </p:txBody>
      </p:sp>
      <p:sp>
        <p:nvSpPr>
          <p:cNvPr id="5" name="Slide Number Placeholder 4">
            <a:extLst>
              <a:ext uri="{FF2B5EF4-FFF2-40B4-BE49-F238E27FC236}">
                <a16:creationId xmlns:a16="http://schemas.microsoft.com/office/drawing/2014/main" id="{63EBE24E-63A8-9993-B564-6016A54B5240}"/>
              </a:ext>
            </a:extLst>
          </p:cNvPr>
          <p:cNvSpPr>
            <a:spLocks noGrp="1"/>
          </p:cNvSpPr>
          <p:nvPr>
            <p:ph type="sldNum" sz="quarter" idx="12"/>
          </p:nvPr>
        </p:nvSpPr>
        <p:spPr/>
        <p:txBody>
          <a:bodyPr/>
          <a:lstStyle/>
          <a:p>
            <a:fld id="{8ACEFDFC-287E-0A4D-81A7-6CC8C070690D}" type="slidenum">
              <a:rPr lang="nb-NO" smtClean="0"/>
              <a:t>13</a:t>
            </a:fld>
            <a:endParaRPr lang="nb-NO"/>
          </a:p>
        </p:txBody>
      </p:sp>
      <p:pic>
        <p:nvPicPr>
          <p:cNvPr id="7" name="Picture 6" descr="Illustrasjon av en gul lyspære med beige sokkel. Tre lysstråler kommer ut av lyspæren. ">
            <a:extLst>
              <a:ext uri="{FF2B5EF4-FFF2-40B4-BE49-F238E27FC236}">
                <a16:creationId xmlns:a16="http://schemas.microsoft.com/office/drawing/2014/main" id="{BCEC1FC9-CD8A-3508-DB10-C2DF924A87D2}"/>
              </a:ext>
            </a:extLst>
          </p:cNvPr>
          <p:cNvPicPr>
            <a:picLocks noChangeAspect="1"/>
          </p:cNvPicPr>
          <p:nvPr/>
        </p:nvPicPr>
        <p:blipFill rotWithShape="1">
          <a:blip r:embed="rId3"/>
          <a:srcRect l="12516" t="2209" r="19567" b="19382"/>
          <a:stretch/>
        </p:blipFill>
        <p:spPr>
          <a:xfrm>
            <a:off x="8895242" y="1396059"/>
            <a:ext cx="1834189" cy="2117522"/>
          </a:xfrm>
          <a:prstGeom prst="rect">
            <a:avLst/>
          </a:prstGeom>
        </p:spPr>
      </p:pic>
    </p:spTree>
    <p:extLst>
      <p:ext uri="{BB962C8B-B14F-4D97-AF65-F5344CB8AC3E}">
        <p14:creationId xmlns:p14="http://schemas.microsoft.com/office/powerpoint/2010/main" val="1837294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tel 8">
            <a:extLst>
              <a:ext uri="{FF2B5EF4-FFF2-40B4-BE49-F238E27FC236}">
                <a16:creationId xmlns:a16="http://schemas.microsoft.com/office/drawing/2014/main" id="{9A81A70D-BDB9-1904-D0DB-5778AD828F9D}"/>
              </a:ext>
            </a:extLst>
          </p:cNvPr>
          <p:cNvSpPr>
            <a:spLocks noGrp="1"/>
          </p:cNvSpPr>
          <p:nvPr>
            <p:ph type="title"/>
          </p:nvPr>
        </p:nvSpPr>
        <p:spPr>
          <a:xfrm>
            <a:off x="695325" y="720002"/>
            <a:ext cx="5400675" cy="557256"/>
          </a:xfrm>
        </p:spPr>
        <p:txBody>
          <a:bodyPr anchor="t">
            <a:normAutofit/>
          </a:bodyPr>
          <a:lstStyle/>
          <a:p>
            <a:r>
              <a:rPr lang="nb-NO"/>
              <a:t> Livet skjer med oss alle</a:t>
            </a:r>
          </a:p>
        </p:txBody>
      </p:sp>
      <p:sp>
        <p:nvSpPr>
          <p:cNvPr id="10" name="Plassholder for innhold 9">
            <a:extLst>
              <a:ext uri="{FF2B5EF4-FFF2-40B4-BE49-F238E27FC236}">
                <a16:creationId xmlns:a16="http://schemas.microsoft.com/office/drawing/2014/main" id="{B5D82D29-EC6A-AB9B-D051-2EFF80D9D877}"/>
              </a:ext>
            </a:extLst>
          </p:cNvPr>
          <p:cNvSpPr>
            <a:spLocks noGrp="1"/>
          </p:cNvSpPr>
          <p:nvPr>
            <p:ph idx="1"/>
          </p:nvPr>
        </p:nvSpPr>
        <p:spPr>
          <a:xfrm>
            <a:off x="695325" y="2808514"/>
            <a:ext cx="5400675" cy="3483837"/>
          </a:xfrm>
        </p:spPr>
        <p:txBody>
          <a:bodyPr anchor="t">
            <a:normAutofit/>
          </a:bodyPr>
          <a:lstStyle/>
          <a:p>
            <a:r>
              <a:rPr lang="nb-NO" dirty="0"/>
              <a:t>Alvorlige ulykker, miste jobben, vold, selvmord, dødsfall i familien, samlivsbrudd,  omsorgssvikt, graviditet, terror, ensomhet, krig, seksuelle overgrep, leve med funksjonsnedsettelser, mobbing, konflikter i parforholdet, sykdom</a:t>
            </a:r>
          </a:p>
          <a:p>
            <a:endParaRPr lang="nb-NO" dirty="0"/>
          </a:p>
          <a:p>
            <a:pPr marL="0" indent="0">
              <a:buNone/>
            </a:pPr>
            <a:endParaRPr lang="nb-NO" dirty="0"/>
          </a:p>
          <a:p>
            <a:endParaRPr lang="nb-NO" dirty="0"/>
          </a:p>
        </p:txBody>
      </p:sp>
      <p:sp>
        <p:nvSpPr>
          <p:cNvPr id="3" name="Plassholder for dato 2">
            <a:extLst>
              <a:ext uri="{FF2B5EF4-FFF2-40B4-BE49-F238E27FC236}">
                <a16:creationId xmlns:a16="http://schemas.microsoft.com/office/drawing/2014/main" id="{2BEC9ED0-CFA1-C371-6A6C-9FF0F453B559}"/>
              </a:ext>
            </a:extLst>
          </p:cNvPr>
          <p:cNvSpPr>
            <a:spLocks noGrp="1"/>
          </p:cNvSpPr>
          <p:nvPr>
            <p:ph type="dt" sz="half" idx="10"/>
          </p:nvPr>
        </p:nvSpPr>
        <p:spPr>
          <a:xfrm>
            <a:off x="10156825" y="6292352"/>
            <a:ext cx="1339850" cy="365125"/>
          </a:xfrm>
        </p:spPr>
        <p:txBody>
          <a:bodyPr anchor="ctr">
            <a:normAutofit/>
          </a:bodyPr>
          <a:lstStyle/>
          <a:p>
            <a:pPr>
              <a:spcAft>
                <a:spcPts val="600"/>
              </a:spcAft>
            </a:pPr>
            <a:fld id="{F29D7420-2B41-5A47-8224-27AB9025098A}" type="datetime1">
              <a:rPr lang="nb-NO" smtClean="0"/>
              <a:pPr>
                <a:spcAft>
                  <a:spcPts val="600"/>
                </a:spcAft>
              </a:pPr>
              <a:t>06.03.2025</a:t>
            </a:fld>
            <a:endParaRPr lang="nb-NO"/>
          </a:p>
        </p:txBody>
      </p:sp>
      <p:sp>
        <p:nvSpPr>
          <p:cNvPr id="4" name="Plassholder for lysbildenummer 3">
            <a:extLst>
              <a:ext uri="{FF2B5EF4-FFF2-40B4-BE49-F238E27FC236}">
                <a16:creationId xmlns:a16="http://schemas.microsoft.com/office/drawing/2014/main" id="{A86B5985-E367-0C99-4E47-8739AA2282BD}"/>
              </a:ext>
            </a:extLst>
          </p:cNvPr>
          <p:cNvSpPr>
            <a:spLocks noGrp="1"/>
          </p:cNvSpPr>
          <p:nvPr>
            <p:ph type="sldNum" sz="quarter" idx="12"/>
          </p:nvPr>
        </p:nvSpPr>
        <p:spPr>
          <a:xfrm>
            <a:off x="11496674" y="6292352"/>
            <a:ext cx="695325" cy="365125"/>
          </a:xfrm>
        </p:spPr>
        <p:txBody>
          <a:bodyPr anchor="ctr">
            <a:normAutofit/>
          </a:bodyPr>
          <a:lstStyle/>
          <a:p>
            <a:pPr>
              <a:spcAft>
                <a:spcPts val="600"/>
              </a:spcAft>
            </a:pPr>
            <a:fld id="{8ACEFDFC-287E-0A4D-81A7-6CC8C070690D}" type="slidenum">
              <a:rPr lang="nb-NO" smtClean="0"/>
              <a:pPr>
                <a:spcAft>
                  <a:spcPts val="600"/>
                </a:spcAft>
              </a:pPr>
              <a:t>14</a:t>
            </a:fld>
            <a:endParaRPr lang="nb-NO"/>
          </a:p>
        </p:txBody>
      </p:sp>
      <p:pic>
        <p:nvPicPr>
          <p:cNvPr id="5" name="Picture 4" descr="Illustrasjon av en gruppe mennesker, herunder fem voksne kvinner og menn, tre barn. De har ulik hudfarge. En av kvinnene er iført kofte. En av mennene sitter i rullestol.  ">
            <a:extLst>
              <a:ext uri="{FF2B5EF4-FFF2-40B4-BE49-F238E27FC236}">
                <a16:creationId xmlns:a16="http://schemas.microsoft.com/office/drawing/2014/main" id="{A7D13D84-A502-96FC-7EAF-4D745DEFD0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205905"/>
            <a:ext cx="5533623" cy="2446189"/>
          </a:xfrm>
          <a:prstGeom prst="rect">
            <a:avLst/>
          </a:prstGeom>
        </p:spPr>
      </p:pic>
    </p:spTree>
    <p:extLst>
      <p:ext uri="{BB962C8B-B14F-4D97-AF65-F5344CB8AC3E}">
        <p14:creationId xmlns:p14="http://schemas.microsoft.com/office/powerpoint/2010/main" val="3502217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B5371-2DFE-9326-45AF-472CB309EBF1}"/>
              </a:ext>
            </a:extLst>
          </p:cNvPr>
          <p:cNvSpPr>
            <a:spLocks noGrp="1"/>
          </p:cNvSpPr>
          <p:nvPr>
            <p:ph type="title"/>
          </p:nvPr>
        </p:nvSpPr>
        <p:spPr/>
        <p:txBody>
          <a:bodyPr/>
          <a:lstStyle/>
          <a:p>
            <a:r>
              <a:rPr lang="nb-NO"/>
              <a:t>På samfunnsnivå</a:t>
            </a:r>
          </a:p>
        </p:txBody>
      </p:sp>
      <p:sp>
        <p:nvSpPr>
          <p:cNvPr id="3" name="Text Placeholder 2">
            <a:extLst>
              <a:ext uri="{FF2B5EF4-FFF2-40B4-BE49-F238E27FC236}">
                <a16:creationId xmlns:a16="http://schemas.microsoft.com/office/drawing/2014/main" id="{A4B38221-FF66-1D3A-C4DA-EC9273667DAC}"/>
              </a:ext>
            </a:extLst>
          </p:cNvPr>
          <p:cNvSpPr>
            <a:spLocks noGrp="1"/>
          </p:cNvSpPr>
          <p:nvPr>
            <p:ph type="body" idx="1"/>
          </p:nvPr>
        </p:nvSpPr>
        <p:spPr/>
        <p:txBody>
          <a:bodyPr/>
          <a:lstStyle/>
          <a:p>
            <a:r>
              <a:rPr lang="nb-NO"/>
              <a:t>Stort omfang og store samfunnsmessige konsekvenser</a:t>
            </a:r>
          </a:p>
        </p:txBody>
      </p:sp>
      <p:sp>
        <p:nvSpPr>
          <p:cNvPr id="4" name="Date Placeholder 3">
            <a:extLst>
              <a:ext uri="{FF2B5EF4-FFF2-40B4-BE49-F238E27FC236}">
                <a16:creationId xmlns:a16="http://schemas.microsoft.com/office/drawing/2014/main" id="{10B9F93C-CD45-5B6F-F6AA-5E96179E1FD3}"/>
              </a:ext>
            </a:extLst>
          </p:cNvPr>
          <p:cNvSpPr>
            <a:spLocks noGrp="1"/>
          </p:cNvSpPr>
          <p:nvPr>
            <p:ph type="dt" sz="half" idx="10"/>
          </p:nvPr>
        </p:nvSpPr>
        <p:spPr/>
        <p:txBody>
          <a:bodyPr/>
          <a:lstStyle/>
          <a:p>
            <a:fld id="{4E9B9390-45D3-3F49-83A6-08ED4C2BD589}" type="datetime1">
              <a:rPr lang="nb-NO" smtClean="0"/>
              <a:t>06.03.2025</a:t>
            </a:fld>
            <a:endParaRPr lang="nb-NO"/>
          </a:p>
        </p:txBody>
      </p:sp>
      <p:sp>
        <p:nvSpPr>
          <p:cNvPr id="5" name="Slide Number Placeholder 4">
            <a:extLst>
              <a:ext uri="{FF2B5EF4-FFF2-40B4-BE49-F238E27FC236}">
                <a16:creationId xmlns:a16="http://schemas.microsoft.com/office/drawing/2014/main" id="{6E94FCDC-35BA-965D-7C01-57AB0B044835}"/>
              </a:ext>
            </a:extLst>
          </p:cNvPr>
          <p:cNvSpPr>
            <a:spLocks noGrp="1"/>
          </p:cNvSpPr>
          <p:nvPr>
            <p:ph type="sldNum" sz="quarter" idx="12"/>
          </p:nvPr>
        </p:nvSpPr>
        <p:spPr/>
        <p:txBody>
          <a:bodyPr/>
          <a:lstStyle/>
          <a:p>
            <a:pPr algn="l"/>
            <a:fld id="{8ACEFDFC-287E-0A4D-81A7-6CC8C070690D}" type="slidenum">
              <a:rPr lang="nb-NO" smtClean="0"/>
              <a:pPr algn="l"/>
              <a:t>15</a:t>
            </a:fld>
            <a:endParaRPr lang="nb-NO"/>
          </a:p>
        </p:txBody>
      </p:sp>
    </p:spTree>
    <p:extLst>
      <p:ext uri="{BB962C8B-B14F-4D97-AF65-F5344CB8AC3E}">
        <p14:creationId xmlns:p14="http://schemas.microsoft.com/office/powerpoint/2010/main" val="2440046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0AFDB309-F836-CDB0-2428-BBBC06DC9EEE}"/>
              </a:ext>
            </a:extLst>
          </p:cNvPr>
          <p:cNvSpPr>
            <a:spLocks noGrp="1"/>
          </p:cNvSpPr>
          <p:nvPr>
            <p:ph type="title"/>
          </p:nvPr>
        </p:nvSpPr>
        <p:spPr>
          <a:xfrm>
            <a:off x="695326" y="720001"/>
            <a:ext cx="9469438" cy="568111"/>
          </a:xfrm>
        </p:spPr>
        <p:txBody>
          <a:bodyPr/>
          <a:lstStyle/>
          <a:p>
            <a:r>
              <a:rPr lang="nb-NO"/>
              <a:t>Stort omfang</a:t>
            </a:r>
          </a:p>
        </p:txBody>
      </p:sp>
      <p:sp>
        <p:nvSpPr>
          <p:cNvPr id="7" name="Plassholder for innhold 6">
            <a:extLst>
              <a:ext uri="{FF2B5EF4-FFF2-40B4-BE49-F238E27FC236}">
                <a16:creationId xmlns:a16="http://schemas.microsoft.com/office/drawing/2014/main" id="{DAE581BD-1E94-7C93-3034-EFB05F8D40B9}"/>
              </a:ext>
            </a:extLst>
          </p:cNvPr>
          <p:cNvSpPr>
            <a:spLocks noGrp="1"/>
          </p:cNvSpPr>
          <p:nvPr>
            <p:ph idx="1"/>
          </p:nvPr>
        </p:nvSpPr>
        <p:spPr>
          <a:xfrm>
            <a:off x="695326" y="1727201"/>
            <a:ext cx="7432674" cy="4365624"/>
          </a:xfrm>
        </p:spPr>
        <p:txBody>
          <a:bodyPr/>
          <a:lstStyle/>
          <a:p>
            <a:pPr marL="215900" indent="-215900"/>
            <a:r>
              <a:rPr lang="nb-NO" dirty="0">
                <a:effectLst/>
                <a:ea typeface="Calibri" panose="020F0502020204030204" pitchFamily="34" charset="0"/>
                <a:cs typeface="Arial"/>
              </a:rPr>
              <a:t>Hele 8 av 10 nordmenn rapporterer om minst én type av alvorlige livshendelser i løpet av livet</a:t>
            </a:r>
            <a:endParaRPr lang="nb-NO" dirty="0">
              <a:cs typeface="Arial"/>
            </a:endParaRPr>
          </a:p>
          <a:p>
            <a:pPr marL="395605" lvl="1" indent="-179705"/>
            <a:r>
              <a:rPr lang="nb-NO" sz="2000" dirty="0">
                <a:effectLst/>
                <a:ea typeface="Calibri" panose="020F0502020204030204" pitchFamily="34" charset="0"/>
                <a:cs typeface="Arial"/>
              </a:rPr>
              <a:t>Blant de mest utbredte hendelsene er alvorlige ulykker, livstruende skade/sykdom, og vold og overgrep</a:t>
            </a:r>
            <a:endParaRPr lang="nb-NO" sz="2000" dirty="0">
              <a:effectLst/>
              <a:ea typeface="Calibri" panose="020F0502020204030204" pitchFamily="34" charset="0"/>
              <a:cs typeface="Calibri"/>
            </a:endParaRPr>
          </a:p>
          <a:p>
            <a:pPr marL="215900" indent="-215900"/>
            <a:r>
              <a:rPr lang="nb-NO" dirty="0">
                <a:effectLst/>
                <a:ea typeface="Calibri" panose="020F0502020204030204" pitchFamily="34" charset="0"/>
                <a:cs typeface="Arial"/>
              </a:rPr>
              <a:t>Nyere forskning viser også at sosiale faktorer som påvirker helse, som mobbing, diskriminering, rasisme og å leve i vedvarende fattigdom, kan ha et tilsvarende skadepotensial som </a:t>
            </a:r>
            <a:r>
              <a:rPr lang="nb-NO" dirty="0">
                <a:ea typeface="Calibri" panose="020F0502020204030204" pitchFamily="34" charset="0"/>
                <a:cs typeface="Arial"/>
              </a:rPr>
              <a:t>andre</a:t>
            </a:r>
            <a:r>
              <a:rPr lang="nb-NO" dirty="0">
                <a:effectLst/>
                <a:ea typeface="Calibri" panose="020F0502020204030204" pitchFamily="34" charset="0"/>
                <a:cs typeface="Arial"/>
              </a:rPr>
              <a:t> alvorlige hendelser</a:t>
            </a:r>
          </a:p>
          <a:p>
            <a:pPr marL="215900" indent="-215900"/>
            <a:r>
              <a:rPr lang="nb-NO" dirty="0">
                <a:cs typeface="Arial"/>
              </a:rPr>
              <a:t>Store konsekvenser gjennom livet: </a:t>
            </a:r>
          </a:p>
          <a:p>
            <a:pPr marL="395605" lvl="1" indent="-179705"/>
            <a:r>
              <a:rPr lang="nb-NO" sz="2000" dirty="0">
                <a:cs typeface="Arial"/>
              </a:rPr>
              <a:t>Frafall fra arbeidsliv og skole</a:t>
            </a:r>
          </a:p>
          <a:p>
            <a:pPr marL="395605" lvl="1" indent="-179705"/>
            <a:r>
              <a:rPr lang="nb-NO" sz="2000" dirty="0">
                <a:cs typeface="Arial"/>
              </a:rPr>
              <a:t>Kreft, diabetes og hjerte- og karsykdommer</a:t>
            </a:r>
          </a:p>
          <a:p>
            <a:pPr marL="395605" lvl="1" indent="-179705"/>
            <a:r>
              <a:rPr lang="nb-NO" sz="2000" dirty="0">
                <a:cs typeface="Arial"/>
              </a:rPr>
              <a:t>Depresjon, rusproblemer og selvmord</a:t>
            </a:r>
          </a:p>
          <a:p>
            <a:pPr marL="215900" indent="-215900"/>
            <a:endParaRPr lang="nb-NO" dirty="0">
              <a:cs typeface="Arial"/>
            </a:endParaRPr>
          </a:p>
        </p:txBody>
      </p:sp>
      <p:sp>
        <p:nvSpPr>
          <p:cNvPr id="4" name="Plassholder for dato 3">
            <a:extLst>
              <a:ext uri="{FF2B5EF4-FFF2-40B4-BE49-F238E27FC236}">
                <a16:creationId xmlns:a16="http://schemas.microsoft.com/office/drawing/2014/main" id="{9AA3BF9A-C7B9-EA5D-D81E-ED423CE9771E}"/>
              </a:ext>
            </a:extLst>
          </p:cNvPr>
          <p:cNvSpPr>
            <a:spLocks noGrp="1"/>
          </p:cNvSpPr>
          <p:nvPr>
            <p:ph type="dt" sz="half" idx="10"/>
          </p:nvPr>
        </p:nvSpPr>
        <p:spPr/>
        <p:txBody>
          <a:bodyPr/>
          <a:lstStyle/>
          <a:p>
            <a:fld id="{71071AEC-201A-8A4F-97DA-3ABA5F34A6DD}" type="datetime1">
              <a:rPr lang="nb-NO" smtClean="0"/>
              <a:t>06.03.2025</a:t>
            </a:fld>
            <a:endParaRPr lang="nb-NO"/>
          </a:p>
        </p:txBody>
      </p:sp>
      <p:sp>
        <p:nvSpPr>
          <p:cNvPr id="5" name="Plassholder for lysbildenummer 4">
            <a:extLst>
              <a:ext uri="{FF2B5EF4-FFF2-40B4-BE49-F238E27FC236}">
                <a16:creationId xmlns:a16="http://schemas.microsoft.com/office/drawing/2014/main" id="{4E56E54E-DC6F-7347-B739-60EDD269279D}"/>
              </a:ext>
            </a:extLst>
          </p:cNvPr>
          <p:cNvSpPr>
            <a:spLocks noGrp="1"/>
          </p:cNvSpPr>
          <p:nvPr>
            <p:ph type="sldNum" sz="quarter" idx="12"/>
          </p:nvPr>
        </p:nvSpPr>
        <p:spPr/>
        <p:txBody>
          <a:bodyPr/>
          <a:lstStyle/>
          <a:p>
            <a:fld id="{09C020DA-48BB-BA49-A10E-0DA718F220D6}" type="slidenum">
              <a:rPr lang="nb-NO" smtClean="0"/>
              <a:pPr/>
              <a:t>16</a:t>
            </a:fld>
            <a:endParaRPr lang="nb-NO"/>
          </a:p>
        </p:txBody>
      </p:sp>
      <p:grpSp>
        <p:nvGrpSpPr>
          <p:cNvPr id="11" name="Group 10" descr="Illustrasjon av en gruppe mennesker: To barn og tre voksne, hvorav den ene sitter i rullestol.">
            <a:extLst>
              <a:ext uri="{FF2B5EF4-FFF2-40B4-BE49-F238E27FC236}">
                <a16:creationId xmlns:a16="http://schemas.microsoft.com/office/drawing/2014/main" id="{750CAFE2-4D58-DF45-E65C-12A298A6D119}"/>
              </a:ext>
            </a:extLst>
          </p:cNvPr>
          <p:cNvGrpSpPr/>
          <p:nvPr/>
        </p:nvGrpSpPr>
        <p:grpSpPr>
          <a:xfrm>
            <a:off x="8606630" y="1946436"/>
            <a:ext cx="3116261" cy="2965129"/>
            <a:chOff x="3420534" y="888722"/>
            <a:chExt cx="5339514" cy="5080556"/>
          </a:xfrm>
        </p:grpSpPr>
        <p:pic>
          <p:nvPicPr>
            <p:cNvPr id="12" name="Picture 11" descr="A group of people standing in a row&#10;&#10;Description automatically generated">
              <a:extLst>
                <a:ext uri="{FF2B5EF4-FFF2-40B4-BE49-F238E27FC236}">
                  <a16:creationId xmlns:a16="http://schemas.microsoft.com/office/drawing/2014/main" id="{755D1974-BC20-D950-885A-0C63EFA60B58}"/>
                </a:ext>
              </a:extLst>
            </p:cNvPr>
            <p:cNvPicPr>
              <a:picLocks noChangeAspect="1"/>
            </p:cNvPicPr>
            <p:nvPr/>
          </p:nvPicPr>
          <p:blipFill rotWithShape="1">
            <a:blip r:embed="rId3"/>
            <a:srcRect l="36146" t="-1021" r="46251" b="1021"/>
            <a:stretch/>
          </p:blipFill>
          <p:spPr>
            <a:xfrm>
              <a:off x="7495952" y="888722"/>
              <a:ext cx="1264096" cy="5080556"/>
            </a:xfrm>
            <a:prstGeom prst="rect">
              <a:avLst/>
            </a:prstGeom>
          </p:spPr>
        </p:pic>
        <p:pic>
          <p:nvPicPr>
            <p:cNvPr id="13" name="Picture 12" descr="A person holding a person in a wheelchair&#10;&#10;Description automatically generated">
              <a:extLst>
                <a:ext uri="{FF2B5EF4-FFF2-40B4-BE49-F238E27FC236}">
                  <a16:creationId xmlns:a16="http://schemas.microsoft.com/office/drawing/2014/main" id="{1CFAA1B2-7558-7605-4593-12AEEBFEAD79}"/>
                </a:ext>
              </a:extLst>
            </p:cNvPr>
            <p:cNvPicPr>
              <a:picLocks noChangeAspect="1"/>
            </p:cNvPicPr>
            <p:nvPr/>
          </p:nvPicPr>
          <p:blipFill rotWithShape="1">
            <a:blip r:embed="rId4"/>
            <a:srcRect l="21112" t="18031" r="22076" b="7130"/>
            <a:stretch/>
          </p:blipFill>
          <p:spPr>
            <a:xfrm>
              <a:off x="5376987" y="1742346"/>
              <a:ext cx="2649413" cy="3490054"/>
            </a:xfrm>
            <a:prstGeom prst="rect">
              <a:avLst/>
            </a:prstGeom>
          </p:spPr>
        </p:pic>
        <p:pic>
          <p:nvPicPr>
            <p:cNvPr id="14" name="Picture 13" descr="A person and children dancing&#10;&#10;Description automatically generated">
              <a:extLst>
                <a:ext uri="{FF2B5EF4-FFF2-40B4-BE49-F238E27FC236}">
                  <a16:creationId xmlns:a16="http://schemas.microsoft.com/office/drawing/2014/main" id="{03EFCAC8-039A-A979-FA21-B14CF71F0886}"/>
                </a:ext>
              </a:extLst>
            </p:cNvPr>
            <p:cNvPicPr>
              <a:picLocks noChangeAspect="1"/>
            </p:cNvPicPr>
            <p:nvPr/>
          </p:nvPicPr>
          <p:blipFill rotWithShape="1">
            <a:blip r:embed="rId5"/>
            <a:srcRect l="35597" t="43961" r="32415" b="4252"/>
            <a:stretch/>
          </p:blipFill>
          <p:spPr>
            <a:xfrm>
              <a:off x="3420534" y="1653208"/>
              <a:ext cx="2193694" cy="3551584"/>
            </a:xfrm>
            <a:prstGeom prst="rect">
              <a:avLst/>
            </a:prstGeom>
          </p:spPr>
        </p:pic>
      </p:grpSp>
    </p:spTree>
    <p:extLst>
      <p:ext uri="{BB962C8B-B14F-4D97-AF65-F5344CB8AC3E}">
        <p14:creationId xmlns:p14="http://schemas.microsoft.com/office/powerpoint/2010/main" val="1594875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360A1F-F1CE-95AA-AF13-30B82D7033CA}"/>
              </a:ext>
            </a:extLst>
          </p:cNvPr>
          <p:cNvSpPr>
            <a:spLocks noGrp="1"/>
          </p:cNvSpPr>
          <p:nvPr>
            <p:ph type="title"/>
          </p:nvPr>
        </p:nvSpPr>
        <p:spPr>
          <a:xfrm>
            <a:off x="695324" y="791563"/>
            <a:ext cx="5400675" cy="496549"/>
          </a:xfrm>
        </p:spPr>
        <p:txBody>
          <a:bodyPr anchor="t">
            <a:normAutofit/>
          </a:bodyPr>
          <a:lstStyle/>
          <a:p>
            <a:r>
              <a:rPr lang="nb-NO"/>
              <a:t>Konsekvenser for barn</a:t>
            </a:r>
          </a:p>
        </p:txBody>
      </p:sp>
      <p:sp>
        <p:nvSpPr>
          <p:cNvPr id="3" name="Plassholder for innhold 2">
            <a:extLst>
              <a:ext uri="{FF2B5EF4-FFF2-40B4-BE49-F238E27FC236}">
                <a16:creationId xmlns:a16="http://schemas.microsoft.com/office/drawing/2014/main" id="{FDD66A95-BFE8-6144-0295-CB2CC7D3DEEA}"/>
              </a:ext>
            </a:extLst>
          </p:cNvPr>
          <p:cNvSpPr>
            <a:spLocks noGrp="1"/>
          </p:cNvSpPr>
          <p:nvPr>
            <p:ph idx="1"/>
          </p:nvPr>
        </p:nvSpPr>
        <p:spPr>
          <a:xfrm>
            <a:off x="695325" y="1752600"/>
            <a:ext cx="5400675" cy="4203673"/>
          </a:xfrm>
        </p:spPr>
        <p:txBody>
          <a:bodyPr anchor="t">
            <a:normAutofit/>
          </a:bodyPr>
          <a:lstStyle/>
          <a:p>
            <a:pPr marL="215900" indent="-215900"/>
            <a:r>
              <a:rPr lang="nb-NO" dirty="0"/>
              <a:t>Varige forandringer i hjernens struktur og funksjon </a:t>
            </a:r>
            <a:endParaRPr lang="nb-NO" sz="1400" dirty="0">
              <a:ea typeface="+mn-lt"/>
              <a:cs typeface="+mn-lt"/>
            </a:endParaRPr>
          </a:p>
          <a:p>
            <a:pPr marL="215900" indent="-215900"/>
            <a:r>
              <a:rPr lang="nb-NO" dirty="0"/>
              <a:t>Forhøyet sårbarhet for stress og belastning</a:t>
            </a:r>
          </a:p>
          <a:p>
            <a:pPr marL="215900" indent="-215900"/>
            <a:r>
              <a:rPr lang="nb-NO" dirty="0"/>
              <a:t>Redusert konsentrasjon og oppmerksomhet</a:t>
            </a:r>
          </a:p>
          <a:p>
            <a:pPr marL="215900" indent="-215900"/>
            <a:r>
              <a:rPr lang="nb-NO" dirty="0"/>
              <a:t>Vanskelig å få meningsfulle og trygge relasjoner i voksen alder </a:t>
            </a:r>
            <a:endParaRPr lang="nb-NO" sz="1200" dirty="0">
              <a:ea typeface="+mn-lt"/>
              <a:cs typeface="+mn-lt"/>
            </a:endParaRPr>
          </a:p>
          <a:p>
            <a:pPr marL="215900" indent="-215900"/>
            <a:r>
              <a:rPr lang="nb-NO" dirty="0"/>
              <a:t>Økt risiko for voldsepisoder i voksen alder, enten som voldsoffer eller at man selv utøver vold mot andre </a:t>
            </a:r>
            <a:endParaRPr lang="nb-NO" sz="1200" dirty="0">
              <a:ea typeface="+mn-lt"/>
              <a:cs typeface="+mn-lt"/>
            </a:endParaRPr>
          </a:p>
          <a:p>
            <a:pPr marL="215900" indent="-215900"/>
            <a:endParaRPr lang="nb-NO" dirty="0"/>
          </a:p>
          <a:p>
            <a:pPr marL="0" indent="0">
              <a:buNone/>
            </a:pPr>
            <a:endParaRPr lang="nb-NO" dirty="0"/>
          </a:p>
          <a:p>
            <a:pPr marL="215900" indent="-215900"/>
            <a:endParaRPr lang="nb-NO" dirty="0"/>
          </a:p>
        </p:txBody>
      </p:sp>
      <p:sp>
        <p:nvSpPr>
          <p:cNvPr id="4" name="Plassholder for dato 3">
            <a:extLst>
              <a:ext uri="{FF2B5EF4-FFF2-40B4-BE49-F238E27FC236}">
                <a16:creationId xmlns:a16="http://schemas.microsoft.com/office/drawing/2014/main" id="{7B35A098-A2ED-855E-C896-B9DF6B48065D}"/>
              </a:ext>
            </a:extLst>
          </p:cNvPr>
          <p:cNvSpPr>
            <a:spLocks noGrp="1"/>
          </p:cNvSpPr>
          <p:nvPr>
            <p:ph type="dt" sz="half" idx="10"/>
          </p:nvPr>
        </p:nvSpPr>
        <p:spPr>
          <a:xfrm>
            <a:off x="10156825" y="6292352"/>
            <a:ext cx="1339850" cy="365125"/>
          </a:xfrm>
        </p:spPr>
        <p:txBody>
          <a:bodyPr anchor="ctr">
            <a:normAutofit/>
          </a:bodyPr>
          <a:lstStyle/>
          <a:p>
            <a:pPr>
              <a:spcAft>
                <a:spcPts val="600"/>
              </a:spcAft>
            </a:pPr>
            <a:fld id="{C20DE0DF-BE6B-D248-92A9-54242D212695}" type="datetime1">
              <a:rPr lang="nb-NO" smtClean="0"/>
              <a:pPr>
                <a:spcAft>
                  <a:spcPts val="600"/>
                </a:spcAft>
              </a:pPr>
              <a:t>06.03.2025</a:t>
            </a:fld>
            <a:endParaRPr lang="nb-NO"/>
          </a:p>
        </p:txBody>
      </p:sp>
      <p:sp>
        <p:nvSpPr>
          <p:cNvPr id="5" name="Plassholder for lysbildenummer 4">
            <a:extLst>
              <a:ext uri="{FF2B5EF4-FFF2-40B4-BE49-F238E27FC236}">
                <a16:creationId xmlns:a16="http://schemas.microsoft.com/office/drawing/2014/main" id="{8D438FDA-B666-BF8A-3123-E371E2D5643C}"/>
              </a:ext>
            </a:extLst>
          </p:cNvPr>
          <p:cNvSpPr>
            <a:spLocks noGrp="1"/>
          </p:cNvSpPr>
          <p:nvPr>
            <p:ph type="sldNum" sz="quarter" idx="12"/>
          </p:nvPr>
        </p:nvSpPr>
        <p:spPr>
          <a:xfrm>
            <a:off x="11496674" y="6292352"/>
            <a:ext cx="695325" cy="365125"/>
          </a:xfrm>
        </p:spPr>
        <p:txBody>
          <a:bodyPr anchor="ctr">
            <a:normAutofit/>
          </a:bodyPr>
          <a:lstStyle/>
          <a:p>
            <a:pPr>
              <a:spcAft>
                <a:spcPts val="600"/>
              </a:spcAft>
            </a:pPr>
            <a:fld id="{8ACEFDFC-287E-0A4D-81A7-6CC8C070690D}" type="slidenum">
              <a:rPr lang="nb-NO" smtClean="0"/>
              <a:pPr>
                <a:spcAft>
                  <a:spcPts val="600"/>
                </a:spcAft>
              </a:pPr>
              <a:t>17</a:t>
            </a:fld>
            <a:endParaRPr lang="nb-NO"/>
          </a:p>
        </p:txBody>
      </p:sp>
      <p:pic>
        <p:nvPicPr>
          <p:cNvPr id="8" name="Picture 7" descr="Illustrasjon av fire barn som har armene over hodet, og en baby som krabber.">
            <a:extLst>
              <a:ext uri="{FF2B5EF4-FFF2-40B4-BE49-F238E27FC236}">
                <a16:creationId xmlns:a16="http://schemas.microsoft.com/office/drawing/2014/main" id="{C688C743-1B06-E1FF-305C-9D599B2B75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3403" y="2507042"/>
            <a:ext cx="5163271" cy="2362530"/>
          </a:xfrm>
          <a:prstGeom prst="rect">
            <a:avLst/>
          </a:prstGeom>
        </p:spPr>
      </p:pic>
    </p:spTree>
    <p:extLst>
      <p:ext uri="{BB962C8B-B14F-4D97-AF65-F5344CB8AC3E}">
        <p14:creationId xmlns:p14="http://schemas.microsoft.com/office/powerpoint/2010/main" val="3042629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E77B3CA-9B01-AF6E-B590-EB9B8CDEC9B7}"/>
              </a:ext>
            </a:extLst>
          </p:cNvPr>
          <p:cNvSpPr>
            <a:spLocks noGrp="1"/>
          </p:cNvSpPr>
          <p:nvPr>
            <p:ph type="title"/>
          </p:nvPr>
        </p:nvSpPr>
        <p:spPr/>
        <p:txBody>
          <a:bodyPr/>
          <a:lstStyle/>
          <a:p>
            <a:r>
              <a:rPr lang="nb-NO" dirty="0"/>
              <a:t>Funksjonshindringer og livsbelastninger</a:t>
            </a:r>
          </a:p>
        </p:txBody>
      </p:sp>
      <p:sp>
        <p:nvSpPr>
          <p:cNvPr id="3" name="Plassholder for innhold 2">
            <a:extLst>
              <a:ext uri="{FF2B5EF4-FFF2-40B4-BE49-F238E27FC236}">
                <a16:creationId xmlns:a16="http://schemas.microsoft.com/office/drawing/2014/main" id="{A3F61A6A-A504-FF08-7073-C5A8E8F913EF}"/>
              </a:ext>
            </a:extLst>
          </p:cNvPr>
          <p:cNvSpPr>
            <a:spLocks noGrp="1"/>
          </p:cNvSpPr>
          <p:nvPr>
            <p:ph idx="1"/>
          </p:nvPr>
        </p:nvSpPr>
        <p:spPr>
          <a:xfrm>
            <a:off x="695325" y="2032000"/>
            <a:ext cx="7008182" cy="4424556"/>
          </a:xfrm>
        </p:spPr>
        <p:txBody>
          <a:bodyPr/>
          <a:lstStyle/>
          <a:p>
            <a:pPr marL="215900" indent="-215900"/>
            <a:r>
              <a:rPr lang="nb-NO" dirty="0"/>
              <a:t>Barrierer for deltakelse i samfunnet</a:t>
            </a:r>
          </a:p>
          <a:p>
            <a:pPr marL="215900" indent="-215900"/>
            <a:r>
              <a:rPr lang="nb-NO" dirty="0"/>
              <a:t>Personer med funksjonshindringer er mer utsatt for diskriminering, trusler, vold og overgrep sammenliknet med befolkningen ellers</a:t>
            </a:r>
          </a:p>
          <a:p>
            <a:pPr lvl="1">
              <a:buFont typeface="Courier New" panose="02070309020205020404" pitchFamily="49" charset="0"/>
              <a:buChar char="o"/>
            </a:pPr>
            <a:r>
              <a:rPr lang="nb-NO" dirty="0"/>
              <a:t>33,5 % av personer med funksjonshindring oppgir at de har opplevd diskriminering mot 17,7 % i befolkningen for øvrig.</a:t>
            </a:r>
          </a:p>
          <a:p>
            <a:pPr lvl="1">
              <a:buFont typeface="Courier New" panose="02070309020205020404" pitchFamily="49" charset="0"/>
              <a:buChar char="o"/>
            </a:pPr>
            <a:r>
              <a:rPr lang="nb-NO" dirty="0"/>
              <a:t>100 000 personer med funksjonshindring ønsker seg inn i det ordinære arbeidsmarkedet, men slipper ikke til</a:t>
            </a:r>
          </a:p>
          <a:p>
            <a:pPr lvl="1">
              <a:buFont typeface="Courier New" panose="02070309020205020404" pitchFamily="49" charset="0"/>
              <a:buChar char="o"/>
            </a:pPr>
            <a:r>
              <a:rPr lang="nb-NO" dirty="0"/>
              <a:t>2–3 ganger mer utsatt enn befolkningen ellers for fysiske overgrep, seksuelle overgrep eller institusjonelle overgrep </a:t>
            </a:r>
          </a:p>
          <a:p>
            <a:pPr marL="0" indent="0">
              <a:buNone/>
            </a:pPr>
            <a:endParaRPr lang="nb-NO" dirty="0"/>
          </a:p>
        </p:txBody>
      </p:sp>
      <p:sp>
        <p:nvSpPr>
          <p:cNvPr id="4" name="Plassholder for dato 3">
            <a:extLst>
              <a:ext uri="{FF2B5EF4-FFF2-40B4-BE49-F238E27FC236}">
                <a16:creationId xmlns:a16="http://schemas.microsoft.com/office/drawing/2014/main" id="{A4620659-604F-D12F-DA44-22B7FBC1A117}"/>
              </a:ext>
            </a:extLst>
          </p:cNvPr>
          <p:cNvSpPr>
            <a:spLocks noGrp="1"/>
          </p:cNvSpPr>
          <p:nvPr>
            <p:ph type="dt" sz="half" idx="10"/>
          </p:nvPr>
        </p:nvSpPr>
        <p:spPr/>
        <p:txBody>
          <a:bodyPr/>
          <a:lstStyle/>
          <a:p>
            <a:fld id="{4D766B14-D201-5E43-92B4-5BFC4FDF65D3}" type="datetime1">
              <a:rPr lang="nb-NO" smtClean="0"/>
              <a:t>06.03.2025</a:t>
            </a:fld>
            <a:endParaRPr lang="nb-NO"/>
          </a:p>
        </p:txBody>
      </p:sp>
      <p:sp>
        <p:nvSpPr>
          <p:cNvPr id="5" name="Plassholder for lysbildenummer 4">
            <a:extLst>
              <a:ext uri="{FF2B5EF4-FFF2-40B4-BE49-F238E27FC236}">
                <a16:creationId xmlns:a16="http://schemas.microsoft.com/office/drawing/2014/main" id="{89FA55EB-A7ED-A8D5-273C-ADE5E0CFB2F3}"/>
              </a:ext>
            </a:extLst>
          </p:cNvPr>
          <p:cNvSpPr>
            <a:spLocks noGrp="1"/>
          </p:cNvSpPr>
          <p:nvPr>
            <p:ph type="sldNum" sz="quarter" idx="12"/>
          </p:nvPr>
        </p:nvSpPr>
        <p:spPr/>
        <p:txBody>
          <a:bodyPr/>
          <a:lstStyle/>
          <a:p>
            <a:fld id="{8ACEFDFC-287E-0A4D-81A7-6CC8C070690D}" type="slidenum">
              <a:rPr lang="nb-NO" smtClean="0"/>
              <a:t>18</a:t>
            </a:fld>
            <a:endParaRPr lang="nb-NO"/>
          </a:p>
        </p:txBody>
      </p:sp>
      <p:pic>
        <p:nvPicPr>
          <p:cNvPr id="12" name="Picture 11" descr="Illustrasjon av en kvinne som sitter i en rullestol.">
            <a:extLst>
              <a:ext uri="{FF2B5EF4-FFF2-40B4-BE49-F238E27FC236}">
                <a16:creationId xmlns:a16="http://schemas.microsoft.com/office/drawing/2014/main" id="{42B796D0-DC9D-4860-638A-EC48CE4AC7CC}"/>
              </a:ext>
            </a:extLst>
          </p:cNvPr>
          <p:cNvPicPr>
            <a:picLocks noChangeAspect="1"/>
          </p:cNvPicPr>
          <p:nvPr/>
        </p:nvPicPr>
        <p:blipFill rotWithShape="1">
          <a:blip r:embed="rId3"/>
          <a:srcRect l="68233" t="4499" r="1448" b="-4499"/>
          <a:stretch/>
        </p:blipFill>
        <p:spPr>
          <a:xfrm>
            <a:off x="8511478" y="1394358"/>
            <a:ext cx="2177224" cy="5080556"/>
          </a:xfrm>
          <a:prstGeom prst="rect">
            <a:avLst/>
          </a:prstGeom>
        </p:spPr>
      </p:pic>
    </p:spTree>
    <p:extLst>
      <p:ext uri="{BB962C8B-B14F-4D97-AF65-F5344CB8AC3E}">
        <p14:creationId xmlns:p14="http://schemas.microsoft.com/office/powerpoint/2010/main" val="2506280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D9FB29-416F-E6D9-9843-2B1C6C338A6E}"/>
              </a:ext>
            </a:extLst>
          </p:cNvPr>
          <p:cNvSpPr>
            <a:spLocks noGrp="1"/>
          </p:cNvSpPr>
          <p:nvPr>
            <p:ph type="title"/>
          </p:nvPr>
        </p:nvSpPr>
        <p:spPr/>
        <p:txBody>
          <a:bodyPr/>
          <a:lstStyle/>
          <a:p>
            <a:r>
              <a:rPr lang="nb-NO" dirty="0"/>
              <a:t>Refleksjonsøvelse</a:t>
            </a:r>
          </a:p>
        </p:txBody>
      </p:sp>
      <p:sp>
        <p:nvSpPr>
          <p:cNvPr id="3" name="Plassholder for innhold 2">
            <a:extLst>
              <a:ext uri="{FF2B5EF4-FFF2-40B4-BE49-F238E27FC236}">
                <a16:creationId xmlns:a16="http://schemas.microsoft.com/office/drawing/2014/main" id="{9E08232F-8FC8-AF94-049A-23487F969214}"/>
              </a:ext>
            </a:extLst>
          </p:cNvPr>
          <p:cNvSpPr>
            <a:spLocks noGrp="1"/>
          </p:cNvSpPr>
          <p:nvPr>
            <p:ph idx="1"/>
          </p:nvPr>
        </p:nvSpPr>
        <p:spPr/>
        <p:txBody>
          <a:bodyPr/>
          <a:lstStyle/>
          <a:p>
            <a:pPr marL="575945" lvl="2" indent="-179705">
              <a:buClr>
                <a:srgbClr val="FF8274"/>
              </a:buClr>
              <a:buFont typeface="Wingdings"/>
              <a:buChar char="§"/>
            </a:pPr>
            <a:endParaRPr lang="nb-NO" sz="1100" dirty="0">
              <a:latin typeface="Calibri"/>
              <a:cs typeface="Calibri"/>
            </a:endParaRPr>
          </a:p>
          <a:p>
            <a:pPr marL="0" indent="0">
              <a:buNone/>
            </a:pPr>
            <a:endParaRPr lang="nb-NO" dirty="0"/>
          </a:p>
        </p:txBody>
      </p:sp>
      <p:sp>
        <p:nvSpPr>
          <p:cNvPr id="4" name="Plassholder for dato 3">
            <a:extLst>
              <a:ext uri="{FF2B5EF4-FFF2-40B4-BE49-F238E27FC236}">
                <a16:creationId xmlns:a16="http://schemas.microsoft.com/office/drawing/2014/main" id="{2832E301-0DEF-F307-46D9-6206FF914706}"/>
              </a:ext>
            </a:extLst>
          </p:cNvPr>
          <p:cNvSpPr>
            <a:spLocks noGrp="1"/>
          </p:cNvSpPr>
          <p:nvPr>
            <p:ph type="dt" sz="half" idx="10"/>
          </p:nvPr>
        </p:nvSpPr>
        <p:spPr/>
        <p:txBody>
          <a:bodyPr/>
          <a:lstStyle/>
          <a:p>
            <a:fld id="{C20DE0DF-BE6B-D248-92A9-54242D212695}" type="datetime1">
              <a:rPr lang="nb-NO" smtClean="0"/>
              <a:t>06.03.2025</a:t>
            </a:fld>
            <a:endParaRPr lang="nb-NO" dirty="0"/>
          </a:p>
        </p:txBody>
      </p:sp>
      <p:sp>
        <p:nvSpPr>
          <p:cNvPr id="5" name="Plassholder for lysbildenummer 4">
            <a:extLst>
              <a:ext uri="{FF2B5EF4-FFF2-40B4-BE49-F238E27FC236}">
                <a16:creationId xmlns:a16="http://schemas.microsoft.com/office/drawing/2014/main" id="{B1C294F3-B7A6-1E60-3BAC-4D540B54CB58}"/>
              </a:ext>
            </a:extLst>
          </p:cNvPr>
          <p:cNvSpPr>
            <a:spLocks noGrp="1"/>
          </p:cNvSpPr>
          <p:nvPr>
            <p:ph type="sldNum" sz="quarter" idx="12"/>
          </p:nvPr>
        </p:nvSpPr>
        <p:spPr/>
        <p:txBody>
          <a:bodyPr/>
          <a:lstStyle/>
          <a:p>
            <a:fld id="{8ACEFDFC-287E-0A4D-81A7-6CC8C070690D}" type="slidenum">
              <a:rPr lang="nb-NO" smtClean="0"/>
              <a:t>19</a:t>
            </a:fld>
            <a:endParaRPr lang="nb-NO" dirty="0"/>
          </a:p>
        </p:txBody>
      </p:sp>
      <p:pic>
        <p:nvPicPr>
          <p:cNvPr id="7" name="Bilde 6" descr="Illustrasjon av to kvinner som snakker sammen. Hver kvinne har en snakkeboble foran ansiktet. ">
            <a:extLst>
              <a:ext uri="{FF2B5EF4-FFF2-40B4-BE49-F238E27FC236}">
                <a16:creationId xmlns:a16="http://schemas.microsoft.com/office/drawing/2014/main" id="{D13D8FB3-A4DF-0594-79AD-F1D1E91335A1}"/>
              </a:ext>
            </a:extLst>
          </p:cNvPr>
          <p:cNvPicPr>
            <a:picLocks noChangeAspect="1"/>
          </p:cNvPicPr>
          <p:nvPr/>
        </p:nvPicPr>
        <p:blipFill>
          <a:blip r:embed="rId3"/>
          <a:stretch>
            <a:fillRect/>
          </a:stretch>
        </p:blipFill>
        <p:spPr>
          <a:xfrm>
            <a:off x="2924909" y="1378420"/>
            <a:ext cx="6342181" cy="4101159"/>
          </a:xfrm>
          <a:prstGeom prst="rect">
            <a:avLst/>
          </a:prstGeom>
        </p:spPr>
      </p:pic>
    </p:spTree>
    <p:extLst>
      <p:ext uri="{BB962C8B-B14F-4D97-AF65-F5344CB8AC3E}">
        <p14:creationId xmlns:p14="http://schemas.microsoft.com/office/powerpoint/2010/main" val="916693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0A23C55E-B9A2-E91D-8840-16D22B091E6A}"/>
              </a:ext>
            </a:extLst>
          </p:cNvPr>
          <p:cNvSpPr>
            <a:spLocks noGrp="1"/>
          </p:cNvSpPr>
          <p:nvPr>
            <p:ph type="body" idx="1"/>
          </p:nvPr>
        </p:nvSpPr>
        <p:spPr>
          <a:xfrm>
            <a:off x="1015200" y="1540042"/>
            <a:ext cx="9149563" cy="4652414"/>
          </a:xfrm>
        </p:spPr>
        <p:txBody>
          <a:bodyPr/>
          <a:lstStyle/>
          <a:p>
            <a:endParaRPr lang="nb-NO" sz="2400" dirty="0"/>
          </a:p>
          <a:p>
            <a:r>
              <a:rPr lang="nb-NO" sz="2400" dirty="0"/>
              <a:t>Før du gå videre, ber vi deg om å laste ned presentasjonen. Deretter må du åpne presentasjonen i Power Points skrivebords-app (ikke i nettleser). </a:t>
            </a:r>
          </a:p>
          <a:p>
            <a:endParaRPr lang="nb-NO" sz="2400" dirty="0"/>
          </a:p>
          <a:p>
            <a:r>
              <a:rPr lang="nb-NO" sz="2400" dirty="0"/>
              <a:t>Dette er for at du skal kunne lese notatene under hver side, som er en veiledning til deg når du holder presentasjonen. </a:t>
            </a:r>
          </a:p>
          <a:p>
            <a:r>
              <a:rPr lang="nb-NO" sz="2400" dirty="0"/>
              <a:t>Her vil du også finne alle referansene til materialet.</a:t>
            </a:r>
          </a:p>
        </p:txBody>
      </p:sp>
      <p:sp>
        <p:nvSpPr>
          <p:cNvPr id="4" name="Plassholder for dato 3">
            <a:extLst>
              <a:ext uri="{FF2B5EF4-FFF2-40B4-BE49-F238E27FC236}">
                <a16:creationId xmlns:a16="http://schemas.microsoft.com/office/drawing/2014/main" id="{40368E48-33B1-0832-56F6-3ED7C29FC63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9390-45D3-3F49-83A6-08ED4C2BD589}"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D070DF93-C105-1AB6-E323-DC2C7C7485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Bilde 10" descr="Illustrasjon av en kvinne som sitter i skredderstilling. Hun holder en bok som hun leser i og en kopp kaffe.">
            <a:extLst>
              <a:ext uri="{FF2B5EF4-FFF2-40B4-BE49-F238E27FC236}">
                <a16:creationId xmlns:a16="http://schemas.microsoft.com/office/drawing/2014/main" id="{BA60299C-5376-2C8F-B5FC-768C03CBFA6E}"/>
              </a:ext>
            </a:extLst>
          </p:cNvPr>
          <p:cNvPicPr>
            <a:picLocks noChangeAspect="1"/>
          </p:cNvPicPr>
          <p:nvPr/>
        </p:nvPicPr>
        <p:blipFill>
          <a:blip r:embed="rId3"/>
          <a:stretch>
            <a:fillRect/>
          </a:stretch>
        </p:blipFill>
        <p:spPr>
          <a:xfrm>
            <a:off x="8333002" y="3866249"/>
            <a:ext cx="2236037" cy="2236037"/>
          </a:xfrm>
          <a:prstGeom prst="rect">
            <a:avLst/>
          </a:prstGeom>
        </p:spPr>
      </p:pic>
    </p:spTree>
    <p:extLst>
      <p:ext uri="{BB962C8B-B14F-4D97-AF65-F5344CB8AC3E}">
        <p14:creationId xmlns:p14="http://schemas.microsoft.com/office/powerpoint/2010/main" val="1880988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D9FB29-416F-E6D9-9843-2B1C6C338A6E}"/>
              </a:ext>
            </a:extLst>
          </p:cNvPr>
          <p:cNvSpPr>
            <a:spLocks noGrp="1"/>
          </p:cNvSpPr>
          <p:nvPr>
            <p:ph type="title"/>
          </p:nvPr>
        </p:nvSpPr>
        <p:spPr>
          <a:xfrm>
            <a:off x="695325" y="720001"/>
            <a:ext cx="10801349" cy="568109"/>
          </a:xfrm>
        </p:spPr>
        <p:txBody>
          <a:bodyPr/>
          <a:lstStyle/>
          <a:p>
            <a:r>
              <a:rPr lang="nb-NO" dirty="0"/>
              <a:t>Refleksjonsøvelse</a:t>
            </a:r>
          </a:p>
        </p:txBody>
      </p:sp>
      <p:sp>
        <p:nvSpPr>
          <p:cNvPr id="3" name="Plassholder for innhold 2">
            <a:extLst>
              <a:ext uri="{FF2B5EF4-FFF2-40B4-BE49-F238E27FC236}">
                <a16:creationId xmlns:a16="http://schemas.microsoft.com/office/drawing/2014/main" id="{9E08232F-8FC8-AF94-049A-23487F969214}"/>
              </a:ext>
            </a:extLst>
          </p:cNvPr>
          <p:cNvSpPr>
            <a:spLocks noGrp="1"/>
          </p:cNvSpPr>
          <p:nvPr>
            <p:ph sz="half" idx="1"/>
          </p:nvPr>
        </p:nvSpPr>
        <p:spPr/>
        <p:txBody>
          <a:bodyPr/>
          <a:lstStyle/>
          <a:p>
            <a:pPr marL="575945" lvl="2" indent="-179705">
              <a:buClr>
                <a:srgbClr val="FF8274"/>
              </a:buClr>
              <a:buFont typeface="Wingdings"/>
              <a:buChar char="§"/>
            </a:pPr>
            <a:endParaRPr lang="nb-NO" sz="1100">
              <a:latin typeface="Calibri"/>
              <a:cs typeface="Calibri"/>
            </a:endParaRPr>
          </a:p>
          <a:p>
            <a:pPr marL="0" indent="0">
              <a:buNone/>
            </a:pPr>
            <a:endParaRPr lang="nb-NO"/>
          </a:p>
        </p:txBody>
      </p:sp>
      <p:sp>
        <p:nvSpPr>
          <p:cNvPr id="6" name="Plassholder for innhold 5">
            <a:extLst>
              <a:ext uri="{FF2B5EF4-FFF2-40B4-BE49-F238E27FC236}">
                <a16:creationId xmlns:a16="http://schemas.microsoft.com/office/drawing/2014/main" id="{A3062747-707A-0521-F175-4A2904BFDF20}"/>
              </a:ext>
            </a:extLst>
          </p:cNvPr>
          <p:cNvSpPr>
            <a:spLocks noGrp="1"/>
          </p:cNvSpPr>
          <p:nvPr>
            <p:ph sz="half" idx="2"/>
          </p:nvPr>
        </p:nvSpPr>
        <p:spPr>
          <a:xfrm>
            <a:off x="695324" y="2657139"/>
            <a:ext cx="7108637" cy="3129063"/>
          </a:xfrm>
        </p:spPr>
        <p:txBody>
          <a:bodyPr/>
          <a:lstStyle/>
          <a:p>
            <a:pPr marL="171450" indent="-171450">
              <a:buFont typeface="Arial" panose="020B0604020202020204" pitchFamily="34" charset="0"/>
              <a:buChar char="•"/>
            </a:pPr>
            <a:r>
              <a:rPr lang="nb-NO" sz="2400" b="0" dirty="0"/>
              <a:t>Hvordan føles det å tvinges til å bare se en del av din identitet? </a:t>
            </a:r>
          </a:p>
          <a:p>
            <a:pPr marL="171450" indent="-171450">
              <a:buFont typeface="Arial" panose="020B0604020202020204" pitchFamily="34" charset="0"/>
              <a:buChar char="•"/>
            </a:pPr>
            <a:r>
              <a:rPr lang="nb-NO" sz="2400" dirty="0"/>
              <a:t>Hvordan ville du oppleve det om de rundt deg bare forholdt seg til denne delen av den du er?</a:t>
            </a:r>
            <a:endParaRPr lang="nb-NO" sz="2400" b="0" dirty="0"/>
          </a:p>
          <a:p>
            <a:pPr marL="0" indent="0">
              <a:buNone/>
            </a:pPr>
            <a:endParaRPr lang="nb-NO" dirty="0"/>
          </a:p>
        </p:txBody>
      </p:sp>
      <p:sp>
        <p:nvSpPr>
          <p:cNvPr id="4" name="Plassholder for dato 3">
            <a:extLst>
              <a:ext uri="{FF2B5EF4-FFF2-40B4-BE49-F238E27FC236}">
                <a16:creationId xmlns:a16="http://schemas.microsoft.com/office/drawing/2014/main" id="{2832E301-0DEF-F307-46D9-6206FF914706}"/>
              </a:ext>
            </a:extLst>
          </p:cNvPr>
          <p:cNvSpPr>
            <a:spLocks noGrp="1"/>
          </p:cNvSpPr>
          <p:nvPr>
            <p:ph type="dt" sz="half" idx="10"/>
          </p:nvPr>
        </p:nvSpPr>
        <p:spPr>
          <a:xfrm>
            <a:off x="10156824" y="6190139"/>
            <a:ext cx="133985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B1C294F3-B7A6-1E60-3BAC-4D540B54CB5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Bilde 6" descr="Illustrasjon av to kvinner som snakker sammen. Hver kvinne har en snakkeboble foran ansiktet. ">
            <a:extLst>
              <a:ext uri="{FF2B5EF4-FFF2-40B4-BE49-F238E27FC236}">
                <a16:creationId xmlns:a16="http://schemas.microsoft.com/office/drawing/2014/main" id="{D13D8FB3-A4DF-0594-79AD-F1D1E91335A1}"/>
              </a:ext>
            </a:extLst>
          </p:cNvPr>
          <p:cNvPicPr>
            <a:picLocks noChangeAspect="1"/>
          </p:cNvPicPr>
          <p:nvPr/>
        </p:nvPicPr>
        <p:blipFill>
          <a:blip r:embed="rId3"/>
          <a:stretch>
            <a:fillRect/>
          </a:stretch>
        </p:blipFill>
        <p:spPr>
          <a:xfrm>
            <a:off x="7803961" y="2458284"/>
            <a:ext cx="3694155" cy="2388818"/>
          </a:xfrm>
          <a:prstGeom prst="rect">
            <a:avLst/>
          </a:prstGeom>
        </p:spPr>
      </p:pic>
    </p:spTree>
    <p:extLst>
      <p:ext uri="{BB962C8B-B14F-4D97-AF65-F5344CB8AC3E}">
        <p14:creationId xmlns:p14="http://schemas.microsoft.com/office/powerpoint/2010/main" val="1665659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a:extLst>
              <a:ext uri="{FF2B5EF4-FFF2-40B4-BE49-F238E27FC236}">
                <a16:creationId xmlns:a16="http://schemas.microsoft.com/office/drawing/2014/main" id="{874FBA5B-7B51-3B5F-EDE6-92549C703451}"/>
              </a:ext>
            </a:extLst>
          </p:cNvPr>
          <p:cNvSpPr>
            <a:spLocks noGrp="1"/>
          </p:cNvSpPr>
          <p:nvPr>
            <p:ph type="title"/>
          </p:nvPr>
        </p:nvSpPr>
        <p:spPr/>
        <p:txBody>
          <a:bodyPr/>
          <a:lstStyle/>
          <a:p>
            <a:r>
              <a:rPr lang="nb-NO"/>
              <a:t>Eksempel fra Oslo kommune</a:t>
            </a:r>
          </a:p>
        </p:txBody>
      </p:sp>
      <p:sp>
        <p:nvSpPr>
          <p:cNvPr id="8" name="Plassholder for innhold 7">
            <a:extLst>
              <a:ext uri="{FF2B5EF4-FFF2-40B4-BE49-F238E27FC236}">
                <a16:creationId xmlns:a16="http://schemas.microsoft.com/office/drawing/2014/main" id="{1140F5A5-435E-B845-AD71-1B107639345F}"/>
              </a:ext>
            </a:extLst>
          </p:cNvPr>
          <p:cNvSpPr>
            <a:spLocks noGrp="1"/>
          </p:cNvSpPr>
          <p:nvPr>
            <p:ph idx="1"/>
          </p:nvPr>
        </p:nvSpPr>
        <p:spPr>
          <a:xfrm>
            <a:off x="695326" y="2032001"/>
            <a:ext cx="7432674" cy="4060824"/>
          </a:xfrm>
        </p:spPr>
        <p:txBody>
          <a:bodyPr/>
          <a:lstStyle/>
          <a:p>
            <a:pPr marL="215900" indent="-215900"/>
            <a:r>
              <a:rPr lang="nb-NO" dirty="0">
                <a:effectLst/>
                <a:ea typeface="Calibri" panose="020F0502020204030204" pitchFamily="34" charset="0"/>
                <a:cs typeface="Arial"/>
              </a:rPr>
              <a:t>Blant voksne har 8</a:t>
            </a:r>
            <a:r>
              <a:rPr lang="nb-NO" dirty="0">
                <a:effectLst/>
                <a:ea typeface="Calibri" panose="020F0502020204030204" pitchFamily="34" charset="0"/>
                <a:cs typeface="Calibri"/>
              </a:rPr>
              <a:t>–</a:t>
            </a:r>
            <a:r>
              <a:rPr lang="nb-NO" dirty="0">
                <a:effectLst/>
                <a:ea typeface="Calibri" panose="020F0502020204030204" pitchFamily="34" charset="0"/>
                <a:cs typeface="Arial"/>
              </a:rPr>
              <a:t>12 % blitt utsatt for fysisk eller psykisk vold, overgrep og seksuell trakassering </a:t>
            </a:r>
            <a:r>
              <a:rPr lang="nb-NO" dirty="0">
                <a:ea typeface="Calibri" panose="020F0502020204030204" pitchFamily="34" charset="0"/>
                <a:cs typeface="Arial"/>
              </a:rPr>
              <a:t>siste år</a:t>
            </a:r>
            <a:endParaRPr lang="nb-NO" dirty="0">
              <a:effectLst/>
              <a:ea typeface="Calibri" panose="020F0502020204030204" pitchFamily="34" charset="0"/>
              <a:cs typeface="Arial"/>
            </a:endParaRPr>
          </a:p>
          <a:p>
            <a:pPr marL="215900" indent="-215900"/>
            <a:r>
              <a:rPr lang="nb-NO" dirty="0">
                <a:effectLst/>
                <a:ea typeface="Calibri" panose="020F0502020204030204" pitchFamily="34" charset="0"/>
                <a:cs typeface="Arial"/>
              </a:rPr>
              <a:t>Blant barn og unge i Oslo er 6</a:t>
            </a:r>
            <a:r>
              <a:rPr lang="nb-NO" dirty="0">
                <a:effectLst/>
                <a:ea typeface="Calibri" panose="020F0502020204030204" pitchFamily="34" charset="0"/>
                <a:cs typeface="Calibri"/>
              </a:rPr>
              <a:t>–</a:t>
            </a:r>
            <a:r>
              <a:rPr lang="nb-NO" dirty="0">
                <a:effectLst/>
                <a:ea typeface="Calibri" panose="020F0502020204030204" pitchFamily="34" charset="0"/>
                <a:cs typeface="Arial"/>
              </a:rPr>
              <a:t>7 % av ungdom utsatt for eller vitne til familievold siste år</a:t>
            </a:r>
          </a:p>
          <a:p>
            <a:pPr marL="215900" indent="-215900"/>
            <a:r>
              <a:rPr lang="nb-NO" dirty="0">
                <a:effectLst/>
                <a:ea typeface="Calibri" panose="020F0502020204030204" pitchFamily="34" charset="0"/>
                <a:cs typeface="Arial"/>
              </a:rPr>
              <a:t>I </a:t>
            </a:r>
            <a:r>
              <a:rPr lang="nb-NO" dirty="0" err="1">
                <a:effectLst/>
                <a:ea typeface="Calibri" panose="020F0502020204030204" pitchFamily="34" charset="0"/>
                <a:cs typeface="Arial"/>
              </a:rPr>
              <a:t>I</a:t>
            </a:r>
            <a:r>
              <a:rPr lang="nb-NO" dirty="0">
                <a:effectLst/>
                <a:ea typeface="Calibri" panose="020F0502020204030204" pitchFamily="34" charset="0"/>
                <a:cs typeface="Arial"/>
              </a:rPr>
              <a:t> Oslo oppgir 11 % av jenter og 4 % av gutter i alderen 16-19 år at de har blitt utsatt for seksuelle overgrep siste år</a:t>
            </a:r>
          </a:p>
          <a:p>
            <a:pPr marL="0" indent="0">
              <a:buNone/>
            </a:pPr>
            <a:r>
              <a:rPr lang="nb-NO" sz="1600" dirty="0"/>
              <a:t>Tall fra Oslohelsa, 2023</a:t>
            </a:r>
          </a:p>
        </p:txBody>
      </p:sp>
      <p:sp>
        <p:nvSpPr>
          <p:cNvPr id="4" name="Plassholder for dato 3">
            <a:extLst>
              <a:ext uri="{FF2B5EF4-FFF2-40B4-BE49-F238E27FC236}">
                <a16:creationId xmlns:a16="http://schemas.microsoft.com/office/drawing/2014/main" id="{FA98CC9A-C7A4-68D4-E292-1211F6DE1B2E}"/>
              </a:ext>
            </a:extLst>
          </p:cNvPr>
          <p:cNvSpPr>
            <a:spLocks noGrp="1"/>
          </p:cNvSpPr>
          <p:nvPr>
            <p:ph type="dt" sz="half" idx="10"/>
          </p:nvPr>
        </p:nvSpPr>
        <p:spPr/>
        <p:txBody>
          <a:bodyPr/>
          <a:lstStyle/>
          <a:p>
            <a:fld id="{4D766B14-D201-5E43-92B4-5BFC4FDF65D3}" type="datetime1">
              <a:rPr lang="nb-NO" smtClean="0"/>
              <a:t>06.03.2025</a:t>
            </a:fld>
            <a:endParaRPr lang="nb-NO"/>
          </a:p>
        </p:txBody>
      </p:sp>
      <p:sp>
        <p:nvSpPr>
          <p:cNvPr id="5" name="Plassholder for lysbildenummer 4">
            <a:extLst>
              <a:ext uri="{FF2B5EF4-FFF2-40B4-BE49-F238E27FC236}">
                <a16:creationId xmlns:a16="http://schemas.microsoft.com/office/drawing/2014/main" id="{596820DE-401B-7688-4AC3-8272789F784A}"/>
              </a:ext>
            </a:extLst>
          </p:cNvPr>
          <p:cNvSpPr>
            <a:spLocks noGrp="1"/>
          </p:cNvSpPr>
          <p:nvPr>
            <p:ph type="sldNum" sz="quarter" idx="12"/>
          </p:nvPr>
        </p:nvSpPr>
        <p:spPr/>
        <p:txBody>
          <a:bodyPr/>
          <a:lstStyle/>
          <a:p>
            <a:fld id="{8ACEFDFC-287E-0A4D-81A7-6CC8C070690D}" type="slidenum">
              <a:rPr lang="nb-NO" smtClean="0"/>
              <a:t>21</a:t>
            </a:fld>
            <a:endParaRPr lang="nb-NO"/>
          </a:p>
        </p:txBody>
      </p:sp>
      <p:pic>
        <p:nvPicPr>
          <p:cNvPr id="3" name="Picture 2" descr="Illustrasjon av en mann og en kvinne som holder rundt hverandre, sett bakfra.">
            <a:extLst>
              <a:ext uri="{FF2B5EF4-FFF2-40B4-BE49-F238E27FC236}">
                <a16:creationId xmlns:a16="http://schemas.microsoft.com/office/drawing/2014/main" id="{95B901A6-813A-C33B-D9C2-0AFA6F6919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825" t="24951" r="25985" b="28634"/>
          <a:stretch/>
        </p:blipFill>
        <p:spPr>
          <a:xfrm>
            <a:off x="8707771" y="1945503"/>
            <a:ext cx="2898107" cy="2791327"/>
          </a:xfrm>
          <a:prstGeom prst="rect">
            <a:avLst/>
          </a:prstGeom>
        </p:spPr>
      </p:pic>
    </p:spTree>
    <p:extLst>
      <p:ext uri="{BB962C8B-B14F-4D97-AF65-F5344CB8AC3E}">
        <p14:creationId xmlns:p14="http://schemas.microsoft.com/office/powerpoint/2010/main" val="4090573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2D19514-15B1-E307-886D-DF6BB0F3219E}"/>
              </a:ext>
            </a:extLst>
          </p:cNvPr>
          <p:cNvSpPr>
            <a:spLocks noGrp="1"/>
          </p:cNvSpPr>
          <p:nvPr>
            <p:ph type="title"/>
          </p:nvPr>
        </p:nvSpPr>
        <p:spPr/>
        <p:txBody>
          <a:bodyPr/>
          <a:lstStyle/>
          <a:p>
            <a:r>
              <a:rPr lang="nb-NO" dirty="0"/>
              <a:t>Økonomiske kostnader</a:t>
            </a:r>
          </a:p>
        </p:txBody>
      </p:sp>
      <p:sp>
        <p:nvSpPr>
          <p:cNvPr id="3" name="Plassholder for innhold 2">
            <a:extLst>
              <a:ext uri="{FF2B5EF4-FFF2-40B4-BE49-F238E27FC236}">
                <a16:creationId xmlns:a16="http://schemas.microsoft.com/office/drawing/2014/main" id="{A817ACAE-D0DF-F216-0590-72FD3E92F226}"/>
              </a:ext>
            </a:extLst>
          </p:cNvPr>
          <p:cNvSpPr>
            <a:spLocks noGrp="1"/>
          </p:cNvSpPr>
          <p:nvPr>
            <p:ph idx="1"/>
          </p:nvPr>
        </p:nvSpPr>
        <p:spPr>
          <a:xfrm>
            <a:off x="695326" y="1476104"/>
            <a:ext cx="7432674" cy="4616722"/>
          </a:xfrm>
        </p:spPr>
        <p:txBody>
          <a:bodyPr/>
          <a:lstStyle/>
          <a:p>
            <a:pPr marL="215900" indent="-215900"/>
            <a:r>
              <a:rPr lang="nb-NO" dirty="0"/>
              <a:t>Vold i nære relasjoner i Norge koster mellom 76 og 111 milliarder kroner</a:t>
            </a:r>
          </a:p>
          <a:p>
            <a:pPr marL="395605" lvl="1" indent="-179705"/>
            <a:r>
              <a:rPr lang="nb-NO" dirty="0"/>
              <a:t>Dette er omtrent like mye som det staten bruker på forsvar eller samferdsel hvert år (90 milliarder kroner for hver av disse to postene)</a:t>
            </a:r>
          </a:p>
          <a:p>
            <a:pPr marL="215900" indent="-215900"/>
            <a:r>
              <a:rPr lang="nb-NO" dirty="0"/>
              <a:t>Andre kostnader av livsbelastninger og traumer inkluderer </a:t>
            </a:r>
          </a:p>
          <a:p>
            <a:pPr marL="395605" lvl="1" indent="-179705"/>
            <a:r>
              <a:rPr lang="nb-NO" dirty="0"/>
              <a:t>Tap av helse og livskvalitet </a:t>
            </a:r>
          </a:p>
          <a:p>
            <a:pPr marL="395605" lvl="1" indent="-179705"/>
            <a:r>
              <a:rPr lang="nb-NO" dirty="0"/>
              <a:t>Ressursbruk i helsetjenestene</a:t>
            </a:r>
          </a:p>
          <a:p>
            <a:pPr marL="395605" lvl="1" indent="-179705"/>
            <a:r>
              <a:rPr lang="nb-NO" dirty="0"/>
              <a:t>Kostnader knyttet til frivillige organisasjoner og offentlige instanser som barnevern, rettsvesen og krisesentre</a:t>
            </a:r>
          </a:p>
          <a:p>
            <a:pPr marL="395605" lvl="1" indent="-179705"/>
            <a:r>
              <a:rPr lang="nb-NO" dirty="0"/>
              <a:t>Tapte gevinster som følge av at mange mennesker havner utenfor samfunnet og ikke får muligheten til å bidra med sine ressurser</a:t>
            </a:r>
          </a:p>
          <a:p>
            <a:pPr marL="215900" lvl="1" indent="0">
              <a:buNone/>
            </a:pPr>
            <a:endParaRPr lang="nb-NO" dirty="0"/>
          </a:p>
        </p:txBody>
      </p:sp>
      <p:sp>
        <p:nvSpPr>
          <p:cNvPr id="4" name="Plassholder for dato 3">
            <a:extLst>
              <a:ext uri="{FF2B5EF4-FFF2-40B4-BE49-F238E27FC236}">
                <a16:creationId xmlns:a16="http://schemas.microsoft.com/office/drawing/2014/main" id="{5BD30C86-8AB5-4E99-2D37-C5FA2CE0E40F}"/>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5" name="Plassholder for lysbildenummer 4">
            <a:extLst>
              <a:ext uri="{FF2B5EF4-FFF2-40B4-BE49-F238E27FC236}">
                <a16:creationId xmlns:a16="http://schemas.microsoft.com/office/drawing/2014/main" id="{7F8BE440-7DBF-6AEF-2CF2-5CC1F7366388}"/>
              </a:ext>
            </a:extLst>
          </p:cNvPr>
          <p:cNvSpPr>
            <a:spLocks noGrp="1"/>
          </p:cNvSpPr>
          <p:nvPr>
            <p:ph type="sldNum" sz="quarter" idx="12"/>
          </p:nvPr>
        </p:nvSpPr>
        <p:spPr/>
        <p:txBody>
          <a:bodyPr/>
          <a:lstStyle/>
          <a:p>
            <a:fld id="{8ACEFDFC-287E-0A4D-81A7-6CC8C070690D}" type="slidenum">
              <a:rPr lang="nb-NO" smtClean="0"/>
              <a:t>22</a:t>
            </a:fld>
            <a:endParaRPr lang="nb-NO"/>
          </a:p>
        </p:txBody>
      </p:sp>
      <p:pic>
        <p:nvPicPr>
          <p:cNvPr id="7" name="Picture 6" descr="Illustrasjon av tre kvinner som sitter sammen. To sitter på gulvet og en sitter på en krakk/ stol. En av kvinnene holder en laptop.">
            <a:extLst>
              <a:ext uri="{FF2B5EF4-FFF2-40B4-BE49-F238E27FC236}">
                <a16:creationId xmlns:a16="http://schemas.microsoft.com/office/drawing/2014/main" id="{FE39C0D8-AFB3-DAFC-65D7-C2A8723307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8000" y="2031961"/>
            <a:ext cx="3822245" cy="2794077"/>
          </a:xfrm>
          <a:prstGeom prst="rect">
            <a:avLst/>
          </a:prstGeom>
        </p:spPr>
      </p:pic>
    </p:spTree>
    <p:extLst>
      <p:ext uri="{BB962C8B-B14F-4D97-AF65-F5344CB8AC3E}">
        <p14:creationId xmlns:p14="http://schemas.microsoft.com/office/powerpoint/2010/main" val="28265661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54852871-BE67-15BD-976D-E647C60F17C4}"/>
              </a:ext>
            </a:extLst>
          </p:cNvPr>
          <p:cNvSpPr>
            <a:spLocks noGrp="1"/>
          </p:cNvSpPr>
          <p:nvPr>
            <p:ph type="title"/>
          </p:nvPr>
        </p:nvSpPr>
        <p:spPr/>
        <p:txBody>
          <a:bodyPr/>
          <a:lstStyle/>
          <a:p>
            <a:r>
              <a:rPr lang="nb-NO"/>
              <a:t>Viktige konsepter og begreper</a:t>
            </a:r>
          </a:p>
        </p:txBody>
      </p:sp>
      <p:sp>
        <p:nvSpPr>
          <p:cNvPr id="7" name="Plassholder for tekst 6">
            <a:extLst>
              <a:ext uri="{FF2B5EF4-FFF2-40B4-BE49-F238E27FC236}">
                <a16:creationId xmlns:a16="http://schemas.microsoft.com/office/drawing/2014/main" id="{41C4F8D7-4690-B7A1-544A-613004B85E3E}"/>
              </a:ext>
            </a:extLst>
          </p:cNvPr>
          <p:cNvSpPr>
            <a:spLocks noGrp="1"/>
          </p:cNvSpPr>
          <p:nvPr>
            <p:ph type="body" idx="1"/>
          </p:nvPr>
        </p:nvSpPr>
        <p:spPr/>
        <p:txBody>
          <a:bodyPr/>
          <a:lstStyle/>
          <a:p>
            <a:r>
              <a:rPr lang="nb-NO"/>
              <a:t>Her vil du finne forklaringer på de viktigste konseptene og begrepene i traumebevisst praksis.</a:t>
            </a:r>
          </a:p>
        </p:txBody>
      </p:sp>
      <p:sp>
        <p:nvSpPr>
          <p:cNvPr id="4" name="Plassholder for dato 3">
            <a:extLst>
              <a:ext uri="{FF2B5EF4-FFF2-40B4-BE49-F238E27FC236}">
                <a16:creationId xmlns:a16="http://schemas.microsoft.com/office/drawing/2014/main" id="{4110F290-9541-15C8-6F09-623CC6F931BF}"/>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5" name="Plassholder for lysbildenummer 4">
            <a:extLst>
              <a:ext uri="{FF2B5EF4-FFF2-40B4-BE49-F238E27FC236}">
                <a16:creationId xmlns:a16="http://schemas.microsoft.com/office/drawing/2014/main" id="{E0FA571D-1892-4B0C-0240-D4596DB9492A}"/>
              </a:ext>
            </a:extLst>
          </p:cNvPr>
          <p:cNvSpPr>
            <a:spLocks noGrp="1"/>
          </p:cNvSpPr>
          <p:nvPr>
            <p:ph type="sldNum" sz="quarter" idx="12"/>
          </p:nvPr>
        </p:nvSpPr>
        <p:spPr/>
        <p:txBody>
          <a:bodyPr/>
          <a:lstStyle/>
          <a:p>
            <a:fld id="{8ACEFDFC-287E-0A4D-81A7-6CC8C070690D}" type="slidenum">
              <a:rPr lang="nb-NO" smtClean="0"/>
              <a:t>23</a:t>
            </a:fld>
            <a:endParaRPr lang="nb-NO"/>
          </a:p>
        </p:txBody>
      </p:sp>
    </p:spTree>
    <p:extLst>
      <p:ext uri="{BB962C8B-B14F-4D97-AF65-F5344CB8AC3E}">
        <p14:creationId xmlns:p14="http://schemas.microsoft.com/office/powerpoint/2010/main" val="28922101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12BA46-411A-B795-6301-1B3EE2C614B3}"/>
              </a:ext>
            </a:extLst>
          </p:cNvPr>
          <p:cNvSpPr>
            <a:spLocks noGrp="1"/>
          </p:cNvSpPr>
          <p:nvPr>
            <p:ph type="title"/>
          </p:nvPr>
        </p:nvSpPr>
        <p:spPr>
          <a:xfrm>
            <a:off x="695326" y="720001"/>
            <a:ext cx="9469438" cy="1311999"/>
          </a:xfrm>
        </p:spPr>
        <p:txBody>
          <a:bodyPr anchor="t">
            <a:normAutofit/>
          </a:bodyPr>
          <a:lstStyle/>
          <a:p>
            <a:r>
              <a:rPr lang="nb-NO"/>
              <a:t>Den universelle stressresponsen</a:t>
            </a:r>
          </a:p>
        </p:txBody>
      </p:sp>
      <p:pic>
        <p:nvPicPr>
          <p:cNvPr id="8" name="Picture 7" descr="Illustrasjon av en zebra som står stille i høyt gress og ser mot oss, med blå bakgrunn.">
            <a:extLst>
              <a:ext uri="{FF2B5EF4-FFF2-40B4-BE49-F238E27FC236}">
                <a16:creationId xmlns:a16="http://schemas.microsoft.com/office/drawing/2014/main" id="{A3A96559-0C5F-A4F9-9D93-449ED68362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3500034" y="1332693"/>
            <a:ext cx="5191932" cy="5191932"/>
          </a:xfrm>
          <a:prstGeom prst="rect">
            <a:avLst/>
          </a:prstGeom>
          <a:noFill/>
        </p:spPr>
      </p:pic>
      <p:sp>
        <p:nvSpPr>
          <p:cNvPr id="4" name="Plassholder for dato 3">
            <a:extLst>
              <a:ext uri="{FF2B5EF4-FFF2-40B4-BE49-F238E27FC236}">
                <a16:creationId xmlns:a16="http://schemas.microsoft.com/office/drawing/2014/main" id="{B25B64BC-9805-4963-B44B-066FE1BEF41C}"/>
              </a:ext>
            </a:extLst>
          </p:cNvPr>
          <p:cNvSpPr>
            <a:spLocks noGrp="1"/>
          </p:cNvSpPr>
          <p:nvPr>
            <p:ph type="dt" sz="half" idx="10"/>
          </p:nvPr>
        </p:nvSpPr>
        <p:spPr>
          <a:xfrm>
            <a:off x="10156825" y="6292352"/>
            <a:ext cx="1339850" cy="365125"/>
          </a:xfrm>
        </p:spPr>
        <p:txBody>
          <a:bodyPr anchor="ctr">
            <a:normAutofit/>
          </a:bodyPr>
          <a:lstStyle/>
          <a:p>
            <a:pPr>
              <a:spcAft>
                <a:spcPts val="600"/>
              </a:spcAft>
            </a:pPr>
            <a:fld id="{C20DE0DF-BE6B-D248-92A9-54242D212695}" type="datetime1">
              <a:rPr lang="nb-NO" smtClean="0"/>
              <a:pPr>
                <a:spcAft>
                  <a:spcPts val="600"/>
                </a:spcAft>
              </a:pPr>
              <a:t>06.03.2025</a:t>
            </a:fld>
            <a:endParaRPr lang="nb-NO"/>
          </a:p>
        </p:txBody>
      </p:sp>
      <p:sp>
        <p:nvSpPr>
          <p:cNvPr id="5" name="Plassholder for lysbildenummer 4">
            <a:extLst>
              <a:ext uri="{FF2B5EF4-FFF2-40B4-BE49-F238E27FC236}">
                <a16:creationId xmlns:a16="http://schemas.microsoft.com/office/drawing/2014/main" id="{DA8966B8-80B1-44C2-9810-EB00BEC0C935}"/>
              </a:ext>
            </a:extLst>
          </p:cNvPr>
          <p:cNvSpPr>
            <a:spLocks noGrp="1"/>
          </p:cNvSpPr>
          <p:nvPr>
            <p:ph type="sldNum" sz="quarter" idx="12"/>
          </p:nvPr>
        </p:nvSpPr>
        <p:spPr>
          <a:xfrm>
            <a:off x="11496674" y="6292352"/>
            <a:ext cx="695325" cy="365125"/>
          </a:xfrm>
        </p:spPr>
        <p:txBody>
          <a:bodyPr anchor="ctr">
            <a:normAutofit/>
          </a:bodyPr>
          <a:lstStyle/>
          <a:p>
            <a:pPr>
              <a:spcAft>
                <a:spcPts val="600"/>
              </a:spcAft>
            </a:pPr>
            <a:fld id="{8ACEFDFC-287E-0A4D-81A7-6CC8C070690D}" type="slidenum">
              <a:rPr lang="nb-NO" smtClean="0"/>
              <a:pPr>
                <a:spcAft>
                  <a:spcPts val="600"/>
                </a:spcAft>
              </a:pPr>
              <a:t>24</a:t>
            </a:fld>
            <a:endParaRPr lang="nb-NO"/>
          </a:p>
        </p:txBody>
      </p:sp>
    </p:spTree>
    <p:extLst>
      <p:ext uri="{BB962C8B-B14F-4D97-AF65-F5344CB8AC3E}">
        <p14:creationId xmlns:p14="http://schemas.microsoft.com/office/powerpoint/2010/main" val="2059651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8E29A8C0-6EA7-46F5-A250-684DD7842A86}"/>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5" name="Plassholder for lysbildenummer 4">
            <a:extLst>
              <a:ext uri="{FF2B5EF4-FFF2-40B4-BE49-F238E27FC236}">
                <a16:creationId xmlns:a16="http://schemas.microsoft.com/office/drawing/2014/main" id="{40D4A6CD-CE6F-4214-8E03-7C1F1C09D41E}"/>
              </a:ext>
            </a:extLst>
          </p:cNvPr>
          <p:cNvSpPr>
            <a:spLocks noGrp="1"/>
          </p:cNvSpPr>
          <p:nvPr>
            <p:ph type="sldNum" sz="quarter" idx="12"/>
          </p:nvPr>
        </p:nvSpPr>
        <p:spPr/>
        <p:txBody>
          <a:bodyPr/>
          <a:lstStyle/>
          <a:p>
            <a:fld id="{8ACEFDFC-287E-0A4D-81A7-6CC8C070690D}" type="slidenum">
              <a:rPr lang="nb-NO" smtClean="0"/>
              <a:t>25</a:t>
            </a:fld>
            <a:endParaRPr lang="nb-NO"/>
          </a:p>
        </p:txBody>
      </p:sp>
      <p:pic>
        <p:nvPicPr>
          <p:cNvPr id="2" name="Picture 1" descr="Illustrasjon av en gul hannløve som jakter en zebra, mot blå bakgrunn.">
            <a:extLst>
              <a:ext uri="{FF2B5EF4-FFF2-40B4-BE49-F238E27FC236}">
                <a16:creationId xmlns:a16="http://schemas.microsoft.com/office/drawing/2014/main" id="{5B3B1253-AEE4-867B-3798-F8A0ED31DB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3368873" y="701873"/>
            <a:ext cx="5454254" cy="5454254"/>
          </a:xfrm>
          <a:prstGeom prst="rect">
            <a:avLst/>
          </a:prstGeom>
        </p:spPr>
      </p:pic>
    </p:spTree>
    <p:extLst>
      <p:ext uri="{BB962C8B-B14F-4D97-AF65-F5344CB8AC3E}">
        <p14:creationId xmlns:p14="http://schemas.microsoft.com/office/powerpoint/2010/main" val="9323143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FCBF3AB4-0239-43EF-884C-855E017BAAE9}"/>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5" name="Plassholder for lysbildenummer 4">
            <a:extLst>
              <a:ext uri="{FF2B5EF4-FFF2-40B4-BE49-F238E27FC236}">
                <a16:creationId xmlns:a16="http://schemas.microsoft.com/office/drawing/2014/main" id="{1FD358CD-6708-4EB6-B735-26BB2B2AEDB4}"/>
              </a:ext>
            </a:extLst>
          </p:cNvPr>
          <p:cNvSpPr>
            <a:spLocks noGrp="1"/>
          </p:cNvSpPr>
          <p:nvPr>
            <p:ph type="sldNum" sz="quarter" idx="12"/>
          </p:nvPr>
        </p:nvSpPr>
        <p:spPr/>
        <p:txBody>
          <a:bodyPr/>
          <a:lstStyle/>
          <a:p>
            <a:fld id="{8ACEFDFC-287E-0A4D-81A7-6CC8C070690D}" type="slidenum">
              <a:rPr lang="nb-NO" smtClean="0"/>
              <a:t>26</a:t>
            </a:fld>
            <a:endParaRPr lang="nb-NO"/>
          </a:p>
        </p:txBody>
      </p:sp>
      <p:pic>
        <p:nvPicPr>
          <p:cNvPr id="6" name="Picture 5" descr="Illustrasjon av ansiktet til en hannløve mot blå bakgrunn. Løven har munnen åpen så de skarpe tennene vises.">
            <a:extLst>
              <a:ext uri="{FF2B5EF4-FFF2-40B4-BE49-F238E27FC236}">
                <a16:creationId xmlns:a16="http://schemas.microsoft.com/office/drawing/2014/main" id="{82674DBF-83AF-2A13-FDC2-9CD2E10F6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9536" y="594030"/>
            <a:ext cx="5669939" cy="5669939"/>
          </a:xfrm>
          <a:prstGeom prst="rect">
            <a:avLst/>
          </a:prstGeom>
        </p:spPr>
      </p:pic>
    </p:spTree>
    <p:extLst>
      <p:ext uri="{BB962C8B-B14F-4D97-AF65-F5344CB8AC3E}">
        <p14:creationId xmlns:p14="http://schemas.microsoft.com/office/powerpoint/2010/main" val="2879559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D9FB29-416F-E6D9-9843-2B1C6C338A6E}"/>
              </a:ext>
            </a:extLst>
          </p:cNvPr>
          <p:cNvSpPr>
            <a:spLocks noGrp="1"/>
          </p:cNvSpPr>
          <p:nvPr>
            <p:ph type="title"/>
          </p:nvPr>
        </p:nvSpPr>
        <p:spPr/>
        <p:txBody>
          <a:bodyPr/>
          <a:lstStyle/>
          <a:p>
            <a:r>
              <a:rPr lang="nb-NO" dirty="0"/>
              <a:t>Stress: Hva skjer i kroppen vår?</a:t>
            </a:r>
          </a:p>
        </p:txBody>
      </p:sp>
      <p:sp>
        <p:nvSpPr>
          <p:cNvPr id="3" name="Plassholder for innhold 2">
            <a:extLst>
              <a:ext uri="{FF2B5EF4-FFF2-40B4-BE49-F238E27FC236}">
                <a16:creationId xmlns:a16="http://schemas.microsoft.com/office/drawing/2014/main" id="{9E08232F-8FC8-AF94-049A-23487F969214}"/>
              </a:ext>
            </a:extLst>
          </p:cNvPr>
          <p:cNvSpPr>
            <a:spLocks noGrp="1"/>
          </p:cNvSpPr>
          <p:nvPr>
            <p:ph sz="half" idx="1"/>
          </p:nvPr>
        </p:nvSpPr>
        <p:spPr/>
        <p:txBody>
          <a:bodyPr/>
          <a:lstStyle/>
          <a:p>
            <a:pPr marL="575945" lvl="2" indent="-179705">
              <a:buClr>
                <a:srgbClr val="FF8274"/>
              </a:buClr>
              <a:buFont typeface="Wingdings"/>
              <a:buChar char="§"/>
            </a:pPr>
            <a:endParaRPr lang="nb-NO" sz="1100" dirty="0">
              <a:latin typeface="Calibri"/>
              <a:cs typeface="Calibri"/>
            </a:endParaRPr>
          </a:p>
          <a:p>
            <a:pPr marL="0" indent="0">
              <a:buNone/>
            </a:pPr>
            <a:endParaRPr lang="nb-NO" dirty="0"/>
          </a:p>
        </p:txBody>
      </p:sp>
      <p:sp>
        <p:nvSpPr>
          <p:cNvPr id="13" name="Plassholder for innhold 12">
            <a:extLst>
              <a:ext uri="{FF2B5EF4-FFF2-40B4-BE49-F238E27FC236}">
                <a16:creationId xmlns:a16="http://schemas.microsoft.com/office/drawing/2014/main" id="{53F59428-5529-B53F-4F45-8C07548652C1}"/>
              </a:ext>
            </a:extLst>
          </p:cNvPr>
          <p:cNvSpPr>
            <a:spLocks noGrp="1"/>
          </p:cNvSpPr>
          <p:nvPr>
            <p:ph sz="half" idx="2"/>
          </p:nvPr>
        </p:nvSpPr>
        <p:spPr>
          <a:xfrm>
            <a:off x="724734" y="1836822"/>
            <a:ext cx="5181600" cy="4229418"/>
          </a:xfrm>
        </p:spPr>
        <p:txBody>
          <a:bodyPr/>
          <a:lstStyle/>
          <a:p>
            <a:r>
              <a:rPr lang="nb-NO" dirty="0"/>
              <a:t>Se </a:t>
            </a:r>
            <a:r>
              <a:rPr lang="nb-NO" dirty="0">
                <a:hlinkClick r:id="rId3"/>
              </a:rPr>
              <a:t>denne</a:t>
            </a:r>
            <a:r>
              <a:rPr lang="nb-NO" dirty="0"/>
              <a:t> filmen.</a:t>
            </a:r>
          </a:p>
        </p:txBody>
      </p:sp>
      <p:sp>
        <p:nvSpPr>
          <p:cNvPr id="4" name="Plassholder for dato 3">
            <a:extLst>
              <a:ext uri="{FF2B5EF4-FFF2-40B4-BE49-F238E27FC236}">
                <a16:creationId xmlns:a16="http://schemas.microsoft.com/office/drawing/2014/main" id="{2832E301-0DEF-F307-46D9-6206FF91470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B1C294F3-B7A6-1E60-3BAC-4D540B54CB5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9" name="Bilde 6" descr="Illustrasjon av en mann som holder armen opp mot en stor, grønn avspillingsknapp.">
            <a:extLst>
              <a:ext uri="{FF2B5EF4-FFF2-40B4-BE49-F238E27FC236}">
                <a16:creationId xmlns:a16="http://schemas.microsoft.com/office/drawing/2014/main" id="{B4193F55-4AFF-D506-E0B2-A85CA5FED2A1}"/>
              </a:ext>
            </a:extLst>
          </p:cNvPr>
          <p:cNvPicPr>
            <a:picLocks noChangeAspect="1"/>
          </p:cNvPicPr>
          <p:nvPr/>
        </p:nvPicPr>
        <p:blipFill>
          <a:blip r:embed="rId4"/>
          <a:stretch>
            <a:fillRect/>
          </a:stretch>
        </p:blipFill>
        <p:spPr>
          <a:xfrm>
            <a:off x="3611577" y="1163652"/>
            <a:ext cx="4530695" cy="4530695"/>
          </a:xfrm>
          <a:prstGeom prst="rect">
            <a:avLst/>
          </a:prstGeom>
        </p:spPr>
      </p:pic>
    </p:spTree>
    <p:extLst>
      <p:ext uri="{BB962C8B-B14F-4D97-AF65-F5344CB8AC3E}">
        <p14:creationId xmlns:p14="http://schemas.microsoft.com/office/powerpoint/2010/main" val="9240207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B3707C-45ED-7344-CB4D-FDF151DC087A}"/>
              </a:ext>
            </a:extLst>
          </p:cNvPr>
          <p:cNvSpPr>
            <a:spLocks noGrp="1"/>
          </p:cNvSpPr>
          <p:nvPr>
            <p:ph idx="1"/>
          </p:nvPr>
        </p:nvSpPr>
        <p:spPr>
          <a:xfrm>
            <a:off x="695325" y="1679944"/>
            <a:ext cx="7432674" cy="4416056"/>
          </a:xfrm>
        </p:spPr>
        <p:txBody>
          <a:bodyPr/>
          <a:lstStyle/>
          <a:p>
            <a:r>
              <a:rPr lang="nb-NO" dirty="0"/>
              <a:t>Nervesystemet vårt er laget for vår overlevelse og for at vi skal være trygge</a:t>
            </a:r>
          </a:p>
          <a:p>
            <a:r>
              <a:rPr lang="nb-NO" dirty="0"/>
              <a:t>Når vi opplever at vi er i fare, setter kroppen i gang den universelle stressresponsen</a:t>
            </a:r>
          </a:p>
          <a:p>
            <a:r>
              <a:rPr lang="nb-NO" dirty="0"/>
              <a:t>Nervesystemet vårt fanger lett opp at andre rundt oss er redde, stressa eller sinte fordi det kan bety fare</a:t>
            </a:r>
          </a:p>
          <a:p>
            <a:pPr lvl="1"/>
            <a:r>
              <a:rPr lang="nb-NO" dirty="0"/>
              <a:t>Kroppen vår bryr seg ikke om det faktisk er en fare eller ikke</a:t>
            </a:r>
          </a:p>
          <a:p>
            <a:r>
              <a:rPr lang="nb-NO" dirty="0"/>
              <a:t>Hvis vi har vært mye redde og i beredskap, vil hjernen vår være mer på vakt, også i situasjoner som ikke egentlig er farlige</a:t>
            </a:r>
          </a:p>
          <a:p>
            <a:pPr marL="0" indent="0">
              <a:buNone/>
            </a:pPr>
            <a:endParaRPr lang="nb-NO" dirty="0"/>
          </a:p>
          <a:p>
            <a:endParaRPr lang="en-NO" dirty="0"/>
          </a:p>
        </p:txBody>
      </p:sp>
      <p:sp>
        <p:nvSpPr>
          <p:cNvPr id="4" name="Date Placeholder 3">
            <a:extLst>
              <a:ext uri="{FF2B5EF4-FFF2-40B4-BE49-F238E27FC236}">
                <a16:creationId xmlns:a16="http://schemas.microsoft.com/office/drawing/2014/main" id="{79BC734B-24A0-9F99-5AEA-CE4CD0BE4A01}"/>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5" name="Slide Number Placeholder 4">
            <a:extLst>
              <a:ext uri="{FF2B5EF4-FFF2-40B4-BE49-F238E27FC236}">
                <a16:creationId xmlns:a16="http://schemas.microsoft.com/office/drawing/2014/main" id="{8F4BFC69-27CB-44D6-EBC1-3D0C9153D3BF}"/>
              </a:ext>
            </a:extLst>
          </p:cNvPr>
          <p:cNvSpPr>
            <a:spLocks noGrp="1"/>
          </p:cNvSpPr>
          <p:nvPr>
            <p:ph type="sldNum" sz="quarter" idx="12"/>
          </p:nvPr>
        </p:nvSpPr>
        <p:spPr/>
        <p:txBody>
          <a:bodyPr/>
          <a:lstStyle/>
          <a:p>
            <a:fld id="{8ACEFDFC-287E-0A4D-81A7-6CC8C070690D}" type="slidenum">
              <a:rPr lang="nb-NO" smtClean="0"/>
              <a:t>28</a:t>
            </a:fld>
            <a:endParaRPr lang="nb-NO"/>
          </a:p>
        </p:txBody>
      </p:sp>
      <p:pic>
        <p:nvPicPr>
          <p:cNvPr id="7" name="Picture 6" descr="Illustrasjon av en svart strek, hvor streken går på kryss og tvers som i et nøste.">
            <a:extLst>
              <a:ext uri="{FF2B5EF4-FFF2-40B4-BE49-F238E27FC236}">
                <a16:creationId xmlns:a16="http://schemas.microsoft.com/office/drawing/2014/main" id="{88492F08-FE4B-C32D-D171-E9664AD26A1D}"/>
              </a:ext>
            </a:extLst>
          </p:cNvPr>
          <p:cNvPicPr>
            <a:picLocks noChangeAspect="1"/>
          </p:cNvPicPr>
          <p:nvPr/>
        </p:nvPicPr>
        <p:blipFill rotWithShape="1">
          <a:blip r:embed="rId3"/>
          <a:srcRect l="40829" t="6453" r="33803" b="65568"/>
          <a:stretch/>
        </p:blipFill>
        <p:spPr>
          <a:xfrm>
            <a:off x="8907014" y="2571173"/>
            <a:ext cx="2589660" cy="2233113"/>
          </a:xfrm>
          <a:prstGeom prst="rect">
            <a:avLst/>
          </a:prstGeom>
        </p:spPr>
      </p:pic>
      <p:sp>
        <p:nvSpPr>
          <p:cNvPr id="9" name="Tittel 1">
            <a:extLst>
              <a:ext uri="{FF2B5EF4-FFF2-40B4-BE49-F238E27FC236}">
                <a16:creationId xmlns:a16="http://schemas.microsoft.com/office/drawing/2014/main" id="{644576D5-2C3F-466C-7DC2-A1024F73D8C7}"/>
              </a:ext>
            </a:extLst>
          </p:cNvPr>
          <p:cNvSpPr txBox="1">
            <a:spLocks/>
          </p:cNvSpPr>
          <p:nvPr/>
        </p:nvSpPr>
        <p:spPr>
          <a:xfrm>
            <a:off x="695326" y="720002"/>
            <a:ext cx="9469438" cy="555906"/>
          </a:xfrm>
          <a:prstGeom prst="rect">
            <a:avLst/>
          </a:prstGeom>
        </p:spPr>
        <p:txBody>
          <a:bodyPr vert="horz" lIns="0" tIns="0" rIns="0" bIns="0" rtlCol="0" anchor="t">
            <a:norm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dirty="0"/>
              <a:t>Stress</a:t>
            </a:r>
          </a:p>
        </p:txBody>
      </p:sp>
    </p:spTree>
    <p:extLst>
      <p:ext uri="{BB962C8B-B14F-4D97-AF65-F5344CB8AC3E}">
        <p14:creationId xmlns:p14="http://schemas.microsoft.com/office/powerpoint/2010/main" val="4404058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54852871-BE67-15BD-976D-E647C60F17C4}"/>
              </a:ext>
            </a:extLst>
          </p:cNvPr>
          <p:cNvSpPr>
            <a:spLocks noGrp="1"/>
          </p:cNvSpPr>
          <p:nvPr>
            <p:ph type="title"/>
          </p:nvPr>
        </p:nvSpPr>
        <p:spPr>
          <a:xfrm>
            <a:off x="1024935" y="3599"/>
            <a:ext cx="9149563" cy="3049200"/>
          </a:xfrm>
        </p:spPr>
        <p:txBody>
          <a:bodyPr/>
          <a:lstStyle/>
          <a:p>
            <a:r>
              <a:rPr lang="nb-NO" dirty="0"/>
              <a:t>Vi tar en liten pause</a:t>
            </a:r>
          </a:p>
        </p:txBody>
      </p:sp>
      <p:sp>
        <p:nvSpPr>
          <p:cNvPr id="4" name="Plassholder for dato 3">
            <a:extLst>
              <a:ext uri="{FF2B5EF4-FFF2-40B4-BE49-F238E27FC236}">
                <a16:creationId xmlns:a16="http://schemas.microsoft.com/office/drawing/2014/main" id="{4110F290-9541-15C8-6F09-623CC6F931BF}"/>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5" name="Plassholder for lysbildenummer 4">
            <a:extLst>
              <a:ext uri="{FF2B5EF4-FFF2-40B4-BE49-F238E27FC236}">
                <a16:creationId xmlns:a16="http://schemas.microsoft.com/office/drawing/2014/main" id="{E0FA571D-1892-4B0C-0240-D4596DB9492A}"/>
              </a:ext>
            </a:extLst>
          </p:cNvPr>
          <p:cNvSpPr>
            <a:spLocks noGrp="1"/>
          </p:cNvSpPr>
          <p:nvPr>
            <p:ph type="sldNum" sz="quarter" idx="12"/>
          </p:nvPr>
        </p:nvSpPr>
        <p:spPr/>
        <p:txBody>
          <a:bodyPr/>
          <a:lstStyle/>
          <a:p>
            <a:fld id="{8ACEFDFC-287E-0A4D-81A7-6CC8C070690D}" type="slidenum">
              <a:rPr lang="nb-NO" smtClean="0"/>
              <a:t>29</a:t>
            </a:fld>
            <a:endParaRPr lang="nb-NO"/>
          </a:p>
        </p:txBody>
      </p:sp>
      <p:pic>
        <p:nvPicPr>
          <p:cNvPr id="2" name="Picture 1" descr="Illustrasjon av en beige kopp med kaffe i.">
            <a:extLst>
              <a:ext uri="{FF2B5EF4-FFF2-40B4-BE49-F238E27FC236}">
                <a16:creationId xmlns:a16="http://schemas.microsoft.com/office/drawing/2014/main" id="{5099250D-E2D7-F70F-D8B9-FE9254AD5571}"/>
              </a:ext>
            </a:extLst>
          </p:cNvPr>
          <p:cNvPicPr>
            <a:picLocks noChangeAspect="1"/>
          </p:cNvPicPr>
          <p:nvPr/>
        </p:nvPicPr>
        <p:blipFill>
          <a:blip r:embed="rId3"/>
          <a:stretch>
            <a:fillRect/>
          </a:stretch>
        </p:blipFill>
        <p:spPr>
          <a:xfrm>
            <a:off x="6863674" y="1831787"/>
            <a:ext cx="3194425" cy="3194425"/>
          </a:xfrm>
          <a:prstGeom prst="rect">
            <a:avLst/>
          </a:prstGeom>
        </p:spPr>
      </p:pic>
    </p:spTree>
    <p:extLst>
      <p:ext uri="{BB962C8B-B14F-4D97-AF65-F5344CB8AC3E}">
        <p14:creationId xmlns:p14="http://schemas.microsoft.com/office/powerpoint/2010/main" val="752264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0A23C55E-B9A2-E91D-8840-16D22B091E6A}"/>
              </a:ext>
            </a:extLst>
          </p:cNvPr>
          <p:cNvSpPr>
            <a:spLocks noGrp="1"/>
          </p:cNvSpPr>
          <p:nvPr>
            <p:ph type="body" idx="1"/>
          </p:nvPr>
        </p:nvSpPr>
        <p:spPr>
          <a:xfrm>
            <a:off x="1001422" y="1247887"/>
            <a:ext cx="9149563" cy="4923039"/>
          </a:xfrm>
        </p:spPr>
        <p:txBody>
          <a:bodyPr/>
          <a:lstStyle/>
          <a:p>
            <a:r>
              <a:rPr lang="nb-NO" sz="1500" dirty="0"/>
              <a:t>Dette materialet er en introduksjon til</a:t>
            </a:r>
            <a:r>
              <a:rPr lang="nb-NO" sz="1500" b="1" dirty="0"/>
              <a:t> fem kjernekompetanser </a:t>
            </a:r>
            <a:r>
              <a:rPr lang="nb-NO" sz="1500" dirty="0"/>
              <a:t>på traumebevisst praksis. </a:t>
            </a:r>
          </a:p>
          <a:p>
            <a:endParaRPr lang="nb-NO" sz="1500" dirty="0"/>
          </a:p>
          <a:p>
            <a:r>
              <a:rPr lang="nb-NO" sz="1500" dirty="0"/>
              <a:t>Materialet er utarbeidet for å kunne brukes på ulike arbeidsplasser og av ulike yrkesgrupper, hvor det som er felles er at vi i en eller annen grad forholder oss til innbyggere.</a:t>
            </a:r>
          </a:p>
          <a:p>
            <a:endParaRPr lang="nb-NO" sz="1500" dirty="0"/>
          </a:p>
          <a:p>
            <a:r>
              <a:rPr lang="nb-NO" sz="1500" b="1" dirty="0"/>
              <a:t>Innbyggere</a:t>
            </a:r>
            <a:r>
              <a:rPr lang="nb-NO" sz="1500" dirty="0"/>
              <a:t> kan være; barn, unge, voksne, eldre, pasienter, brukere, pårørende eller noe annet. </a:t>
            </a:r>
          </a:p>
          <a:p>
            <a:endParaRPr lang="nb-NO" sz="1500" dirty="0"/>
          </a:p>
          <a:p>
            <a:r>
              <a:rPr lang="nb-NO" sz="1500" dirty="0"/>
              <a:t>Du som skal holde presentasjonen får derfor </a:t>
            </a:r>
            <a:r>
              <a:rPr lang="nb-NO" sz="1500" b="1" dirty="0"/>
              <a:t>ansvaret for å «oversette» </a:t>
            </a:r>
            <a:r>
              <a:rPr lang="nb-NO" sz="1500" dirty="0"/>
              <a:t>det som skal sies til din kontekst. Det kan for eksempel være å trekke inn eksempler fra egen arbeidsplass eller bytte ut </a:t>
            </a:r>
            <a:r>
              <a:rPr lang="nb-NO" sz="1500" i="1" dirty="0"/>
              <a:t>innbygger</a:t>
            </a:r>
            <a:r>
              <a:rPr lang="nb-NO" sz="1500" dirty="0"/>
              <a:t> med </a:t>
            </a:r>
            <a:r>
              <a:rPr lang="nb-NO" sz="1500" i="1" dirty="0"/>
              <a:t>pasienter</a:t>
            </a:r>
            <a:r>
              <a:rPr lang="nb-NO" sz="1500" dirty="0"/>
              <a:t> dersom det gir mer mening hos dere. Det viktigste er at de som hører på skal sitte igjen med en forståelse av hvordan dette arbeidet er relevant hos dere. Still gjerne spørsmål til deltakerne underveis som hjelper de å reflektere over innholdet i materialet og hvordan det er relevant i deres arbeidshverdag.</a:t>
            </a:r>
          </a:p>
          <a:p>
            <a:endParaRPr lang="nb-NO" sz="1500" dirty="0"/>
          </a:p>
          <a:p>
            <a:r>
              <a:rPr lang="nb-NO" sz="1500" dirty="0"/>
              <a:t>Husk å </a:t>
            </a:r>
            <a:r>
              <a:rPr lang="nb-NO" sz="1500" b="1" dirty="0"/>
              <a:t>tilrettelegge </a:t>
            </a:r>
            <a:r>
              <a:rPr lang="nb-NO" sz="1500" dirty="0"/>
              <a:t>dersom noen av deltakerne har </a:t>
            </a:r>
            <a:r>
              <a:rPr lang="nb-NO" sz="1500" b="1" dirty="0"/>
              <a:t>funksjonsnedsettelser </a:t>
            </a:r>
          </a:p>
          <a:p>
            <a:r>
              <a:rPr lang="nb-NO" sz="1500" dirty="0"/>
              <a:t>som kan påvirke deres muligheter for å få tilgang til </a:t>
            </a:r>
          </a:p>
          <a:p>
            <a:r>
              <a:rPr lang="nb-NO" sz="1500" dirty="0"/>
              <a:t>innholdet i presentasjonen. </a:t>
            </a:r>
          </a:p>
        </p:txBody>
      </p:sp>
      <p:sp>
        <p:nvSpPr>
          <p:cNvPr id="4" name="Plassholder for dato 3">
            <a:extLst>
              <a:ext uri="{FF2B5EF4-FFF2-40B4-BE49-F238E27FC236}">
                <a16:creationId xmlns:a16="http://schemas.microsoft.com/office/drawing/2014/main" id="{40368E48-33B1-0832-56F6-3ED7C29FC636}"/>
              </a:ext>
            </a:extLst>
          </p:cNvPr>
          <p:cNvSpPr>
            <a:spLocks noGrp="1"/>
          </p:cNvSpPr>
          <p:nvPr>
            <p:ph type="dt" sz="half" idx="10"/>
          </p:nvPr>
        </p:nvSpPr>
        <p:spPr/>
        <p:txBody>
          <a:bodyPr/>
          <a:lstStyle/>
          <a:p>
            <a:fld id="{4E9B9390-45D3-3F49-83A6-08ED4C2BD589}" type="datetime1">
              <a:rPr lang="nb-NO" smtClean="0"/>
              <a:t>06.03.2025</a:t>
            </a:fld>
            <a:endParaRPr lang="nb-NO" dirty="0"/>
          </a:p>
        </p:txBody>
      </p:sp>
      <p:sp>
        <p:nvSpPr>
          <p:cNvPr id="5" name="Plassholder for lysbildenummer 4">
            <a:extLst>
              <a:ext uri="{FF2B5EF4-FFF2-40B4-BE49-F238E27FC236}">
                <a16:creationId xmlns:a16="http://schemas.microsoft.com/office/drawing/2014/main" id="{D070DF93-C105-1AB6-E323-DC2C7C7485EE}"/>
              </a:ext>
            </a:extLst>
          </p:cNvPr>
          <p:cNvSpPr>
            <a:spLocks noGrp="1"/>
          </p:cNvSpPr>
          <p:nvPr>
            <p:ph type="sldNum" sz="quarter" idx="12"/>
          </p:nvPr>
        </p:nvSpPr>
        <p:spPr/>
        <p:txBody>
          <a:bodyPr/>
          <a:lstStyle/>
          <a:p>
            <a:pPr algn="l"/>
            <a:fld id="{8ACEFDFC-287E-0A4D-81A7-6CC8C070690D}" type="slidenum">
              <a:rPr lang="nb-NO" smtClean="0"/>
              <a:pPr algn="l"/>
              <a:t>3</a:t>
            </a:fld>
            <a:endParaRPr lang="nb-NO" dirty="0"/>
          </a:p>
        </p:txBody>
      </p:sp>
      <p:pic>
        <p:nvPicPr>
          <p:cNvPr id="7" name="Picture 6" descr="A person pushing a baby stroller&#10;&#10;Description automatically generated">
            <a:extLst>
              <a:ext uri="{FF2B5EF4-FFF2-40B4-BE49-F238E27FC236}">
                <a16:creationId xmlns:a16="http://schemas.microsoft.com/office/drawing/2014/main" id="{B9AFB68F-69F0-D44A-A938-A14091F33024}"/>
              </a:ext>
            </a:extLst>
          </p:cNvPr>
          <p:cNvPicPr>
            <a:picLocks noChangeAspect="1"/>
          </p:cNvPicPr>
          <p:nvPr/>
        </p:nvPicPr>
        <p:blipFill rotWithShape="1">
          <a:blip r:embed="rId3"/>
          <a:srcRect l="23400" t="19051" r="36412" b="13929"/>
          <a:stretch/>
        </p:blipFill>
        <p:spPr>
          <a:xfrm>
            <a:off x="7958880" y="4827539"/>
            <a:ext cx="1339851" cy="1580844"/>
          </a:xfrm>
          <a:prstGeom prst="rect">
            <a:avLst/>
          </a:prstGeom>
        </p:spPr>
      </p:pic>
      <p:pic>
        <p:nvPicPr>
          <p:cNvPr id="8" name="Picture 7" descr="A person holding a person in a wheelchair&#10;&#10;Description automatically generated">
            <a:extLst>
              <a:ext uri="{FF2B5EF4-FFF2-40B4-BE49-F238E27FC236}">
                <a16:creationId xmlns:a16="http://schemas.microsoft.com/office/drawing/2014/main" id="{B1CE27B3-EF5D-45C7-03F9-9F952A444AF9}"/>
              </a:ext>
            </a:extLst>
          </p:cNvPr>
          <p:cNvPicPr>
            <a:picLocks noChangeAspect="1"/>
          </p:cNvPicPr>
          <p:nvPr/>
        </p:nvPicPr>
        <p:blipFill rotWithShape="1">
          <a:blip r:embed="rId4"/>
          <a:srcRect l="21112" t="18031" r="22076" b="9633"/>
          <a:stretch/>
        </p:blipFill>
        <p:spPr>
          <a:xfrm>
            <a:off x="8934409" y="4764993"/>
            <a:ext cx="1339851" cy="1705936"/>
          </a:xfrm>
          <a:prstGeom prst="rect">
            <a:avLst/>
          </a:prstGeom>
        </p:spPr>
      </p:pic>
      <p:pic>
        <p:nvPicPr>
          <p:cNvPr id="9" name="Picture 8" descr="Illustrasjon av en gruppe mennesker - et lite barn, en mann som holder en barnevogn, og en kvinne som står sammen med en mann i rullestol.">
            <a:extLst>
              <a:ext uri="{FF2B5EF4-FFF2-40B4-BE49-F238E27FC236}">
                <a16:creationId xmlns:a16="http://schemas.microsoft.com/office/drawing/2014/main" id="{2333A4E0-B050-2FB2-819D-F771CECDD378}"/>
              </a:ext>
            </a:extLst>
          </p:cNvPr>
          <p:cNvPicPr>
            <a:picLocks noChangeAspect="1"/>
          </p:cNvPicPr>
          <p:nvPr/>
        </p:nvPicPr>
        <p:blipFill rotWithShape="1">
          <a:blip r:embed="rId5"/>
          <a:srcRect t="42705" r="70898" b="7826"/>
          <a:stretch/>
        </p:blipFill>
        <p:spPr>
          <a:xfrm>
            <a:off x="7619217" y="5524172"/>
            <a:ext cx="556956" cy="946757"/>
          </a:xfrm>
          <a:prstGeom prst="rect">
            <a:avLst/>
          </a:prstGeom>
        </p:spPr>
      </p:pic>
    </p:spTree>
    <p:extLst>
      <p:ext uri="{BB962C8B-B14F-4D97-AF65-F5344CB8AC3E}">
        <p14:creationId xmlns:p14="http://schemas.microsoft.com/office/powerpoint/2010/main" val="2210664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D9FB29-416F-E6D9-9843-2B1C6C338A6E}"/>
              </a:ext>
            </a:extLst>
          </p:cNvPr>
          <p:cNvSpPr>
            <a:spLocks noGrp="1"/>
          </p:cNvSpPr>
          <p:nvPr>
            <p:ph type="title"/>
          </p:nvPr>
        </p:nvSpPr>
        <p:spPr/>
        <p:txBody>
          <a:bodyPr/>
          <a:lstStyle/>
          <a:p>
            <a:r>
              <a:rPr lang="nb-NO" dirty="0"/>
              <a:t>Toleransevinduet – stress og aktivering</a:t>
            </a:r>
          </a:p>
        </p:txBody>
      </p:sp>
      <p:sp>
        <p:nvSpPr>
          <p:cNvPr id="3" name="Plassholder for innhold 2">
            <a:extLst>
              <a:ext uri="{FF2B5EF4-FFF2-40B4-BE49-F238E27FC236}">
                <a16:creationId xmlns:a16="http://schemas.microsoft.com/office/drawing/2014/main" id="{9E08232F-8FC8-AF94-049A-23487F969214}"/>
              </a:ext>
            </a:extLst>
          </p:cNvPr>
          <p:cNvSpPr>
            <a:spLocks noGrp="1"/>
          </p:cNvSpPr>
          <p:nvPr>
            <p:ph sz="half" idx="1"/>
          </p:nvPr>
        </p:nvSpPr>
        <p:spPr/>
        <p:txBody>
          <a:bodyPr/>
          <a:lstStyle/>
          <a:p>
            <a:pPr marL="575945" lvl="2" indent="-179705">
              <a:buClr>
                <a:srgbClr val="FF8274"/>
              </a:buClr>
              <a:buFont typeface="Wingdings"/>
              <a:buChar char="§"/>
            </a:pPr>
            <a:endParaRPr lang="nb-NO" sz="1100" dirty="0">
              <a:latin typeface="Calibri"/>
              <a:cs typeface="Calibri"/>
            </a:endParaRPr>
          </a:p>
          <a:p>
            <a:pPr marL="0" indent="0">
              <a:buNone/>
            </a:pPr>
            <a:endParaRPr lang="nb-NO" dirty="0"/>
          </a:p>
        </p:txBody>
      </p:sp>
      <p:sp>
        <p:nvSpPr>
          <p:cNvPr id="13" name="Plassholder for innhold 12">
            <a:extLst>
              <a:ext uri="{FF2B5EF4-FFF2-40B4-BE49-F238E27FC236}">
                <a16:creationId xmlns:a16="http://schemas.microsoft.com/office/drawing/2014/main" id="{53F59428-5529-B53F-4F45-8C07548652C1}"/>
              </a:ext>
            </a:extLst>
          </p:cNvPr>
          <p:cNvSpPr>
            <a:spLocks noGrp="1"/>
          </p:cNvSpPr>
          <p:nvPr>
            <p:ph sz="half" idx="2"/>
          </p:nvPr>
        </p:nvSpPr>
        <p:spPr>
          <a:xfrm>
            <a:off x="724734" y="1836822"/>
            <a:ext cx="5181600" cy="4229418"/>
          </a:xfrm>
        </p:spPr>
        <p:txBody>
          <a:bodyPr/>
          <a:lstStyle/>
          <a:p>
            <a:r>
              <a:rPr lang="nb-NO" dirty="0"/>
              <a:t>Se </a:t>
            </a:r>
            <a:r>
              <a:rPr lang="nb-NO" dirty="0">
                <a:hlinkClick r:id="rId3"/>
              </a:rPr>
              <a:t>denne</a:t>
            </a:r>
            <a:r>
              <a:rPr lang="nb-NO" dirty="0"/>
              <a:t> filmen.</a:t>
            </a:r>
          </a:p>
        </p:txBody>
      </p:sp>
      <p:sp>
        <p:nvSpPr>
          <p:cNvPr id="4" name="Plassholder for dato 3">
            <a:extLst>
              <a:ext uri="{FF2B5EF4-FFF2-40B4-BE49-F238E27FC236}">
                <a16:creationId xmlns:a16="http://schemas.microsoft.com/office/drawing/2014/main" id="{2832E301-0DEF-F307-46D9-6206FF91470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B1C294F3-B7A6-1E60-3BAC-4D540B54CB5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9" name="Bilde 6" descr="Illustrasjon av en mann som holder armen opp mot en stor, grønn avspillingsknapp.">
            <a:extLst>
              <a:ext uri="{FF2B5EF4-FFF2-40B4-BE49-F238E27FC236}">
                <a16:creationId xmlns:a16="http://schemas.microsoft.com/office/drawing/2014/main" id="{B4193F55-4AFF-D506-E0B2-A85CA5FED2A1}"/>
              </a:ext>
            </a:extLst>
          </p:cNvPr>
          <p:cNvPicPr>
            <a:picLocks noChangeAspect="1"/>
          </p:cNvPicPr>
          <p:nvPr/>
        </p:nvPicPr>
        <p:blipFill>
          <a:blip r:embed="rId4"/>
          <a:stretch>
            <a:fillRect/>
          </a:stretch>
        </p:blipFill>
        <p:spPr>
          <a:xfrm>
            <a:off x="4271334" y="1078651"/>
            <a:ext cx="4530695" cy="4530695"/>
          </a:xfrm>
          <a:prstGeom prst="rect">
            <a:avLst/>
          </a:prstGeom>
        </p:spPr>
      </p:pic>
    </p:spTree>
    <p:extLst>
      <p:ext uri="{BB962C8B-B14F-4D97-AF65-F5344CB8AC3E}">
        <p14:creationId xmlns:p14="http://schemas.microsoft.com/office/powerpoint/2010/main" val="12235918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85F2FF1-E3AB-38C0-E151-1A53DC6BCE3E}"/>
              </a:ext>
            </a:extLst>
          </p:cNvPr>
          <p:cNvSpPr>
            <a:spLocks noGrp="1"/>
          </p:cNvSpPr>
          <p:nvPr>
            <p:ph type="title"/>
          </p:nvPr>
        </p:nvSpPr>
        <p:spPr/>
        <p:txBody>
          <a:bodyPr/>
          <a:lstStyle/>
          <a:p>
            <a:r>
              <a:rPr lang="nb-NO"/>
              <a:t>Toleransevinduet</a:t>
            </a:r>
          </a:p>
        </p:txBody>
      </p:sp>
      <p:sp>
        <p:nvSpPr>
          <p:cNvPr id="3" name="Plassholder for innhold 2">
            <a:extLst>
              <a:ext uri="{FF2B5EF4-FFF2-40B4-BE49-F238E27FC236}">
                <a16:creationId xmlns:a16="http://schemas.microsoft.com/office/drawing/2014/main" id="{6232DD14-FB33-0BA6-B64E-A12A1EFBCE48}"/>
              </a:ext>
            </a:extLst>
          </p:cNvPr>
          <p:cNvSpPr>
            <a:spLocks noGrp="1"/>
          </p:cNvSpPr>
          <p:nvPr>
            <p:ph idx="1"/>
          </p:nvPr>
        </p:nvSpPr>
        <p:spPr>
          <a:xfrm>
            <a:off x="695326" y="2032000"/>
            <a:ext cx="5966731" cy="4060825"/>
          </a:xfrm>
        </p:spPr>
        <p:txBody>
          <a:bodyPr/>
          <a:lstStyle/>
          <a:p>
            <a:r>
              <a:rPr lang="nb-NO" dirty="0"/>
              <a:t>Toleransevinduet er en modell som illustrerer hvordan vi påvirkes av ulike grader av stress og aktivering </a:t>
            </a:r>
          </a:p>
          <a:p>
            <a:r>
              <a:rPr lang="nb-NO" dirty="0"/>
              <a:t>Toleransevinduet er det området hvor vi fungerer optimalt og kan tenke og føle samtidig</a:t>
            </a:r>
          </a:p>
          <a:p>
            <a:r>
              <a:rPr lang="nb-NO" dirty="0"/>
              <a:t>Innenfor dette vinduet er vi i stand til å tåle og håndtere stress, regulere følelser og være fleksible</a:t>
            </a:r>
          </a:p>
          <a:p>
            <a:endParaRPr lang="nb-NO" dirty="0"/>
          </a:p>
          <a:p>
            <a:endParaRPr lang="nb-NO" dirty="0"/>
          </a:p>
        </p:txBody>
      </p:sp>
      <p:sp>
        <p:nvSpPr>
          <p:cNvPr id="4" name="Plassholder for dato 3">
            <a:extLst>
              <a:ext uri="{FF2B5EF4-FFF2-40B4-BE49-F238E27FC236}">
                <a16:creationId xmlns:a16="http://schemas.microsoft.com/office/drawing/2014/main" id="{11F774F2-045A-8426-083C-ECFC900ADC8A}"/>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5" name="Plassholder for lysbildenummer 4">
            <a:extLst>
              <a:ext uri="{FF2B5EF4-FFF2-40B4-BE49-F238E27FC236}">
                <a16:creationId xmlns:a16="http://schemas.microsoft.com/office/drawing/2014/main" id="{17D382C0-12B0-DE7D-9C92-D8BEA3F9EEE7}"/>
              </a:ext>
            </a:extLst>
          </p:cNvPr>
          <p:cNvSpPr>
            <a:spLocks noGrp="1"/>
          </p:cNvSpPr>
          <p:nvPr>
            <p:ph type="sldNum" sz="quarter" idx="12"/>
          </p:nvPr>
        </p:nvSpPr>
        <p:spPr/>
        <p:txBody>
          <a:bodyPr/>
          <a:lstStyle/>
          <a:p>
            <a:fld id="{8ACEFDFC-287E-0A4D-81A7-6CC8C070690D}" type="slidenum">
              <a:rPr lang="nb-NO" smtClean="0"/>
              <a:t>31</a:t>
            </a:fld>
            <a:endParaRPr lang="nb-NO"/>
          </a:p>
        </p:txBody>
      </p:sp>
      <p:pic>
        <p:nvPicPr>
          <p:cNvPr id="7" name="Picture 6" descr="Illustrasjon av tre mennesker som befinner seg på en ulike steder av en følelsesskala. Den nederste personen sitter passivt fremoverbøyd. Personen i midten sitter  avslappet i skredderstilling. Personen øverst står med armene løftet over hodet.">
            <a:extLst>
              <a:ext uri="{FF2B5EF4-FFF2-40B4-BE49-F238E27FC236}">
                <a16:creationId xmlns:a16="http://schemas.microsoft.com/office/drawing/2014/main" id="{19D598A9-793E-0ED9-4988-C672267F92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6464"/>
          <a:stretch/>
        </p:blipFill>
        <p:spPr>
          <a:xfrm rot="16200000">
            <a:off x="7345274" y="1098502"/>
            <a:ext cx="4095482" cy="4902642"/>
          </a:xfrm>
          <a:prstGeom prst="rect">
            <a:avLst/>
          </a:prstGeom>
        </p:spPr>
      </p:pic>
    </p:spTree>
    <p:extLst>
      <p:ext uri="{BB962C8B-B14F-4D97-AF65-F5344CB8AC3E}">
        <p14:creationId xmlns:p14="http://schemas.microsoft.com/office/powerpoint/2010/main" val="9786636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403A8-4052-19AF-267B-F67BAE5AFB4F}"/>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7C722F17-0F76-FECF-6671-0301D033D201}"/>
              </a:ext>
            </a:extLst>
          </p:cNvPr>
          <p:cNvSpPr>
            <a:spLocks noGrp="1"/>
          </p:cNvSpPr>
          <p:nvPr>
            <p:ph type="title"/>
          </p:nvPr>
        </p:nvSpPr>
        <p:spPr/>
        <p:txBody>
          <a:bodyPr/>
          <a:lstStyle/>
          <a:p>
            <a:r>
              <a:rPr lang="nb-NO" dirty="0"/>
              <a:t>Refleksjonsøvelse</a:t>
            </a:r>
          </a:p>
        </p:txBody>
      </p:sp>
      <p:sp>
        <p:nvSpPr>
          <p:cNvPr id="3" name="Plassholder for innhold 2">
            <a:extLst>
              <a:ext uri="{FF2B5EF4-FFF2-40B4-BE49-F238E27FC236}">
                <a16:creationId xmlns:a16="http://schemas.microsoft.com/office/drawing/2014/main" id="{01834A25-21FB-8E06-3B18-9108AA61CE97}"/>
              </a:ext>
            </a:extLst>
          </p:cNvPr>
          <p:cNvSpPr>
            <a:spLocks noGrp="1"/>
          </p:cNvSpPr>
          <p:nvPr>
            <p:ph idx="1"/>
          </p:nvPr>
        </p:nvSpPr>
        <p:spPr/>
        <p:txBody>
          <a:bodyPr/>
          <a:lstStyle/>
          <a:p>
            <a:pPr marL="575945" lvl="2" indent="-179705">
              <a:buClr>
                <a:srgbClr val="FF8274"/>
              </a:buClr>
              <a:buFont typeface="Wingdings"/>
              <a:buChar char="§"/>
            </a:pPr>
            <a:endParaRPr lang="nb-NO" sz="1100" dirty="0">
              <a:latin typeface="Calibri"/>
              <a:cs typeface="Calibri"/>
            </a:endParaRPr>
          </a:p>
          <a:p>
            <a:pPr marL="0" indent="0">
              <a:buNone/>
            </a:pPr>
            <a:endParaRPr lang="nb-NO" dirty="0"/>
          </a:p>
        </p:txBody>
      </p:sp>
      <p:sp>
        <p:nvSpPr>
          <p:cNvPr id="4" name="Plassholder for dato 3">
            <a:extLst>
              <a:ext uri="{FF2B5EF4-FFF2-40B4-BE49-F238E27FC236}">
                <a16:creationId xmlns:a16="http://schemas.microsoft.com/office/drawing/2014/main" id="{F30D3FD0-BB15-458E-2DDA-7FDD23995AB7}"/>
              </a:ext>
            </a:extLst>
          </p:cNvPr>
          <p:cNvSpPr>
            <a:spLocks noGrp="1"/>
          </p:cNvSpPr>
          <p:nvPr>
            <p:ph type="dt" sz="half" idx="10"/>
          </p:nvPr>
        </p:nvSpPr>
        <p:spPr/>
        <p:txBody>
          <a:bodyPr/>
          <a:lstStyle/>
          <a:p>
            <a:fld id="{C20DE0DF-BE6B-D248-92A9-54242D212695}" type="datetime1">
              <a:rPr lang="nb-NO" smtClean="0"/>
              <a:t>06.03.2025</a:t>
            </a:fld>
            <a:endParaRPr lang="nb-NO" dirty="0"/>
          </a:p>
        </p:txBody>
      </p:sp>
      <p:sp>
        <p:nvSpPr>
          <p:cNvPr id="5" name="Plassholder for lysbildenummer 4">
            <a:extLst>
              <a:ext uri="{FF2B5EF4-FFF2-40B4-BE49-F238E27FC236}">
                <a16:creationId xmlns:a16="http://schemas.microsoft.com/office/drawing/2014/main" id="{31007BF5-2F7C-3FF9-713B-77751AD21439}"/>
              </a:ext>
            </a:extLst>
          </p:cNvPr>
          <p:cNvSpPr>
            <a:spLocks noGrp="1"/>
          </p:cNvSpPr>
          <p:nvPr>
            <p:ph type="sldNum" sz="quarter" idx="12"/>
          </p:nvPr>
        </p:nvSpPr>
        <p:spPr/>
        <p:txBody>
          <a:bodyPr/>
          <a:lstStyle/>
          <a:p>
            <a:fld id="{8ACEFDFC-287E-0A4D-81A7-6CC8C070690D}" type="slidenum">
              <a:rPr lang="nb-NO" smtClean="0"/>
              <a:t>32</a:t>
            </a:fld>
            <a:endParaRPr lang="nb-NO" dirty="0"/>
          </a:p>
        </p:txBody>
      </p:sp>
      <p:pic>
        <p:nvPicPr>
          <p:cNvPr id="7" name="Bilde 6" descr="Illustrasjon av to kvinner som snakker sammen. Hver kvinne har en snakkeboble foran ansiktet. ">
            <a:extLst>
              <a:ext uri="{FF2B5EF4-FFF2-40B4-BE49-F238E27FC236}">
                <a16:creationId xmlns:a16="http://schemas.microsoft.com/office/drawing/2014/main" id="{D5DD62E0-47D2-AAF5-13C3-899AC9D29532}"/>
              </a:ext>
            </a:extLst>
          </p:cNvPr>
          <p:cNvPicPr>
            <a:picLocks noChangeAspect="1"/>
          </p:cNvPicPr>
          <p:nvPr/>
        </p:nvPicPr>
        <p:blipFill>
          <a:blip r:embed="rId3"/>
          <a:stretch>
            <a:fillRect/>
          </a:stretch>
        </p:blipFill>
        <p:spPr>
          <a:xfrm>
            <a:off x="2924909" y="1378420"/>
            <a:ext cx="6342181" cy="4101159"/>
          </a:xfrm>
          <a:prstGeom prst="rect">
            <a:avLst/>
          </a:prstGeom>
        </p:spPr>
      </p:pic>
    </p:spTree>
    <p:extLst>
      <p:ext uri="{BB962C8B-B14F-4D97-AF65-F5344CB8AC3E}">
        <p14:creationId xmlns:p14="http://schemas.microsoft.com/office/powerpoint/2010/main" val="9109297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84EC1-52D4-0477-E247-32F91A7C0542}"/>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B23BEC49-845D-A91E-3F68-D62C64BFDDFF}"/>
              </a:ext>
            </a:extLst>
          </p:cNvPr>
          <p:cNvSpPr>
            <a:spLocks noGrp="1"/>
          </p:cNvSpPr>
          <p:nvPr>
            <p:ph type="title"/>
          </p:nvPr>
        </p:nvSpPr>
        <p:spPr/>
        <p:txBody>
          <a:bodyPr/>
          <a:lstStyle/>
          <a:p>
            <a:r>
              <a:rPr lang="nb-NO" dirty="0"/>
              <a:t>Spørsmål til refleksjon</a:t>
            </a:r>
          </a:p>
        </p:txBody>
      </p:sp>
      <p:sp>
        <p:nvSpPr>
          <p:cNvPr id="3" name="Plassholder for innhold 2">
            <a:extLst>
              <a:ext uri="{FF2B5EF4-FFF2-40B4-BE49-F238E27FC236}">
                <a16:creationId xmlns:a16="http://schemas.microsoft.com/office/drawing/2014/main" id="{812A07D3-2653-16CB-287E-EA89E08C3C29}"/>
              </a:ext>
            </a:extLst>
          </p:cNvPr>
          <p:cNvSpPr>
            <a:spLocks noGrp="1"/>
          </p:cNvSpPr>
          <p:nvPr>
            <p:ph sz="half" idx="1"/>
          </p:nvPr>
        </p:nvSpPr>
        <p:spPr/>
        <p:txBody>
          <a:bodyPr/>
          <a:lstStyle/>
          <a:p>
            <a:pPr marL="575945" lvl="2" indent="-179705">
              <a:buClr>
                <a:srgbClr val="FF8274"/>
              </a:buClr>
              <a:buFont typeface="Wingdings"/>
              <a:buChar char="§"/>
            </a:pPr>
            <a:endParaRPr lang="nb-NO" sz="1100" dirty="0">
              <a:latin typeface="Calibri"/>
              <a:cs typeface="Calibri"/>
            </a:endParaRPr>
          </a:p>
          <a:p>
            <a:pPr marL="0" indent="0">
              <a:buNone/>
            </a:pPr>
            <a:endParaRPr lang="nb-NO" dirty="0"/>
          </a:p>
        </p:txBody>
      </p:sp>
      <p:sp>
        <p:nvSpPr>
          <p:cNvPr id="8" name="Plassholder for innhold 7">
            <a:extLst>
              <a:ext uri="{FF2B5EF4-FFF2-40B4-BE49-F238E27FC236}">
                <a16:creationId xmlns:a16="http://schemas.microsoft.com/office/drawing/2014/main" id="{074E030D-FE17-DC24-8DA0-AE780F83ABF8}"/>
              </a:ext>
            </a:extLst>
          </p:cNvPr>
          <p:cNvSpPr>
            <a:spLocks noGrp="1"/>
          </p:cNvSpPr>
          <p:nvPr>
            <p:ph sz="half" idx="2"/>
          </p:nvPr>
        </p:nvSpPr>
        <p:spPr>
          <a:xfrm>
            <a:off x="695325" y="2035175"/>
            <a:ext cx="5092290" cy="4060826"/>
          </a:xfrm>
        </p:spPr>
        <p:txBody>
          <a:bodyPr/>
          <a:lstStyle/>
          <a:p>
            <a:r>
              <a:rPr lang="nb-NO" sz="1800" dirty="0"/>
              <a:t>Hvordan merker du selv at du er utenfor ditt eget toleransevindu? </a:t>
            </a:r>
          </a:p>
          <a:p>
            <a:r>
              <a:rPr lang="nb-NO" sz="1800" dirty="0"/>
              <a:t>Hvordan kan du merke at en kollega eller innbygger er utenfor sitt toleransevindu?</a:t>
            </a:r>
          </a:p>
          <a:p>
            <a:r>
              <a:rPr lang="nb-NO" sz="1800" dirty="0"/>
              <a:t>Har du noen tanker om hva som kan være til hjelp når noen er utenfor sitt toleransevindu? Hva kan vi gjøre for å hjelpe hverandre å regulere oss?</a:t>
            </a:r>
          </a:p>
          <a:p>
            <a:endParaRPr lang="nb-NO" sz="1800" dirty="0"/>
          </a:p>
        </p:txBody>
      </p:sp>
      <p:sp>
        <p:nvSpPr>
          <p:cNvPr id="4" name="Plassholder for dato 3">
            <a:extLst>
              <a:ext uri="{FF2B5EF4-FFF2-40B4-BE49-F238E27FC236}">
                <a16:creationId xmlns:a16="http://schemas.microsoft.com/office/drawing/2014/main" id="{50AD7B5A-2343-2393-0945-E694B6733393}"/>
              </a:ext>
            </a:extLst>
          </p:cNvPr>
          <p:cNvSpPr>
            <a:spLocks noGrp="1"/>
          </p:cNvSpPr>
          <p:nvPr>
            <p:ph type="dt" sz="half" idx="10"/>
          </p:nvPr>
        </p:nvSpPr>
        <p:spPr/>
        <p:txBody>
          <a:bodyPr/>
          <a:lstStyle/>
          <a:p>
            <a:fld id="{C20DE0DF-BE6B-D248-92A9-54242D212695}" type="datetime1">
              <a:rPr lang="nb-NO" smtClean="0"/>
              <a:t>06.03.2025</a:t>
            </a:fld>
            <a:endParaRPr lang="nb-NO" dirty="0"/>
          </a:p>
        </p:txBody>
      </p:sp>
      <p:sp>
        <p:nvSpPr>
          <p:cNvPr id="5" name="Plassholder for lysbildenummer 4">
            <a:extLst>
              <a:ext uri="{FF2B5EF4-FFF2-40B4-BE49-F238E27FC236}">
                <a16:creationId xmlns:a16="http://schemas.microsoft.com/office/drawing/2014/main" id="{8407EC3F-D830-A538-D4AE-A41B74E2F438}"/>
              </a:ext>
            </a:extLst>
          </p:cNvPr>
          <p:cNvSpPr>
            <a:spLocks noGrp="1"/>
          </p:cNvSpPr>
          <p:nvPr>
            <p:ph type="sldNum" sz="quarter" idx="12"/>
          </p:nvPr>
        </p:nvSpPr>
        <p:spPr/>
        <p:txBody>
          <a:bodyPr/>
          <a:lstStyle/>
          <a:p>
            <a:fld id="{8ACEFDFC-287E-0A4D-81A7-6CC8C070690D}" type="slidenum">
              <a:rPr lang="nb-NO" smtClean="0"/>
              <a:t>33</a:t>
            </a:fld>
            <a:endParaRPr lang="nb-NO" dirty="0"/>
          </a:p>
        </p:txBody>
      </p:sp>
      <p:pic>
        <p:nvPicPr>
          <p:cNvPr id="7" name="Bilde 6" descr="Illustrasjon av to kvinner som snakker sammen. Hver kvinne har en snakkeboble foran ansiktet. ">
            <a:extLst>
              <a:ext uri="{FF2B5EF4-FFF2-40B4-BE49-F238E27FC236}">
                <a16:creationId xmlns:a16="http://schemas.microsoft.com/office/drawing/2014/main" id="{C61E49B7-980B-8800-F3AC-34A09F226F67}"/>
              </a:ext>
            </a:extLst>
          </p:cNvPr>
          <p:cNvPicPr>
            <a:picLocks noChangeAspect="1"/>
          </p:cNvPicPr>
          <p:nvPr/>
        </p:nvPicPr>
        <p:blipFill>
          <a:blip r:embed="rId3"/>
          <a:stretch>
            <a:fillRect/>
          </a:stretch>
        </p:blipFill>
        <p:spPr>
          <a:xfrm>
            <a:off x="5926835" y="1378420"/>
            <a:ext cx="6342181" cy="4101159"/>
          </a:xfrm>
          <a:prstGeom prst="rect">
            <a:avLst/>
          </a:prstGeom>
        </p:spPr>
      </p:pic>
    </p:spTree>
    <p:extLst>
      <p:ext uri="{BB962C8B-B14F-4D97-AF65-F5344CB8AC3E}">
        <p14:creationId xmlns:p14="http://schemas.microsoft.com/office/powerpoint/2010/main" val="39604402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D9FB29-416F-E6D9-9843-2B1C6C338A6E}"/>
              </a:ext>
            </a:extLst>
          </p:cNvPr>
          <p:cNvSpPr>
            <a:spLocks noGrp="1"/>
          </p:cNvSpPr>
          <p:nvPr>
            <p:ph type="title"/>
          </p:nvPr>
        </p:nvSpPr>
        <p:spPr/>
        <p:txBody>
          <a:bodyPr/>
          <a:lstStyle/>
          <a:p>
            <a:r>
              <a:rPr lang="nb-NO" dirty="0"/>
              <a:t>Traume</a:t>
            </a:r>
          </a:p>
        </p:txBody>
      </p:sp>
      <p:sp>
        <p:nvSpPr>
          <p:cNvPr id="3" name="Plassholder for innhold 2">
            <a:extLst>
              <a:ext uri="{FF2B5EF4-FFF2-40B4-BE49-F238E27FC236}">
                <a16:creationId xmlns:a16="http://schemas.microsoft.com/office/drawing/2014/main" id="{9E08232F-8FC8-AF94-049A-23487F969214}"/>
              </a:ext>
            </a:extLst>
          </p:cNvPr>
          <p:cNvSpPr>
            <a:spLocks noGrp="1"/>
          </p:cNvSpPr>
          <p:nvPr>
            <p:ph sz="half" idx="1"/>
          </p:nvPr>
        </p:nvSpPr>
        <p:spPr/>
        <p:txBody>
          <a:bodyPr/>
          <a:lstStyle/>
          <a:p>
            <a:pPr marL="575945" lvl="2" indent="-179705">
              <a:buClr>
                <a:srgbClr val="FF8274"/>
              </a:buClr>
              <a:buFont typeface="Wingdings"/>
              <a:buChar char="§"/>
            </a:pPr>
            <a:endParaRPr lang="nb-NO" sz="1100" dirty="0">
              <a:latin typeface="Calibri"/>
              <a:cs typeface="Calibri"/>
            </a:endParaRPr>
          </a:p>
          <a:p>
            <a:pPr marL="0" indent="0">
              <a:buNone/>
            </a:pPr>
            <a:endParaRPr lang="nb-NO" dirty="0"/>
          </a:p>
        </p:txBody>
      </p:sp>
      <p:sp>
        <p:nvSpPr>
          <p:cNvPr id="13" name="Plassholder for innhold 12">
            <a:extLst>
              <a:ext uri="{FF2B5EF4-FFF2-40B4-BE49-F238E27FC236}">
                <a16:creationId xmlns:a16="http://schemas.microsoft.com/office/drawing/2014/main" id="{53F59428-5529-B53F-4F45-8C07548652C1}"/>
              </a:ext>
            </a:extLst>
          </p:cNvPr>
          <p:cNvSpPr>
            <a:spLocks noGrp="1"/>
          </p:cNvSpPr>
          <p:nvPr>
            <p:ph sz="half" idx="2"/>
          </p:nvPr>
        </p:nvSpPr>
        <p:spPr>
          <a:xfrm>
            <a:off x="724734" y="1836822"/>
            <a:ext cx="5181600" cy="4229418"/>
          </a:xfrm>
        </p:spPr>
        <p:txBody>
          <a:bodyPr/>
          <a:lstStyle/>
          <a:p>
            <a:r>
              <a:rPr lang="nb-NO" dirty="0"/>
              <a:t>Se </a:t>
            </a:r>
            <a:r>
              <a:rPr lang="nb-NO" dirty="0">
                <a:hlinkClick r:id="rId3"/>
              </a:rPr>
              <a:t>denne</a:t>
            </a:r>
            <a:r>
              <a:rPr lang="nb-NO" dirty="0"/>
              <a:t> filmen.</a:t>
            </a:r>
          </a:p>
        </p:txBody>
      </p:sp>
      <p:sp>
        <p:nvSpPr>
          <p:cNvPr id="4" name="Plassholder for dato 3">
            <a:extLst>
              <a:ext uri="{FF2B5EF4-FFF2-40B4-BE49-F238E27FC236}">
                <a16:creationId xmlns:a16="http://schemas.microsoft.com/office/drawing/2014/main" id="{2832E301-0DEF-F307-46D9-6206FF91470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B1C294F3-B7A6-1E60-3BAC-4D540B54CB5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9" name="Bilde 6" descr="Illustrasjon av en mann som holder armen opp mot en stor, grønn avspillingsknapp.">
            <a:extLst>
              <a:ext uri="{FF2B5EF4-FFF2-40B4-BE49-F238E27FC236}">
                <a16:creationId xmlns:a16="http://schemas.microsoft.com/office/drawing/2014/main" id="{B4193F55-4AFF-D506-E0B2-A85CA5FED2A1}"/>
              </a:ext>
            </a:extLst>
          </p:cNvPr>
          <p:cNvPicPr>
            <a:picLocks noChangeAspect="1"/>
          </p:cNvPicPr>
          <p:nvPr/>
        </p:nvPicPr>
        <p:blipFill>
          <a:blip r:embed="rId4"/>
          <a:stretch>
            <a:fillRect/>
          </a:stretch>
        </p:blipFill>
        <p:spPr>
          <a:xfrm>
            <a:off x="4873217" y="295306"/>
            <a:ext cx="4530695" cy="4530695"/>
          </a:xfrm>
          <a:prstGeom prst="rect">
            <a:avLst/>
          </a:prstGeom>
        </p:spPr>
      </p:pic>
    </p:spTree>
    <p:extLst>
      <p:ext uri="{BB962C8B-B14F-4D97-AF65-F5344CB8AC3E}">
        <p14:creationId xmlns:p14="http://schemas.microsoft.com/office/powerpoint/2010/main" val="12506573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llustrasjon av en sirkelformet figur. Figuren illustrerer ulike nivåer av traumer. I den innerste sirkelen vises en kvinne og tittelen 'individuelt traume'. I sirkelen utenfor vises en liten gruppe mennesker og tittelen 'familietraume'. I sirkelen utenfor  vises en større gruppe mennesker og tittelen 'gruppetraume'. I sirkelen utenfor vises en større gruppe mennesker og tittelen 'samfunnstraume'. I den ytterste sirkelen vises en stor gruppe mennesker og tittelen 'massetraumer'.">
            <a:extLst>
              <a:ext uri="{FF2B5EF4-FFF2-40B4-BE49-F238E27FC236}">
                <a16:creationId xmlns:a16="http://schemas.microsoft.com/office/drawing/2014/main" id="{79C7A22E-7D7B-7E6F-3DFE-A86F997656CE}"/>
              </a:ext>
            </a:extLst>
          </p:cNvPr>
          <p:cNvPicPr>
            <a:picLocks noChangeAspect="1"/>
          </p:cNvPicPr>
          <p:nvPr/>
        </p:nvPicPr>
        <p:blipFill>
          <a:blip r:embed="rId3"/>
          <a:stretch>
            <a:fillRect/>
          </a:stretch>
        </p:blipFill>
        <p:spPr>
          <a:xfrm>
            <a:off x="4399440" y="-383086"/>
            <a:ext cx="7097233" cy="6858000"/>
          </a:xfrm>
          <a:prstGeom prst="rect">
            <a:avLst/>
          </a:prstGeom>
        </p:spPr>
      </p:pic>
      <p:sp>
        <p:nvSpPr>
          <p:cNvPr id="2" name="Tittel 1">
            <a:extLst>
              <a:ext uri="{FF2B5EF4-FFF2-40B4-BE49-F238E27FC236}">
                <a16:creationId xmlns:a16="http://schemas.microsoft.com/office/drawing/2014/main" id="{A291E72A-DEC3-73C5-B859-FA713E58D075}"/>
              </a:ext>
            </a:extLst>
          </p:cNvPr>
          <p:cNvSpPr>
            <a:spLocks noGrp="1"/>
          </p:cNvSpPr>
          <p:nvPr>
            <p:ph type="title"/>
          </p:nvPr>
        </p:nvSpPr>
        <p:spPr/>
        <p:txBody>
          <a:bodyPr/>
          <a:lstStyle/>
          <a:p>
            <a:r>
              <a:rPr lang="nb-NO" dirty="0"/>
              <a:t>Traumer </a:t>
            </a:r>
            <a:br>
              <a:rPr lang="nb-NO" dirty="0"/>
            </a:br>
            <a:r>
              <a:rPr lang="nb-NO" dirty="0"/>
              <a:t>– fra individ til samfunn</a:t>
            </a:r>
          </a:p>
        </p:txBody>
      </p:sp>
      <p:sp>
        <p:nvSpPr>
          <p:cNvPr id="4" name="Plassholder for dato 3">
            <a:extLst>
              <a:ext uri="{FF2B5EF4-FFF2-40B4-BE49-F238E27FC236}">
                <a16:creationId xmlns:a16="http://schemas.microsoft.com/office/drawing/2014/main" id="{26E97FFA-CB6B-CB47-6B5A-6B3E91757B6E}"/>
              </a:ext>
            </a:extLst>
          </p:cNvPr>
          <p:cNvSpPr>
            <a:spLocks noGrp="1"/>
          </p:cNvSpPr>
          <p:nvPr>
            <p:ph type="dt" sz="half" idx="10"/>
          </p:nvPr>
        </p:nvSpPr>
        <p:spPr/>
        <p:txBody>
          <a:bodyPr/>
          <a:lstStyle/>
          <a:p>
            <a:fld id="{4E9B9390-45D3-3F49-83A6-08ED4C2BD589}" type="datetime1">
              <a:rPr lang="nb-NO" smtClean="0"/>
              <a:t>06.03.2025</a:t>
            </a:fld>
            <a:endParaRPr lang="nb-NO"/>
          </a:p>
        </p:txBody>
      </p:sp>
      <p:sp>
        <p:nvSpPr>
          <p:cNvPr id="5" name="Plassholder for lysbildenummer 4">
            <a:extLst>
              <a:ext uri="{FF2B5EF4-FFF2-40B4-BE49-F238E27FC236}">
                <a16:creationId xmlns:a16="http://schemas.microsoft.com/office/drawing/2014/main" id="{2F48AFFD-1385-CE2D-FA3C-8D6A34F2F7DC}"/>
              </a:ext>
            </a:extLst>
          </p:cNvPr>
          <p:cNvSpPr>
            <a:spLocks noGrp="1"/>
          </p:cNvSpPr>
          <p:nvPr>
            <p:ph type="sldNum" sz="quarter" idx="12"/>
          </p:nvPr>
        </p:nvSpPr>
        <p:spPr/>
        <p:txBody>
          <a:bodyPr/>
          <a:lstStyle/>
          <a:p>
            <a:pPr algn="l"/>
            <a:fld id="{8ACEFDFC-287E-0A4D-81A7-6CC8C070690D}" type="slidenum">
              <a:rPr lang="nb-NO" smtClean="0"/>
              <a:pPr algn="l"/>
              <a:t>35</a:t>
            </a:fld>
            <a:endParaRPr lang="nb-NO"/>
          </a:p>
        </p:txBody>
      </p:sp>
    </p:spTree>
    <p:extLst>
      <p:ext uri="{BB962C8B-B14F-4D97-AF65-F5344CB8AC3E}">
        <p14:creationId xmlns:p14="http://schemas.microsoft.com/office/powerpoint/2010/main" val="41569702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53895538-B9D7-841C-AAC6-F597FCEA53B4}"/>
              </a:ext>
            </a:extLst>
          </p:cNvPr>
          <p:cNvSpPr>
            <a:spLocks noGrp="1"/>
          </p:cNvSpPr>
          <p:nvPr>
            <p:ph type="title"/>
          </p:nvPr>
        </p:nvSpPr>
        <p:spPr/>
        <p:txBody>
          <a:bodyPr/>
          <a:lstStyle/>
          <a:p>
            <a:br>
              <a:rPr lang="nb-NO"/>
            </a:br>
            <a:r>
              <a:rPr lang="nb-NO"/>
              <a:t>Hva er traumebevisst praksis?</a:t>
            </a:r>
          </a:p>
        </p:txBody>
      </p:sp>
      <p:sp>
        <p:nvSpPr>
          <p:cNvPr id="2" name="Plassholder for tekst 1">
            <a:extLst>
              <a:ext uri="{FF2B5EF4-FFF2-40B4-BE49-F238E27FC236}">
                <a16:creationId xmlns:a16="http://schemas.microsoft.com/office/drawing/2014/main" id="{4FDDF7AD-DBA5-E590-F510-F3B6E0A734B5}"/>
              </a:ext>
            </a:extLst>
          </p:cNvPr>
          <p:cNvSpPr>
            <a:spLocks noGrp="1"/>
          </p:cNvSpPr>
          <p:nvPr>
            <p:ph type="body" idx="1"/>
          </p:nvPr>
        </p:nvSpPr>
        <p:spPr/>
        <p:txBody>
          <a:bodyPr/>
          <a:lstStyle/>
          <a:p>
            <a:r>
              <a:rPr lang="nb-NO" dirty="0"/>
              <a:t>Hvordan kan vi jobbe på en måte som gjør at flest mulig får hjelp og unngå at konsekvensene av traumer og livsbelastninger ødelegger for folks liv og helse?</a:t>
            </a:r>
          </a:p>
        </p:txBody>
      </p:sp>
      <p:sp>
        <p:nvSpPr>
          <p:cNvPr id="4" name="Plassholder for dato 3">
            <a:extLst>
              <a:ext uri="{FF2B5EF4-FFF2-40B4-BE49-F238E27FC236}">
                <a16:creationId xmlns:a16="http://schemas.microsoft.com/office/drawing/2014/main" id="{0F007165-1755-1406-7021-33BCE4D0086F}"/>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5" name="Plassholder for lysbildenummer 4">
            <a:extLst>
              <a:ext uri="{FF2B5EF4-FFF2-40B4-BE49-F238E27FC236}">
                <a16:creationId xmlns:a16="http://schemas.microsoft.com/office/drawing/2014/main" id="{65E1341E-3B2B-3C14-F033-2419204079B9}"/>
              </a:ext>
            </a:extLst>
          </p:cNvPr>
          <p:cNvSpPr>
            <a:spLocks noGrp="1"/>
          </p:cNvSpPr>
          <p:nvPr>
            <p:ph type="sldNum" sz="quarter" idx="12"/>
          </p:nvPr>
        </p:nvSpPr>
        <p:spPr/>
        <p:txBody>
          <a:bodyPr/>
          <a:lstStyle/>
          <a:p>
            <a:fld id="{8ACEFDFC-287E-0A4D-81A7-6CC8C070690D}" type="slidenum">
              <a:rPr lang="nb-NO" smtClean="0"/>
              <a:t>36</a:t>
            </a:fld>
            <a:endParaRPr lang="nb-NO"/>
          </a:p>
        </p:txBody>
      </p:sp>
    </p:spTree>
    <p:extLst>
      <p:ext uri="{BB962C8B-B14F-4D97-AF65-F5344CB8AC3E}">
        <p14:creationId xmlns:p14="http://schemas.microsoft.com/office/powerpoint/2010/main" val="25064241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983254A2-8F86-4F55-900F-CDD0143C5F52}"/>
              </a:ext>
            </a:extLst>
          </p:cNvPr>
          <p:cNvSpPr>
            <a:spLocks noGrp="1"/>
          </p:cNvSpPr>
          <p:nvPr>
            <p:ph type="title"/>
          </p:nvPr>
        </p:nvSpPr>
        <p:spPr/>
        <p:txBody>
          <a:bodyPr/>
          <a:lstStyle/>
          <a:p>
            <a:r>
              <a:rPr lang="nb-NO"/>
              <a:t>Hva er traumebevisst praksis?</a:t>
            </a:r>
          </a:p>
        </p:txBody>
      </p:sp>
      <p:sp>
        <p:nvSpPr>
          <p:cNvPr id="7" name="Plassholder for innhold 6">
            <a:extLst>
              <a:ext uri="{FF2B5EF4-FFF2-40B4-BE49-F238E27FC236}">
                <a16:creationId xmlns:a16="http://schemas.microsoft.com/office/drawing/2014/main" id="{D2CE6B32-D61E-45EB-96A9-612472699241}"/>
              </a:ext>
            </a:extLst>
          </p:cNvPr>
          <p:cNvSpPr>
            <a:spLocks noGrp="1"/>
          </p:cNvSpPr>
          <p:nvPr>
            <p:ph sz="half" idx="1"/>
          </p:nvPr>
        </p:nvSpPr>
        <p:spPr>
          <a:xfrm>
            <a:off x="695325" y="1626781"/>
            <a:ext cx="5181600" cy="4466045"/>
          </a:xfrm>
        </p:spPr>
        <p:txBody>
          <a:bodyPr/>
          <a:lstStyle/>
          <a:p>
            <a:pPr marL="215900" indent="-215900"/>
            <a:r>
              <a:rPr lang="nb-NO" dirty="0"/>
              <a:t>Det er ikke en metode, men en forståelsesramme som tar høyde for livsbetingelser og opplevelser som </a:t>
            </a:r>
            <a:r>
              <a:rPr lang="nb-NO" i="1" dirty="0"/>
              <a:t>kan</a:t>
            </a:r>
            <a:r>
              <a:rPr lang="nb-NO" dirty="0"/>
              <a:t> ha påvirket personen vi møter</a:t>
            </a:r>
          </a:p>
          <a:p>
            <a:pPr marL="215900" indent="-215900"/>
            <a:r>
              <a:rPr lang="nb-NO" dirty="0"/>
              <a:t>Å jobbe etter traumebevisst praksis innebærer å velge metoder og tilnærminger som er i tråd med kunnskapen vi har om traumer og livsbelastninger</a:t>
            </a:r>
          </a:p>
          <a:p>
            <a:pPr marL="215900" indent="-215900"/>
            <a:r>
              <a:rPr lang="nb-NO" dirty="0"/>
              <a:t>Evne og mulighet til selvrefleksjon</a:t>
            </a:r>
          </a:p>
          <a:p>
            <a:pPr marL="215900" indent="-215900"/>
            <a:r>
              <a:rPr lang="nb-NO" dirty="0"/>
              <a:t>Skape møter og kontakt med det offentlige som oppleves gode for den det gjelder</a:t>
            </a:r>
          </a:p>
          <a:p>
            <a:pPr marL="215900" indent="-215900"/>
            <a:endParaRPr lang="nb-NO" dirty="0"/>
          </a:p>
          <a:p>
            <a:pPr marL="215900" indent="-215900"/>
            <a:endParaRPr lang="nb-NO" dirty="0"/>
          </a:p>
        </p:txBody>
      </p:sp>
      <p:pic>
        <p:nvPicPr>
          <p:cNvPr id="8" name="Content Placeholder 7" descr="Illustrasjon av en mann og en kvinne som står vendt mot hverandre. Begge gestikulerer med hendene. Bak dem er et gult, sirkelformet lys.">
            <a:extLst>
              <a:ext uri="{FF2B5EF4-FFF2-40B4-BE49-F238E27FC236}">
                <a16:creationId xmlns:a16="http://schemas.microsoft.com/office/drawing/2014/main" id="{F0E3306D-FDC3-2329-D76C-FDCFDF023B84}"/>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368994" y="2032000"/>
            <a:ext cx="5073761" cy="4060825"/>
          </a:xfrm>
        </p:spPr>
      </p:pic>
      <p:sp>
        <p:nvSpPr>
          <p:cNvPr id="4" name="Plassholder for dato 3">
            <a:extLst>
              <a:ext uri="{FF2B5EF4-FFF2-40B4-BE49-F238E27FC236}">
                <a16:creationId xmlns:a16="http://schemas.microsoft.com/office/drawing/2014/main" id="{D81B57D0-968C-47C4-8C78-6B5E0F5B6C7F}"/>
              </a:ext>
            </a:extLst>
          </p:cNvPr>
          <p:cNvSpPr>
            <a:spLocks noGrp="1"/>
          </p:cNvSpPr>
          <p:nvPr>
            <p:ph type="dt" sz="half" idx="10"/>
          </p:nvPr>
        </p:nvSpPr>
        <p:spPr/>
        <p:txBody>
          <a:bodyPr/>
          <a:lstStyle/>
          <a:p>
            <a:fld id="{507D2464-A518-1A48-B5E7-CA9150B3889F}" type="datetime1">
              <a:rPr lang="nb-NO" smtClean="0"/>
              <a:t>06.03.2025</a:t>
            </a:fld>
            <a:endParaRPr lang="nb-NO"/>
          </a:p>
        </p:txBody>
      </p:sp>
      <p:sp>
        <p:nvSpPr>
          <p:cNvPr id="5" name="Plassholder for lysbildenummer 4">
            <a:extLst>
              <a:ext uri="{FF2B5EF4-FFF2-40B4-BE49-F238E27FC236}">
                <a16:creationId xmlns:a16="http://schemas.microsoft.com/office/drawing/2014/main" id="{76AEC781-B222-440D-86AA-8E9A901188A4}"/>
              </a:ext>
            </a:extLst>
          </p:cNvPr>
          <p:cNvSpPr>
            <a:spLocks noGrp="1"/>
          </p:cNvSpPr>
          <p:nvPr>
            <p:ph type="sldNum" sz="quarter" idx="12"/>
          </p:nvPr>
        </p:nvSpPr>
        <p:spPr/>
        <p:txBody>
          <a:bodyPr/>
          <a:lstStyle/>
          <a:p>
            <a:pPr algn="l"/>
            <a:fld id="{8ACEFDFC-287E-0A4D-81A7-6CC8C070690D}" type="slidenum">
              <a:rPr lang="nb-NO" smtClean="0"/>
              <a:pPr algn="l"/>
              <a:t>37</a:t>
            </a:fld>
            <a:endParaRPr lang="nb-NO"/>
          </a:p>
        </p:txBody>
      </p:sp>
    </p:spTree>
    <p:extLst>
      <p:ext uri="{BB962C8B-B14F-4D97-AF65-F5344CB8AC3E}">
        <p14:creationId xmlns:p14="http://schemas.microsoft.com/office/powerpoint/2010/main" val="11758114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07AB191-164C-06CD-1A55-925551C13029}"/>
              </a:ext>
            </a:extLst>
          </p:cNvPr>
          <p:cNvSpPr>
            <a:spLocks noGrp="1"/>
          </p:cNvSpPr>
          <p:nvPr>
            <p:ph type="title"/>
          </p:nvPr>
        </p:nvSpPr>
        <p:spPr>
          <a:xfrm>
            <a:off x="695325" y="720001"/>
            <a:ext cx="9678761" cy="1311999"/>
          </a:xfrm>
        </p:spPr>
        <p:txBody>
          <a:bodyPr/>
          <a:lstStyle/>
          <a:p>
            <a:r>
              <a:rPr lang="nb-NO" dirty="0"/>
              <a:t>De seks grunnprinsippene for traumebevisst praksis</a:t>
            </a:r>
          </a:p>
        </p:txBody>
      </p:sp>
      <p:sp>
        <p:nvSpPr>
          <p:cNvPr id="3" name="Plassholder for innhold 2">
            <a:extLst>
              <a:ext uri="{FF2B5EF4-FFF2-40B4-BE49-F238E27FC236}">
                <a16:creationId xmlns:a16="http://schemas.microsoft.com/office/drawing/2014/main" id="{FCB2A183-9633-13C2-CBC7-F03014701270}"/>
              </a:ext>
            </a:extLst>
          </p:cNvPr>
          <p:cNvSpPr>
            <a:spLocks noGrp="1"/>
          </p:cNvSpPr>
          <p:nvPr>
            <p:ph idx="1"/>
          </p:nvPr>
        </p:nvSpPr>
        <p:spPr>
          <a:xfrm>
            <a:off x="695326" y="1484779"/>
            <a:ext cx="5026205" cy="4608046"/>
          </a:xfrm>
        </p:spPr>
        <p:txBody>
          <a:bodyPr/>
          <a:lstStyle/>
          <a:p>
            <a:pPr marL="0" indent="0">
              <a:buNone/>
            </a:pPr>
            <a:endParaRPr lang="nb-NO" dirty="0"/>
          </a:p>
          <a:p>
            <a:r>
              <a:rPr lang="nb-NO" dirty="0"/>
              <a:t>Trygghet</a:t>
            </a:r>
          </a:p>
          <a:p>
            <a:r>
              <a:rPr lang="nb-NO" dirty="0"/>
              <a:t>Tillit og åpenhet</a:t>
            </a:r>
          </a:p>
          <a:p>
            <a:r>
              <a:rPr lang="nb-NO" dirty="0"/>
              <a:t>Sosial støtte</a:t>
            </a:r>
          </a:p>
          <a:p>
            <a:r>
              <a:rPr lang="nb-NO" dirty="0"/>
              <a:t>Samarbeid og likeverd</a:t>
            </a:r>
          </a:p>
          <a:p>
            <a:r>
              <a:rPr lang="nb-NO" dirty="0"/>
              <a:t>Myndiggjøring og medvirkning (styrkebasert tilnærming)</a:t>
            </a:r>
          </a:p>
          <a:p>
            <a:r>
              <a:rPr lang="nb-NO" dirty="0"/>
              <a:t>Mangfold</a:t>
            </a:r>
          </a:p>
          <a:p>
            <a:endParaRPr lang="nb-NO" dirty="0"/>
          </a:p>
        </p:txBody>
      </p:sp>
      <p:sp>
        <p:nvSpPr>
          <p:cNvPr id="4" name="Plassholder for dato 3">
            <a:extLst>
              <a:ext uri="{FF2B5EF4-FFF2-40B4-BE49-F238E27FC236}">
                <a16:creationId xmlns:a16="http://schemas.microsoft.com/office/drawing/2014/main" id="{6DF54F51-2267-D476-11F3-0BA3DB8B3D5E}"/>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sp>
        <p:nvSpPr>
          <p:cNvPr id="5" name="Plassholder for lysbildenummer 4">
            <a:extLst>
              <a:ext uri="{FF2B5EF4-FFF2-40B4-BE49-F238E27FC236}">
                <a16:creationId xmlns:a16="http://schemas.microsoft.com/office/drawing/2014/main" id="{B78E3C2B-D280-3384-4F53-F8E97299112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pic>
        <p:nvPicPr>
          <p:cNvPr id="11" name="Picture 10" descr="Illustrasjon av en kvinne og et barn iført kofte, en eldre kvinne med stokk, en gravid kvinne og to barn.">
            <a:extLst>
              <a:ext uri="{FF2B5EF4-FFF2-40B4-BE49-F238E27FC236}">
                <a16:creationId xmlns:a16="http://schemas.microsoft.com/office/drawing/2014/main" id="{39A28A3A-238B-47AC-A0BE-9BC1532A045C}"/>
              </a:ext>
            </a:extLst>
          </p:cNvPr>
          <p:cNvPicPr>
            <a:picLocks noChangeAspect="1"/>
          </p:cNvPicPr>
          <p:nvPr/>
        </p:nvPicPr>
        <p:blipFill>
          <a:blip r:embed="rId3"/>
          <a:stretch>
            <a:fillRect/>
          </a:stretch>
        </p:blipFill>
        <p:spPr>
          <a:xfrm>
            <a:off x="9770421" y="2818908"/>
            <a:ext cx="1831379" cy="2360501"/>
          </a:xfrm>
          <a:prstGeom prst="rect">
            <a:avLst/>
          </a:prstGeom>
        </p:spPr>
      </p:pic>
      <p:grpSp>
        <p:nvGrpSpPr>
          <p:cNvPr id="7" name="Gruppe 4">
            <a:extLst>
              <a:ext uri="{FF2B5EF4-FFF2-40B4-BE49-F238E27FC236}">
                <a16:creationId xmlns:a16="http://schemas.microsoft.com/office/drawing/2014/main" id="{4DB226B5-B676-48C3-C9BD-EB602ADF1718}"/>
              </a:ext>
            </a:extLst>
          </p:cNvPr>
          <p:cNvGrpSpPr/>
          <p:nvPr/>
        </p:nvGrpSpPr>
        <p:grpSpPr>
          <a:xfrm>
            <a:off x="6066397" y="2818907"/>
            <a:ext cx="3828657" cy="2360502"/>
            <a:chOff x="3469087" y="1820969"/>
            <a:chExt cx="5529768" cy="3768698"/>
          </a:xfrm>
        </p:grpSpPr>
        <p:grpSp>
          <p:nvGrpSpPr>
            <p:cNvPr id="8" name="Group 7">
              <a:extLst>
                <a:ext uri="{FF2B5EF4-FFF2-40B4-BE49-F238E27FC236}">
                  <a16:creationId xmlns:a16="http://schemas.microsoft.com/office/drawing/2014/main" id="{2152E583-6C98-EAEA-DCA1-259CD6AA6CEF}"/>
                </a:ext>
              </a:extLst>
            </p:cNvPr>
            <p:cNvGrpSpPr/>
            <p:nvPr/>
          </p:nvGrpSpPr>
          <p:grpSpPr>
            <a:xfrm>
              <a:off x="3469087" y="1955800"/>
              <a:ext cx="5529768" cy="3633867"/>
              <a:chOff x="3316687" y="1803400"/>
              <a:chExt cx="5529768" cy="3633867"/>
            </a:xfrm>
          </p:grpSpPr>
          <p:pic>
            <p:nvPicPr>
              <p:cNvPr id="10" name="Picture 3" descr="Illustrasjon av en kvinne og et barn iført kofte, en eldre kvinne med stokk, en gravid kvinne og to barn.">
                <a:extLst>
                  <a:ext uri="{FF2B5EF4-FFF2-40B4-BE49-F238E27FC236}">
                    <a16:creationId xmlns:a16="http://schemas.microsoft.com/office/drawing/2014/main" id="{B21FC1D8-9DB0-E677-8360-D7DB0955DC91}"/>
                  </a:ext>
                </a:extLst>
              </p:cNvPr>
              <p:cNvPicPr>
                <a:picLocks noChangeAspect="1"/>
              </p:cNvPicPr>
              <p:nvPr/>
            </p:nvPicPr>
            <p:blipFill rotWithShape="1">
              <a:blip r:embed="rId4"/>
              <a:srcRect l="71465" t="43638" r="-567" b="6893"/>
              <a:stretch/>
            </p:blipFill>
            <p:spPr>
              <a:xfrm>
                <a:off x="7400306" y="2978989"/>
                <a:ext cx="1446149" cy="2458278"/>
              </a:xfrm>
              <a:prstGeom prst="rect">
                <a:avLst/>
              </a:prstGeom>
            </p:spPr>
          </p:pic>
          <p:pic>
            <p:nvPicPr>
              <p:cNvPr id="12" name="Picture 4" descr="A couple of people dancing&#10;&#10;Description automatically generated">
                <a:extLst>
                  <a:ext uri="{FF2B5EF4-FFF2-40B4-BE49-F238E27FC236}">
                    <a16:creationId xmlns:a16="http://schemas.microsoft.com/office/drawing/2014/main" id="{2CF54ABD-801E-9F66-5E2E-B2463E6FEFC8}"/>
                  </a:ext>
                </a:extLst>
              </p:cNvPr>
              <p:cNvPicPr>
                <a:picLocks noChangeAspect="1"/>
              </p:cNvPicPr>
              <p:nvPr/>
            </p:nvPicPr>
            <p:blipFill rotWithShape="1">
              <a:blip r:embed="rId4"/>
              <a:srcRect t="42705" r="70898" b="7826"/>
              <a:stretch/>
            </p:blipFill>
            <p:spPr>
              <a:xfrm>
                <a:off x="3316687" y="2911256"/>
                <a:ext cx="1446149" cy="2458278"/>
              </a:xfrm>
              <a:prstGeom prst="rect">
                <a:avLst/>
              </a:prstGeom>
            </p:spPr>
          </p:pic>
          <p:pic>
            <p:nvPicPr>
              <p:cNvPr id="13" name="Picture 5" descr="A cartoon of an old person holding a cane&#10;&#10;Description automatically generated">
                <a:extLst>
                  <a:ext uri="{FF2B5EF4-FFF2-40B4-BE49-F238E27FC236}">
                    <a16:creationId xmlns:a16="http://schemas.microsoft.com/office/drawing/2014/main" id="{3E543896-E4B3-9DEB-A3E3-F64279FDA307}"/>
                  </a:ext>
                </a:extLst>
              </p:cNvPr>
              <p:cNvPicPr>
                <a:picLocks noChangeAspect="1"/>
              </p:cNvPicPr>
              <p:nvPr/>
            </p:nvPicPr>
            <p:blipFill rotWithShape="1">
              <a:blip r:embed="rId5"/>
              <a:srcRect l="29241" t="14959" r="39377" b="7705"/>
              <a:stretch/>
            </p:blipFill>
            <p:spPr>
              <a:xfrm>
                <a:off x="4555066" y="1803400"/>
                <a:ext cx="1382751" cy="3407573"/>
              </a:xfrm>
              <a:prstGeom prst="rect">
                <a:avLst/>
              </a:prstGeom>
            </p:spPr>
          </p:pic>
        </p:grpSp>
        <p:pic>
          <p:nvPicPr>
            <p:cNvPr id="9" name="Bilde 3" descr="Et bilde som inneholder klær, tegnefilm, stående&#10;&#10;Automatisk generert beskrivelse">
              <a:extLst>
                <a:ext uri="{FF2B5EF4-FFF2-40B4-BE49-F238E27FC236}">
                  <a16:creationId xmlns:a16="http://schemas.microsoft.com/office/drawing/2014/main" id="{2EBA9F82-B56C-F1EA-71C8-A617F06074F6}"/>
                </a:ext>
              </a:extLst>
            </p:cNvPr>
            <p:cNvPicPr>
              <a:picLocks noChangeAspect="1"/>
            </p:cNvPicPr>
            <p:nvPr/>
          </p:nvPicPr>
          <p:blipFill rotWithShape="1">
            <a:blip r:embed="rId6"/>
            <a:srcRect l="48613" t="20578" r="26589" b="6583"/>
            <a:stretch/>
          </p:blipFill>
          <p:spPr>
            <a:xfrm>
              <a:off x="6292720" y="1820969"/>
              <a:ext cx="1259986" cy="3700965"/>
            </a:xfrm>
            <a:prstGeom prst="rect">
              <a:avLst/>
            </a:prstGeom>
          </p:spPr>
        </p:pic>
      </p:grpSp>
    </p:spTree>
    <p:extLst>
      <p:ext uri="{BB962C8B-B14F-4D97-AF65-F5344CB8AC3E}">
        <p14:creationId xmlns:p14="http://schemas.microsoft.com/office/powerpoint/2010/main" val="13565237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7" name="Tittel 6">
            <a:extLst>
              <a:ext uri="{FF2B5EF4-FFF2-40B4-BE49-F238E27FC236}">
                <a16:creationId xmlns:a16="http://schemas.microsoft.com/office/drawing/2014/main" id="{06066F81-733F-2C3E-C6F8-9E4565CCF1EA}"/>
              </a:ext>
            </a:extLst>
          </p:cNvPr>
          <p:cNvSpPr>
            <a:spLocks noGrp="1"/>
          </p:cNvSpPr>
          <p:nvPr>
            <p:ph type="title"/>
          </p:nvPr>
        </p:nvSpPr>
        <p:spPr/>
        <p:txBody>
          <a:bodyPr/>
          <a:lstStyle/>
          <a:p>
            <a:r>
              <a:rPr lang="nb-NO"/>
              <a:t>Hva innebærer traumebevisst praksis?</a:t>
            </a:r>
          </a:p>
        </p:txBody>
      </p:sp>
      <p:sp>
        <p:nvSpPr>
          <p:cNvPr id="8" name="Plassholder for tekst 7">
            <a:extLst>
              <a:ext uri="{FF2B5EF4-FFF2-40B4-BE49-F238E27FC236}">
                <a16:creationId xmlns:a16="http://schemas.microsoft.com/office/drawing/2014/main" id="{3078AAA9-6C5F-C241-5464-091279E89817}"/>
              </a:ext>
            </a:extLst>
          </p:cNvPr>
          <p:cNvSpPr>
            <a:spLocks noGrp="1"/>
          </p:cNvSpPr>
          <p:nvPr>
            <p:ph type="body" idx="1"/>
          </p:nvPr>
        </p:nvSpPr>
        <p:spPr>
          <a:xfrm>
            <a:off x="1015201" y="3052799"/>
            <a:ext cx="7112800" cy="3040025"/>
          </a:xfrm>
        </p:spPr>
        <p:txBody>
          <a:bodyPr/>
          <a:lstStyle/>
          <a:p>
            <a:r>
              <a:rPr lang="nb-NO"/>
              <a:t>Traumebevisst praksis innebærer alt fra fysisk utforming, strategi/planarbeid, saksbehandling, kommunikasjon og faktiske møter med folk</a:t>
            </a:r>
          </a:p>
          <a:p>
            <a:endParaRPr lang="nb-NO"/>
          </a:p>
        </p:txBody>
      </p:sp>
      <p:sp>
        <p:nvSpPr>
          <p:cNvPr id="5" name="Plassholder for dato 4">
            <a:extLst>
              <a:ext uri="{FF2B5EF4-FFF2-40B4-BE49-F238E27FC236}">
                <a16:creationId xmlns:a16="http://schemas.microsoft.com/office/drawing/2014/main" id="{1A429039-748A-41D9-4EC4-6296F5E84545}"/>
              </a:ext>
            </a:extLst>
          </p:cNvPr>
          <p:cNvSpPr>
            <a:spLocks noGrp="1"/>
          </p:cNvSpPr>
          <p:nvPr>
            <p:ph type="dt" sz="half" idx="10"/>
          </p:nvPr>
        </p:nvSpPr>
        <p:spPr/>
        <p:txBody>
          <a:bodyPr/>
          <a:lstStyle/>
          <a:p>
            <a:fld id="{81931E7B-50BA-9449-91F9-9A9201D90364}" type="datetime1">
              <a:rPr lang="nb-NO" smtClean="0"/>
              <a:t>06.03.2025</a:t>
            </a:fld>
            <a:endParaRPr lang="nb-NO"/>
          </a:p>
        </p:txBody>
      </p:sp>
      <p:sp>
        <p:nvSpPr>
          <p:cNvPr id="6" name="Plassholder for lysbildenummer 5">
            <a:extLst>
              <a:ext uri="{FF2B5EF4-FFF2-40B4-BE49-F238E27FC236}">
                <a16:creationId xmlns:a16="http://schemas.microsoft.com/office/drawing/2014/main" id="{2C00221D-1274-7423-82E2-4CEBC7C7B7CA}"/>
              </a:ext>
            </a:extLst>
          </p:cNvPr>
          <p:cNvSpPr>
            <a:spLocks noGrp="1"/>
          </p:cNvSpPr>
          <p:nvPr>
            <p:ph type="sldNum" sz="quarter" idx="12"/>
          </p:nvPr>
        </p:nvSpPr>
        <p:spPr/>
        <p:txBody>
          <a:bodyPr/>
          <a:lstStyle/>
          <a:p>
            <a:fld id="{8ACEFDFC-287E-0A4D-81A7-6CC8C070690D}" type="slidenum">
              <a:rPr lang="nb-NO" smtClean="0"/>
              <a:t>39</a:t>
            </a:fld>
            <a:endParaRPr lang="nb-NO"/>
          </a:p>
        </p:txBody>
      </p:sp>
      <p:pic>
        <p:nvPicPr>
          <p:cNvPr id="2" name="Picture 1" descr="Illustrasjon av en gul lyspære med beige sokkel. Tre lysstråler kommer ut av lyspæren. ">
            <a:extLst>
              <a:ext uri="{FF2B5EF4-FFF2-40B4-BE49-F238E27FC236}">
                <a16:creationId xmlns:a16="http://schemas.microsoft.com/office/drawing/2014/main" id="{AA27FF65-7DB2-0110-9192-310831D3D689}"/>
              </a:ext>
            </a:extLst>
          </p:cNvPr>
          <p:cNvPicPr>
            <a:picLocks noChangeAspect="1"/>
          </p:cNvPicPr>
          <p:nvPr/>
        </p:nvPicPr>
        <p:blipFill rotWithShape="1">
          <a:blip r:embed="rId3"/>
          <a:srcRect l="12516" t="2209" r="19567" b="19382"/>
          <a:stretch/>
        </p:blipFill>
        <p:spPr>
          <a:xfrm>
            <a:off x="9341949" y="2677812"/>
            <a:ext cx="1959316" cy="2261979"/>
          </a:xfrm>
          <a:prstGeom prst="rect">
            <a:avLst/>
          </a:prstGeom>
        </p:spPr>
      </p:pic>
    </p:spTree>
    <p:extLst>
      <p:ext uri="{BB962C8B-B14F-4D97-AF65-F5344CB8AC3E}">
        <p14:creationId xmlns:p14="http://schemas.microsoft.com/office/powerpoint/2010/main" val="3778283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0A23C55E-B9A2-E91D-8840-16D22B091E6A}"/>
              </a:ext>
            </a:extLst>
          </p:cNvPr>
          <p:cNvSpPr>
            <a:spLocks noGrp="1"/>
          </p:cNvSpPr>
          <p:nvPr>
            <p:ph type="body" idx="1"/>
          </p:nvPr>
        </p:nvSpPr>
        <p:spPr>
          <a:xfrm>
            <a:off x="1015200" y="713984"/>
            <a:ext cx="9149563" cy="5478472"/>
          </a:xfrm>
        </p:spPr>
        <p:txBody>
          <a:bodyPr/>
          <a:lstStyle/>
          <a:p>
            <a:r>
              <a:rPr lang="nb-NO" sz="1500" dirty="0"/>
              <a:t>Under de fleste av sidene finner du </a:t>
            </a:r>
            <a:r>
              <a:rPr lang="nb-NO" sz="1500" b="1" dirty="0"/>
              <a:t>notater</a:t>
            </a:r>
            <a:r>
              <a:rPr lang="nb-NO" sz="1500" dirty="0"/>
              <a:t>. Disse gir tilleggsinformasjon til sidene, og fungerer som en veileder til deg som skal holde presentasjonen. Det kan være nyttig å forberede seg ved å </a:t>
            </a:r>
            <a:r>
              <a:rPr lang="nb-NO" sz="1500" b="1" dirty="0"/>
              <a:t>lese manus </a:t>
            </a:r>
            <a:r>
              <a:rPr lang="nb-NO" sz="1500" dirty="0"/>
              <a:t>under de ulike sidene før du skal holde presentasjonen. Notater i </a:t>
            </a:r>
            <a:r>
              <a:rPr lang="nb-NO" sz="1500" i="1" dirty="0"/>
              <a:t>kursiv</a:t>
            </a:r>
            <a:r>
              <a:rPr lang="nb-NO" sz="1500" dirty="0"/>
              <a:t> er en veiledning til deg som holder presentasjonen og </a:t>
            </a:r>
            <a:r>
              <a:rPr lang="nb-NO" sz="1500" b="1" dirty="0"/>
              <a:t>skal ikke leses høy</a:t>
            </a:r>
            <a:r>
              <a:rPr lang="nb-NO" sz="1500" dirty="0"/>
              <a:t>. Du kan også selv lage </a:t>
            </a:r>
            <a:r>
              <a:rPr lang="nb-NO" sz="1500" b="1" dirty="0"/>
              <a:t>stikkord på forhånd </a:t>
            </a:r>
            <a:r>
              <a:rPr lang="nb-NO" sz="1500" dirty="0"/>
              <a:t>dersom det er nyttig for deg. Husk at det ofte fungerer best når du finner en måte å presentere på som føles naturlig for deg!</a:t>
            </a:r>
          </a:p>
          <a:p>
            <a:endParaRPr lang="nb-NO" sz="1500" dirty="0"/>
          </a:p>
          <a:p>
            <a:r>
              <a:rPr lang="nb-NO" sz="1500" dirty="0"/>
              <a:t>Presentasjonen inneholder også flere </a:t>
            </a:r>
            <a:r>
              <a:rPr lang="nb-NO" sz="1500" b="1" dirty="0"/>
              <a:t>filmer</a:t>
            </a:r>
            <a:r>
              <a:rPr lang="nb-NO" sz="1500" dirty="0"/>
              <a:t>, via lenke til </a:t>
            </a:r>
            <a:r>
              <a:rPr lang="nb-NO" sz="1500" dirty="0" err="1"/>
              <a:t>youtube</a:t>
            </a:r>
            <a:r>
              <a:rPr lang="nb-NO" sz="1500" dirty="0"/>
              <a:t>. For å unngå de </a:t>
            </a:r>
            <a:r>
              <a:rPr lang="nb-NO" sz="1500" b="1" dirty="0"/>
              <a:t>støyete reklamene </a:t>
            </a:r>
            <a:r>
              <a:rPr lang="nb-NO" sz="1500" dirty="0"/>
              <a:t>som kommer før selve filmen starter, bør du </a:t>
            </a:r>
            <a:r>
              <a:rPr lang="nb-NO" sz="1500" b="1" dirty="0"/>
              <a:t>åpne filmene i nettleser på forhånd</a:t>
            </a:r>
            <a:r>
              <a:rPr lang="nb-NO" sz="1500" dirty="0"/>
              <a:t> og finne stedet der filmen begynner.</a:t>
            </a:r>
          </a:p>
          <a:p>
            <a:endParaRPr lang="nb-NO" sz="1500" dirty="0"/>
          </a:p>
          <a:p>
            <a:r>
              <a:rPr lang="nb-NO" sz="1500" dirty="0"/>
              <a:t>Det er flere </a:t>
            </a:r>
            <a:r>
              <a:rPr lang="nb-NO" sz="1500" b="1" dirty="0"/>
              <a:t>refleksjonsøvelser</a:t>
            </a:r>
            <a:r>
              <a:rPr lang="nb-NO" sz="1500" dirty="0"/>
              <a:t> underveis, hvor de som er til stede inndeles i mindre grupper for å diskutere, med oppsummering i plenum til slutt. Det anbefales at du har gjort deg godt kjent med øvelsene på forhånd og tenkt over </a:t>
            </a:r>
            <a:r>
              <a:rPr lang="nb-NO" sz="1500" b="1" dirty="0"/>
              <a:t>oppsett for din gruppe.</a:t>
            </a:r>
          </a:p>
          <a:p>
            <a:endParaRPr lang="nb-NO" sz="1500" dirty="0"/>
          </a:p>
          <a:p>
            <a:r>
              <a:rPr lang="nb-NO" sz="1500" dirty="0"/>
              <a:t>Det er lagt inn en </a:t>
            </a:r>
            <a:r>
              <a:rPr lang="nb-NO" sz="1500" b="1" dirty="0"/>
              <a:t>pause</a:t>
            </a:r>
            <a:r>
              <a:rPr lang="nb-NO" sz="1500" dirty="0"/>
              <a:t> omtrent midt i presentasjonen. Du står selvsagt fritt til å velge et annet tidspunkt dersom det passer bedre. </a:t>
            </a:r>
          </a:p>
          <a:p>
            <a:endParaRPr lang="nb-NO" sz="1500" dirty="0"/>
          </a:p>
          <a:p>
            <a:r>
              <a:rPr lang="nb-NO" sz="1500" dirty="0"/>
              <a:t>Lykke til på veien mot traumebevisst praksis!</a:t>
            </a:r>
          </a:p>
        </p:txBody>
      </p:sp>
      <p:sp>
        <p:nvSpPr>
          <p:cNvPr id="4" name="Plassholder for dato 3">
            <a:extLst>
              <a:ext uri="{FF2B5EF4-FFF2-40B4-BE49-F238E27FC236}">
                <a16:creationId xmlns:a16="http://schemas.microsoft.com/office/drawing/2014/main" id="{40368E48-33B1-0832-56F6-3ED7C29FC636}"/>
              </a:ext>
            </a:extLst>
          </p:cNvPr>
          <p:cNvSpPr>
            <a:spLocks noGrp="1"/>
          </p:cNvSpPr>
          <p:nvPr>
            <p:ph type="dt" sz="half" idx="10"/>
          </p:nvPr>
        </p:nvSpPr>
        <p:spPr/>
        <p:txBody>
          <a:bodyPr/>
          <a:lstStyle/>
          <a:p>
            <a:fld id="{4E9B9390-45D3-3F49-83A6-08ED4C2BD589}" type="datetime1">
              <a:rPr lang="nb-NO" smtClean="0"/>
              <a:t>06.03.2025</a:t>
            </a:fld>
            <a:endParaRPr lang="nb-NO"/>
          </a:p>
        </p:txBody>
      </p:sp>
      <p:sp>
        <p:nvSpPr>
          <p:cNvPr id="5" name="Plassholder for lysbildenummer 4">
            <a:extLst>
              <a:ext uri="{FF2B5EF4-FFF2-40B4-BE49-F238E27FC236}">
                <a16:creationId xmlns:a16="http://schemas.microsoft.com/office/drawing/2014/main" id="{D070DF93-C105-1AB6-E323-DC2C7C7485EE}"/>
              </a:ext>
            </a:extLst>
          </p:cNvPr>
          <p:cNvSpPr>
            <a:spLocks noGrp="1"/>
          </p:cNvSpPr>
          <p:nvPr>
            <p:ph type="sldNum" sz="quarter" idx="12"/>
          </p:nvPr>
        </p:nvSpPr>
        <p:spPr/>
        <p:txBody>
          <a:bodyPr/>
          <a:lstStyle/>
          <a:p>
            <a:pPr algn="l"/>
            <a:fld id="{8ACEFDFC-287E-0A4D-81A7-6CC8C070690D}" type="slidenum">
              <a:rPr lang="nb-NO" smtClean="0"/>
              <a:pPr algn="l"/>
              <a:t>4</a:t>
            </a:fld>
            <a:endParaRPr lang="nb-NO"/>
          </a:p>
        </p:txBody>
      </p:sp>
      <p:pic>
        <p:nvPicPr>
          <p:cNvPr id="6" name="Picture 2" descr="Illustrasjon av tre personer som sitter sammen. To sitter på gulvet og en på en stol. En av dem holder en bok. ">
            <a:extLst>
              <a:ext uri="{FF2B5EF4-FFF2-40B4-BE49-F238E27FC236}">
                <a16:creationId xmlns:a16="http://schemas.microsoft.com/office/drawing/2014/main" id="{D8CC0179-CC17-3529-5F1B-4ED003D7FF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1998" y="4185235"/>
            <a:ext cx="2672765" cy="2672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3363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48904C7C-BB81-C23A-83F3-D7205AEB09F9}"/>
              </a:ext>
            </a:extLst>
          </p:cNvPr>
          <p:cNvSpPr>
            <a:spLocks noGrp="1"/>
          </p:cNvSpPr>
          <p:nvPr>
            <p:ph type="dt" sz="half" idx="10"/>
          </p:nvPr>
        </p:nvSpPr>
        <p:spPr>
          <a:xfrm>
            <a:off x="10156825" y="6292352"/>
            <a:ext cx="1339850" cy="365125"/>
          </a:xfrm>
        </p:spPr>
        <p:txBody>
          <a:bodyPr anchor="ctr">
            <a:normAutofit/>
          </a:bodyPr>
          <a:lstStyle/>
          <a:p>
            <a:pPr>
              <a:spcAft>
                <a:spcPts val="600"/>
              </a:spcAft>
            </a:pPr>
            <a:fld id="{A2434FEE-7D88-AA46-8139-80D9197567F4}" type="datetime1">
              <a:rPr lang="nb-NO" smtClean="0"/>
              <a:pPr>
                <a:spcAft>
                  <a:spcPts val="600"/>
                </a:spcAft>
              </a:pPr>
              <a:t>06.03.2025</a:t>
            </a:fld>
            <a:endParaRPr lang="nb-NO"/>
          </a:p>
        </p:txBody>
      </p:sp>
      <p:sp>
        <p:nvSpPr>
          <p:cNvPr id="5" name="Plassholder for lysbildenummer 4">
            <a:extLst>
              <a:ext uri="{FF2B5EF4-FFF2-40B4-BE49-F238E27FC236}">
                <a16:creationId xmlns:a16="http://schemas.microsoft.com/office/drawing/2014/main" id="{2DAE98BE-DAF4-A129-079F-C64BE9475286}"/>
              </a:ext>
            </a:extLst>
          </p:cNvPr>
          <p:cNvSpPr>
            <a:spLocks noGrp="1"/>
          </p:cNvSpPr>
          <p:nvPr>
            <p:ph type="sldNum" sz="quarter" idx="12"/>
          </p:nvPr>
        </p:nvSpPr>
        <p:spPr>
          <a:xfrm>
            <a:off x="11496674" y="6292352"/>
            <a:ext cx="695325" cy="365125"/>
          </a:xfrm>
        </p:spPr>
        <p:txBody>
          <a:bodyPr anchor="ctr">
            <a:normAutofit/>
          </a:bodyPr>
          <a:lstStyle/>
          <a:p>
            <a:pPr>
              <a:spcAft>
                <a:spcPts val="600"/>
              </a:spcAft>
            </a:pPr>
            <a:fld id="{8ACEFDFC-287E-0A4D-81A7-6CC8C070690D}" type="slidenum">
              <a:rPr lang="nb-NO" smtClean="0"/>
              <a:pPr>
                <a:spcAft>
                  <a:spcPts val="600"/>
                </a:spcAft>
              </a:pPr>
              <a:t>40</a:t>
            </a:fld>
            <a:endParaRPr lang="nb-NO"/>
          </a:p>
        </p:txBody>
      </p:sp>
      <p:sp>
        <p:nvSpPr>
          <p:cNvPr id="12" name="Text Placeholder 4">
            <a:extLst>
              <a:ext uri="{FF2B5EF4-FFF2-40B4-BE49-F238E27FC236}">
                <a16:creationId xmlns:a16="http://schemas.microsoft.com/office/drawing/2014/main" id="{7D5593BE-13B3-8044-6BEC-0F6E43DB5CBC}"/>
              </a:ext>
            </a:extLst>
          </p:cNvPr>
          <p:cNvSpPr>
            <a:spLocks noGrp="1"/>
          </p:cNvSpPr>
          <p:nvPr>
            <p:ph type="body" sz="quarter" idx="21"/>
          </p:nvPr>
        </p:nvSpPr>
        <p:spPr>
          <a:xfrm>
            <a:off x="331200" y="6296400"/>
            <a:ext cx="687600" cy="360000"/>
          </a:xfrm>
        </p:spPr>
        <p:txBody>
          <a:bodyPr/>
          <a:lstStyle/>
          <a:p>
            <a:endParaRPr lang="en-US"/>
          </a:p>
        </p:txBody>
      </p:sp>
      <p:sp>
        <p:nvSpPr>
          <p:cNvPr id="2" name="TextBox 1">
            <a:extLst>
              <a:ext uri="{FF2B5EF4-FFF2-40B4-BE49-F238E27FC236}">
                <a16:creationId xmlns:a16="http://schemas.microsoft.com/office/drawing/2014/main" id="{760CD0B4-A4B2-8A8F-3B4F-A3F8FDFC635A}"/>
              </a:ext>
            </a:extLst>
          </p:cNvPr>
          <p:cNvSpPr txBox="1"/>
          <p:nvPr/>
        </p:nvSpPr>
        <p:spPr>
          <a:xfrm>
            <a:off x="1180618" y="405114"/>
            <a:ext cx="5162309" cy="584775"/>
          </a:xfrm>
          <a:prstGeom prst="rect">
            <a:avLst/>
          </a:prstGeom>
          <a:noFill/>
        </p:spPr>
        <p:txBody>
          <a:bodyPr wrap="square" rtlCol="0">
            <a:spAutoFit/>
          </a:bodyPr>
          <a:lstStyle/>
          <a:p>
            <a:pPr>
              <a:spcBef>
                <a:spcPct val="0"/>
              </a:spcBef>
            </a:pPr>
            <a:r>
              <a:rPr lang="nb-NO" sz="3200">
                <a:latin typeface="+mj-lt"/>
                <a:ea typeface="+mj-ea"/>
                <a:cs typeface="+mj-cs"/>
              </a:rPr>
              <a:t>Traumebevisst praksis</a:t>
            </a:r>
          </a:p>
        </p:txBody>
      </p:sp>
      <p:pic>
        <p:nvPicPr>
          <p:cNvPr id="9" name="Picture Placeholder 8" descr="Illustrasjon av fire fem hvite sirkler som er koblet sammen av en stiplet linje, mot lyseblå bakgrunn. I den første sirkelen står &quot;Kunnskap om traumer og livsbelastninger&quot;, i den andre &quot;Bevisst på at livet skjer&quot;, i den tredje &quot;Robust arbeidsmiljø&quot;, i den fjerde &quot;Øve sammen&quot; og i den femte &quot;Trygg person i møte med andre&quot;. Ved hver sirkel er det illustrert ulike mennesker, f.eks. en i rullestol, en mann med barnevogn, og barn og voksne i samtale med hverandre. ">
            <a:extLst>
              <a:ext uri="{FF2B5EF4-FFF2-40B4-BE49-F238E27FC236}">
                <a16:creationId xmlns:a16="http://schemas.microsoft.com/office/drawing/2014/main" id="{99AFEA71-493C-3B17-FCA5-EF40FED42294}"/>
              </a:ext>
            </a:extLst>
          </p:cNvPr>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l="518" r="518"/>
          <a:stretch>
            <a:fillRect/>
          </a:stretch>
        </p:blipFill>
        <p:spPr>
          <a:xfrm>
            <a:off x="0" y="0"/>
            <a:ext cx="12193200" cy="6858000"/>
          </a:xfrm>
        </p:spPr>
      </p:pic>
    </p:spTree>
    <p:extLst>
      <p:ext uri="{BB962C8B-B14F-4D97-AF65-F5344CB8AC3E}">
        <p14:creationId xmlns:p14="http://schemas.microsoft.com/office/powerpoint/2010/main" val="35711033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B9CEB-558B-255E-9089-FE964667FB1A}"/>
              </a:ext>
            </a:extLst>
          </p:cNvPr>
          <p:cNvSpPr>
            <a:spLocks noGrp="1"/>
          </p:cNvSpPr>
          <p:nvPr>
            <p:ph type="title"/>
          </p:nvPr>
        </p:nvSpPr>
        <p:spPr>
          <a:xfrm>
            <a:off x="710400" y="-1"/>
            <a:ext cx="9149563" cy="2032001"/>
          </a:xfrm>
        </p:spPr>
        <p:txBody>
          <a:bodyPr/>
          <a:lstStyle/>
          <a:p>
            <a:r>
              <a:rPr lang="en-NO"/>
              <a:t>Jeg har et bevisst forhold til…</a:t>
            </a:r>
          </a:p>
        </p:txBody>
      </p:sp>
      <p:sp>
        <p:nvSpPr>
          <p:cNvPr id="3" name="Text Placeholder 2">
            <a:extLst>
              <a:ext uri="{FF2B5EF4-FFF2-40B4-BE49-F238E27FC236}">
                <a16:creationId xmlns:a16="http://schemas.microsoft.com/office/drawing/2014/main" id="{BF3046EF-574D-F131-D3CB-C2E26503E619}"/>
              </a:ext>
            </a:extLst>
          </p:cNvPr>
          <p:cNvSpPr>
            <a:spLocks noGrp="1"/>
          </p:cNvSpPr>
          <p:nvPr>
            <p:ph type="body" idx="1"/>
          </p:nvPr>
        </p:nvSpPr>
        <p:spPr>
          <a:xfrm>
            <a:off x="695325" y="2545575"/>
            <a:ext cx="7966075" cy="3040025"/>
          </a:xfrm>
        </p:spPr>
        <p:txBody>
          <a:bodyPr/>
          <a:lstStyle/>
          <a:p>
            <a:r>
              <a:rPr lang="nb-NO"/>
              <a:t>…at hvordan jeg har det alltid vil være en del av mine møter med andre </a:t>
            </a:r>
          </a:p>
          <a:p>
            <a:r>
              <a:rPr lang="nb-NO"/>
              <a:t>...at jeg blir påvirket av de jeg møter</a:t>
            </a:r>
          </a:p>
          <a:p>
            <a:r>
              <a:rPr lang="nb-NO"/>
              <a:t>...at hva vi har med oss i livet påvirker situasjonen her og nå</a:t>
            </a:r>
          </a:p>
          <a:p>
            <a:r>
              <a:rPr lang="nb-NO"/>
              <a:t>...at jeg kan bidra til at andre føler seg trygge, sett og hørt</a:t>
            </a:r>
          </a:p>
          <a:p>
            <a:r>
              <a:rPr lang="nb-NO"/>
              <a:t>…at folk jeg møter har med seg opplevelser jeg ikke vet om</a:t>
            </a:r>
          </a:p>
          <a:p>
            <a:pPr marL="0" indent="0">
              <a:buNone/>
            </a:pPr>
            <a:endParaRPr lang="nb-NO"/>
          </a:p>
          <a:p>
            <a:endParaRPr lang="nb-NO"/>
          </a:p>
        </p:txBody>
      </p:sp>
      <p:sp>
        <p:nvSpPr>
          <p:cNvPr id="4" name="Date Placeholder 3">
            <a:extLst>
              <a:ext uri="{FF2B5EF4-FFF2-40B4-BE49-F238E27FC236}">
                <a16:creationId xmlns:a16="http://schemas.microsoft.com/office/drawing/2014/main" id="{36AA3673-5698-3179-17A2-F0DD56AFE44B}"/>
              </a:ext>
            </a:extLst>
          </p:cNvPr>
          <p:cNvSpPr>
            <a:spLocks noGrp="1"/>
          </p:cNvSpPr>
          <p:nvPr>
            <p:ph type="dt" sz="half" idx="10"/>
          </p:nvPr>
        </p:nvSpPr>
        <p:spPr/>
        <p:txBody>
          <a:bodyPr/>
          <a:lstStyle/>
          <a:p>
            <a:fld id="{4E9B9390-45D3-3F49-83A6-08ED4C2BD589}" type="datetime1">
              <a:rPr lang="nb-NO" smtClean="0"/>
              <a:t>06.03.2025</a:t>
            </a:fld>
            <a:endParaRPr lang="nb-NO"/>
          </a:p>
        </p:txBody>
      </p:sp>
      <p:sp>
        <p:nvSpPr>
          <p:cNvPr id="5" name="Slide Number Placeholder 4">
            <a:extLst>
              <a:ext uri="{FF2B5EF4-FFF2-40B4-BE49-F238E27FC236}">
                <a16:creationId xmlns:a16="http://schemas.microsoft.com/office/drawing/2014/main" id="{147008AC-B4F4-5467-1577-423C47622723}"/>
              </a:ext>
            </a:extLst>
          </p:cNvPr>
          <p:cNvSpPr>
            <a:spLocks noGrp="1"/>
          </p:cNvSpPr>
          <p:nvPr>
            <p:ph type="sldNum" sz="quarter" idx="12"/>
          </p:nvPr>
        </p:nvSpPr>
        <p:spPr/>
        <p:txBody>
          <a:bodyPr/>
          <a:lstStyle/>
          <a:p>
            <a:pPr algn="l"/>
            <a:fld id="{8ACEFDFC-287E-0A4D-81A7-6CC8C070690D}" type="slidenum">
              <a:rPr lang="nb-NO" smtClean="0"/>
              <a:pPr algn="l"/>
              <a:t>41</a:t>
            </a:fld>
            <a:endParaRPr lang="nb-NO"/>
          </a:p>
        </p:txBody>
      </p:sp>
      <p:pic>
        <p:nvPicPr>
          <p:cNvPr id="9" name="Picture 8" descr="Illustrasjon av en mann og en kvinne som gir hverandre et håndtrykk.">
            <a:extLst>
              <a:ext uri="{FF2B5EF4-FFF2-40B4-BE49-F238E27FC236}">
                <a16:creationId xmlns:a16="http://schemas.microsoft.com/office/drawing/2014/main" id="{079CA7C1-E6E0-A907-AE1D-12AB84C08AD9}"/>
              </a:ext>
            </a:extLst>
          </p:cNvPr>
          <p:cNvPicPr>
            <a:picLocks noChangeAspect="1"/>
          </p:cNvPicPr>
          <p:nvPr/>
        </p:nvPicPr>
        <p:blipFill>
          <a:blip r:embed="rId3"/>
          <a:stretch>
            <a:fillRect/>
          </a:stretch>
        </p:blipFill>
        <p:spPr>
          <a:xfrm>
            <a:off x="7529511" y="1585412"/>
            <a:ext cx="4186239" cy="4186239"/>
          </a:xfrm>
          <a:prstGeom prst="rect">
            <a:avLst/>
          </a:prstGeom>
        </p:spPr>
      </p:pic>
    </p:spTree>
    <p:extLst>
      <p:ext uri="{BB962C8B-B14F-4D97-AF65-F5344CB8AC3E}">
        <p14:creationId xmlns:p14="http://schemas.microsoft.com/office/powerpoint/2010/main" val="33672039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53895538-B9D7-841C-AAC6-F597FCEA53B4}"/>
              </a:ext>
            </a:extLst>
          </p:cNvPr>
          <p:cNvSpPr>
            <a:spLocks noGrp="1"/>
          </p:cNvSpPr>
          <p:nvPr>
            <p:ph type="title"/>
          </p:nvPr>
        </p:nvSpPr>
        <p:spPr/>
        <p:txBody>
          <a:bodyPr/>
          <a:lstStyle/>
          <a:p>
            <a:br>
              <a:rPr lang="nb-NO" dirty="0"/>
            </a:br>
            <a:r>
              <a:rPr lang="nb-NO" dirty="0"/>
              <a:t>Folkehelsearbeid</a:t>
            </a:r>
          </a:p>
        </p:txBody>
      </p:sp>
      <p:sp>
        <p:nvSpPr>
          <p:cNvPr id="2" name="Plassholder for tekst 1">
            <a:extLst>
              <a:ext uri="{FF2B5EF4-FFF2-40B4-BE49-F238E27FC236}">
                <a16:creationId xmlns:a16="http://schemas.microsoft.com/office/drawing/2014/main" id="{13AF22E0-9DA3-4782-8D98-1019BE46B213}"/>
              </a:ext>
            </a:extLst>
          </p:cNvPr>
          <p:cNvSpPr>
            <a:spLocks noGrp="1"/>
          </p:cNvSpPr>
          <p:nvPr>
            <p:ph type="body" idx="1"/>
          </p:nvPr>
        </p:nvSpPr>
        <p:spPr>
          <a:xfrm>
            <a:off x="1015201" y="3052799"/>
            <a:ext cx="7112800" cy="3040025"/>
          </a:xfrm>
        </p:spPr>
        <p:txBody>
          <a:bodyPr/>
          <a:lstStyle/>
          <a:p>
            <a:r>
              <a:rPr lang="nb-NO" sz="1800" dirty="0"/>
              <a:t>Traumebevisst praksis handler om grunnleggende menneskelige behov som trygghet, tillit og det å være en del av et fellesskap.</a:t>
            </a:r>
            <a:endParaRPr lang="nb-NO" dirty="0"/>
          </a:p>
        </p:txBody>
      </p:sp>
      <p:sp>
        <p:nvSpPr>
          <p:cNvPr id="4" name="Plassholder for dato 3">
            <a:extLst>
              <a:ext uri="{FF2B5EF4-FFF2-40B4-BE49-F238E27FC236}">
                <a16:creationId xmlns:a16="http://schemas.microsoft.com/office/drawing/2014/main" id="{0F007165-1755-1406-7021-33BCE4D0086F}"/>
              </a:ext>
            </a:extLst>
          </p:cNvPr>
          <p:cNvSpPr>
            <a:spLocks noGrp="1"/>
          </p:cNvSpPr>
          <p:nvPr>
            <p:ph type="dt" sz="half" idx="10"/>
          </p:nvPr>
        </p:nvSpPr>
        <p:spPr/>
        <p:txBody>
          <a:bodyPr/>
          <a:lstStyle/>
          <a:p>
            <a:fld id="{C20DE0DF-BE6B-D248-92A9-54242D212695}" type="datetime1">
              <a:rPr lang="nb-NO" smtClean="0"/>
              <a:t>06.03.2025</a:t>
            </a:fld>
            <a:endParaRPr lang="nb-NO" dirty="0"/>
          </a:p>
        </p:txBody>
      </p:sp>
      <p:sp>
        <p:nvSpPr>
          <p:cNvPr id="5" name="Plassholder for lysbildenummer 4">
            <a:extLst>
              <a:ext uri="{FF2B5EF4-FFF2-40B4-BE49-F238E27FC236}">
                <a16:creationId xmlns:a16="http://schemas.microsoft.com/office/drawing/2014/main" id="{65E1341E-3B2B-3C14-F033-2419204079B9}"/>
              </a:ext>
            </a:extLst>
          </p:cNvPr>
          <p:cNvSpPr>
            <a:spLocks noGrp="1"/>
          </p:cNvSpPr>
          <p:nvPr>
            <p:ph type="sldNum" sz="quarter" idx="12"/>
          </p:nvPr>
        </p:nvSpPr>
        <p:spPr/>
        <p:txBody>
          <a:bodyPr/>
          <a:lstStyle/>
          <a:p>
            <a:fld id="{8ACEFDFC-287E-0A4D-81A7-6CC8C070690D}" type="slidenum">
              <a:rPr lang="nb-NO" smtClean="0"/>
              <a:t>42</a:t>
            </a:fld>
            <a:endParaRPr lang="nb-NO" dirty="0"/>
          </a:p>
        </p:txBody>
      </p:sp>
      <p:pic>
        <p:nvPicPr>
          <p:cNvPr id="3" name="Picture 2" descr="Illustrasjon av en gul lyspære med beige sokkel. Tre lysstråler kommer ut av lyspæren. ">
            <a:extLst>
              <a:ext uri="{FF2B5EF4-FFF2-40B4-BE49-F238E27FC236}">
                <a16:creationId xmlns:a16="http://schemas.microsoft.com/office/drawing/2014/main" id="{E430F6DF-E2BF-1458-7645-9D99F22BF001}"/>
              </a:ext>
            </a:extLst>
          </p:cNvPr>
          <p:cNvPicPr>
            <a:picLocks noChangeAspect="1"/>
          </p:cNvPicPr>
          <p:nvPr/>
        </p:nvPicPr>
        <p:blipFill rotWithShape="1">
          <a:blip r:embed="rId3"/>
          <a:srcRect l="12516" t="2209" r="19567" b="19382"/>
          <a:stretch/>
        </p:blipFill>
        <p:spPr>
          <a:xfrm>
            <a:off x="8817666" y="2108002"/>
            <a:ext cx="2288484" cy="2641995"/>
          </a:xfrm>
          <a:prstGeom prst="rect">
            <a:avLst/>
          </a:prstGeom>
        </p:spPr>
      </p:pic>
    </p:spTree>
    <p:extLst>
      <p:ext uri="{BB962C8B-B14F-4D97-AF65-F5344CB8AC3E}">
        <p14:creationId xmlns:p14="http://schemas.microsoft.com/office/powerpoint/2010/main" val="28911938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F3FD700E-2B45-D261-E261-D22119E76746}"/>
              </a:ext>
            </a:extLst>
          </p:cNvPr>
          <p:cNvSpPr>
            <a:spLocks noGrp="1"/>
          </p:cNvSpPr>
          <p:nvPr>
            <p:ph type="title"/>
          </p:nvPr>
        </p:nvSpPr>
        <p:spPr/>
        <p:txBody>
          <a:bodyPr/>
          <a:lstStyle/>
          <a:p>
            <a:r>
              <a:rPr lang="nb-NO" dirty="0"/>
              <a:t>Arbeidsmiljø</a:t>
            </a:r>
          </a:p>
        </p:txBody>
      </p:sp>
      <p:sp>
        <p:nvSpPr>
          <p:cNvPr id="7" name="Plassholder for tekst 6">
            <a:extLst>
              <a:ext uri="{FF2B5EF4-FFF2-40B4-BE49-F238E27FC236}">
                <a16:creationId xmlns:a16="http://schemas.microsoft.com/office/drawing/2014/main" id="{52E7271F-4B5E-80E9-BF13-472892527B88}"/>
              </a:ext>
            </a:extLst>
          </p:cNvPr>
          <p:cNvSpPr>
            <a:spLocks noGrp="1"/>
          </p:cNvSpPr>
          <p:nvPr>
            <p:ph type="body" idx="1"/>
          </p:nvPr>
        </p:nvSpPr>
        <p:spPr/>
        <p:txBody>
          <a:bodyPr/>
          <a:lstStyle/>
          <a:p>
            <a:r>
              <a:rPr lang="nb-NO" dirty="0"/>
              <a:t>Ansatte må oppleve å være trygge på jobb for å kunne ha tilgang til det de har lært når krevende situasjoner oppstår. Derfor er det viktig at vi jobber med både økt kunnskap og robust arbeidsmiljø samtidig. </a:t>
            </a:r>
          </a:p>
        </p:txBody>
      </p:sp>
      <p:sp>
        <p:nvSpPr>
          <p:cNvPr id="4" name="Plassholder for dato 3">
            <a:extLst>
              <a:ext uri="{FF2B5EF4-FFF2-40B4-BE49-F238E27FC236}">
                <a16:creationId xmlns:a16="http://schemas.microsoft.com/office/drawing/2014/main" id="{920DD958-3E2B-97AA-2BBC-48FFB7F5D8CF}"/>
              </a:ext>
            </a:extLst>
          </p:cNvPr>
          <p:cNvSpPr>
            <a:spLocks noGrp="1"/>
          </p:cNvSpPr>
          <p:nvPr>
            <p:ph type="dt" sz="half" idx="10"/>
          </p:nvPr>
        </p:nvSpPr>
        <p:spPr/>
        <p:txBody>
          <a:bodyPr/>
          <a:lstStyle/>
          <a:p>
            <a:fld id="{B7BA21D5-4B52-2745-910D-1FECE8F2075A}" type="datetime1">
              <a:rPr lang="nb-NO" smtClean="0"/>
              <a:t>06.03.2025</a:t>
            </a:fld>
            <a:endParaRPr lang="nb-NO" dirty="0"/>
          </a:p>
        </p:txBody>
      </p:sp>
      <p:sp>
        <p:nvSpPr>
          <p:cNvPr id="5" name="Plassholder for lysbildenummer 4">
            <a:extLst>
              <a:ext uri="{FF2B5EF4-FFF2-40B4-BE49-F238E27FC236}">
                <a16:creationId xmlns:a16="http://schemas.microsoft.com/office/drawing/2014/main" id="{BD26B9BC-7600-0DB5-16FF-3D56710BA293}"/>
              </a:ext>
            </a:extLst>
          </p:cNvPr>
          <p:cNvSpPr>
            <a:spLocks noGrp="1"/>
          </p:cNvSpPr>
          <p:nvPr>
            <p:ph type="sldNum" sz="quarter" idx="12"/>
          </p:nvPr>
        </p:nvSpPr>
        <p:spPr/>
        <p:txBody>
          <a:bodyPr/>
          <a:lstStyle/>
          <a:p>
            <a:pPr algn="l"/>
            <a:fld id="{8ACEFDFC-287E-0A4D-81A7-6CC8C070690D}" type="slidenum">
              <a:rPr lang="nb-NO" smtClean="0"/>
              <a:pPr algn="l"/>
              <a:t>43</a:t>
            </a:fld>
            <a:endParaRPr lang="nb-NO" dirty="0"/>
          </a:p>
        </p:txBody>
      </p:sp>
    </p:spTree>
    <p:extLst>
      <p:ext uri="{BB962C8B-B14F-4D97-AF65-F5344CB8AC3E}">
        <p14:creationId xmlns:p14="http://schemas.microsoft.com/office/powerpoint/2010/main" val="9894192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F9854-DC88-4384-ACEE-23D1F8883B7A}"/>
              </a:ext>
            </a:extLst>
          </p:cNvPr>
          <p:cNvSpPr>
            <a:spLocks noGrp="1"/>
          </p:cNvSpPr>
          <p:nvPr>
            <p:ph type="title"/>
          </p:nvPr>
        </p:nvSpPr>
        <p:spPr/>
        <p:txBody>
          <a:bodyPr/>
          <a:lstStyle/>
          <a:p>
            <a:r>
              <a:rPr lang="en-NO">
                <a:solidFill>
                  <a:schemeClr val="tx1"/>
                </a:solidFill>
              </a:rPr>
              <a:t>Robust arbeidsmiljø</a:t>
            </a:r>
          </a:p>
        </p:txBody>
      </p:sp>
      <p:sp>
        <p:nvSpPr>
          <p:cNvPr id="3" name="Text Placeholder 2">
            <a:extLst>
              <a:ext uri="{FF2B5EF4-FFF2-40B4-BE49-F238E27FC236}">
                <a16:creationId xmlns:a16="http://schemas.microsoft.com/office/drawing/2014/main" id="{6D628C67-9F5F-AF6C-C03B-7213854A0359}"/>
              </a:ext>
            </a:extLst>
          </p:cNvPr>
          <p:cNvSpPr>
            <a:spLocks noGrp="1"/>
          </p:cNvSpPr>
          <p:nvPr>
            <p:ph type="body" idx="1"/>
          </p:nvPr>
        </p:nvSpPr>
        <p:spPr/>
        <p:txBody>
          <a:bodyPr/>
          <a:lstStyle/>
          <a:p>
            <a:pPr marL="285750" indent="-285750">
              <a:buFont typeface="Arial" panose="020B0604020202020204" pitchFamily="34" charset="0"/>
              <a:buChar char="•"/>
            </a:pPr>
            <a:r>
              <a:rPr lang="nb-NO" dirty="0">
                <a:solidFill>
                  <a:schemeClr val="tx1"/>
                </a:solidFill>
              </a:rPr>
              <a:t>Trygge i oss selv</a:t>
            </a:r>
          </a:p>
          <a:p>
            <a:pPr marL="285750" indent="-285750">
              <a:buFont typeface="Arial" panose="020B0604020202020204" pitchFamily="34" charset="0"/>
              <a:buChar char="•"/>
            </a:pPr>
            <a:r>
              <a:rPr lang="nb-NO" dirty="0">
                <a:solidFill>
                  <a:schemeClr val="tx1"/>
                </a:solidFill>
              </a:rPr>
              <a:t>Trygge på hverandre</a:t>
            </a:r>
          </a:p>
          <a:p>
            <a:pPr marL="285750" indent="-285750">
              <a:buFont typeface="Arial" panose="020B0604020202020204" pitchFamily="34" charset="0"/>
              <a:buChar char="•"/>
            </a:pPr>
            <a:r>
              <a:rPr lang="nb-NO" dirty="0">
                <a:solidFill>
                  <a:schemeClr val="tx1"/>
                </a:solidFill>
              </a:rPr>
              <a:t>Trygge omgivelser</a:t>
            </a:r>
          </a:p>
          <a:p>
            <a:endParaRPr lang="nb-NO" dirty="0">
              <a:solidFill>
                <a:schemeClr val="tx1"/>
              </a:solidFill>
            </a:endParaRPr>
          </a:p>
          <a:p>
            <a:pPr marL="285750" indent="-285750">
              <a:buFont typeface="Arial" panose="020B0604020202020204" pitchFamily="34" charset="0"/>
              <a:buChar char="•"/>
            </a:pPr>
            <a:endParaRPr lang="nb-NO" dirty="0">
              <a:solidFill>
                <a:schemeClr val="tx1"/>
              </a:solidFill>
            </a:endParaRPr>
          </a:p>
        </p:txBody>
      </p:sp>
      <p:sp>
        <p:nvSpPr>
          <p:cNvPr id="4" name="Date Placeholder 3">
            <a:extLst>
              <a:ext uri="{FF2B5EF4-FFF2-40B4-BE49-F238E27FC236}">
                <a16:creationId xmlns:a16="http://schemas.microsoft.com/office/drawing/2014/main" id="{9C374F04-C810-87DD-A6B3-C26EB7387446}"/>
              </a:ext>
            </a:extLst>
          </p:cNvPr>
          <p:cNvSpPr>
            <a:spLocks noGrp="1"/>
          </p:cNvSpPr>
          <p:nvPr>
            <p:ph type="dt" sz="half" idx="10"/>
          </p:nvPr>
        </p:nvSpPr>
        <p:spPr/>
        <p:txBody>
          <a:bodyPr/>
          <a:lstStyle/>
          <a:p>
            <a:fld id="{507D2464-A518-1A48-B5E7-CA9150B3889F}" type="datetime1">
              <a:rPr lang="nb-NO" smtClean="0"/>
              <a:t>06.03.2025</a:t>
            </a:fld>
            <a:endParaRPr lang="nb-NO" dirty="0"/>
          </a:p>
        </p:txBody>
      </p:sp>
      <p:sp>
        <p:nvSpPr>
          <p:cNvPr id="5" name="Slide Number Placeholder 4">
            <a:extLst>
              <a:ext uri="{FF2B5EF4-FFF2-40B4-BE49-F238E27FC236}">
                <a16:creationId xmlns:a16="http://schemas.microsoft.com/office/drawing/2014/main" id="{70FEA5CB-6762-1451-B50A-289E497ABEB7}"/>
              </a:ext>
            </a:extLst>
          </p:cNvPr>
          <p:cNvSpPr>
            <a:spLocks noGrp="1"/>
          </p:cNvSpPr>
          <p:nvPr>
            <p:ph type="sldNum" sz="quarter" idx="12"/>
          </p:nvPr>
        </p:nvSpPr>
        <p:spPr/>
        <p:txBody>
          <a:bodyPr/>
          <a:lstStyle/>
          <a:p>
            <a:pPr algn="l"/>
            <a:fld id="{8ACEFDFC-287E-0A4D-81A7-6CC8C070690D}" type="slidenum">
              <a:rPr lang="nb-NO" smtClean="0"/>
              <a:pPr algn="l"/>
              <a:t>44</a:t>
            </a:fld>
            <a:endParaRPr lang="nb-NO" dirty="0"/>
          </a:p>
        </p:txBody>
      </p:sp>
      <p:pic>
        <p:nvPicPr>
          <p:cNvPr id="11" name="Picture 10" descr="Illustrasjon av to menn og to kvinner som står vendt mot hverandre med hendene samlet i midten. Over dem er en gul lyspære. ">
            <a:extLst>
              <a:ext uri="{FF2B5EF4-FFF2-40B4-BE49-F238E27FC236}">
                <a16:creationId xmlns:a16="http://schemas.microsoft.com/office/drawing/2014/main" id="{A78CDE09-A20D-7455-095B-AAE5005BA1A4}"/>
              </a:ext>
            </a:extLst>
          </p:cNvPr>
          <p:cNvPicPr>
            <a:picLocks noChangeAspect="1"/>
          </p:cNvPicPr>
          <p:nvPr/>
        </p:nvPicPr>
        <p:blipFill rotWithShape="1">
          <a:blip r:embed="rId3"/>
          <a:srcRect l="16353" t="17894" r="15981" b="17551"/>
          <a:stretch/>
        </p:blipFill>
        <p:spPr>
          <a:xfrm>
            <a:off x="7983668" y="2383859"/>
            <a:ext cx="2944346" cy="2808941"/>
          </a:xfrm>
          <a:prstGeom prst="rect">
            <a:avLst/>
          </a:prstGeom>
        </p:spPr>
      </p:pic>
      <p:pic>
        <p:nvPicPr>
          <p:cNvPr id="6" name="Picture 5" descr="Illustrasjon av to menn og to kvinner som står mot hverandre med hendene samlet i midten. Over dem er en gul lyspære. ">
            <a:extLst>
              <a:ext uri="{FF2B5EF4-FFF2-40B4-BE49-F238E27FC236}">
                <a16:creationId xmlns:a16="http://schemas.microsoft.com/office/drawing/2014/main" id="{D0DAA650-964E-C86A-22D4-B77D5B280B8A}"/>
              </a:ext>
            </a:extLst>
          </p:cNvPr>
          <p:cNvPicPr>
            <a:picLocks noChangeAspect="1"/>
          </p:cNvPicPr>
          <p:nvPr/>
        </p:nvPicPr>
        <p:blipFill rotWithShape="1">
          <a:blip r:embed="rId4"/>
          <a:srcRect l="12516" t="2209" r="19567" b="19382"/>
          <a:stretch/>
        </p:blipFill>
        <p:spPr>
          <a:xfrm>
            <a:off x="9099380" y="913433"/>
            <a:ext cx="1212159" cy="1399406"/>
          </a:xfrm>
          <a:prstGeom prst="rect">
            <a:avLst/>
          </a:prstGeom>
        </p:spPr>
      </p:pic>
    </p:spTree>
    <p:extLst>
      <p:ext uri="{BB962C8B-B14F-4D97-AF65-F5344CB8AC3E}">
        <p14:creationId xmlns:p14="http://schemas.microsoft.com/office/powerpoint/2010/main" val="25736641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D9FB29-416F-E6D9-9843-2B1C6C338A6E}"/>
              </a:ext>
            </a:extLst>
          </p:cNvPr>
          <p:cNvSpPr>
            <a:spLocks noGrp="1"/>
          </p:cNvSpPr>
          <p:nvPr>
            <p:ph type="title"/>
          </p:nvPr>
        </p:nvSpPr>
        <p:spPr/>
        <p:txBody>
          <a:bodyPr/>
          <a:lstStyle/>
          <a:p>
            <a:r>
              <a:rPr lang="nb-NO" dirty="0"/>
              <a:t>Refleksjonsøvelse</a:t>
            </a:r>
          </a:p>
        </p:txBody>
      </p:sp>
      <p:sp>
        <p:nvSpPr>
          <p:cNvPr id="3" name="Plassholder for innhold 2">
            <a:extLst>
              <a:ext uri="{FF2B5EF4-FFF2-40B4-BE49-F238E27FC236}">
                <a16:creationId xmlns:a16="http://schemas.microsoft.com/office/drawing/2014/main" id="{9E08232F-8FC8-AF94-049A-23487F969214}"/>
              </a:ext>
            </a:extLst>
          </p:cNvPr>
          <p:cNvSpPr>
            <a:spLocks noGrp="1"/>
          </p:cNvSpPr>
          <p:nvPr>
            <p:ph idx="1"/>
          </p:nvPr>
        </p:nvSpPr>
        <p:spPr/>
        <p:txBody>
          <a:bodyPr/>
          <a:lstStyle/>
          <a:p>
            <a:pPr marL="575945" lvl="2" indent="-179705">
              <a:buClr>
                <a:srgbClr val="FF8274"/>
              </a:buClr>
              <a:buFont typeface="Wingdings"/>
              <a:buChar char="§"/>
            </a:pPr>
            <a:endParaRPr lang="nb-NO" sz="1100" dirty="0">
              <a:latin typeface="Calibri"/>
              <a:cs typeface="Calibri"/>
            </a:endParaRPr>
          </a:p>
          <a:p>
            <a:pPr marL="0" indent="0">
              <a:buNone/>
            </a:pPr>
            <a:endParaRPr lang="nb-NO" dirty="0"/>
          </a:p>
        </p:txBody>
      </p:sp>
      <p:sp>
        <p:nvSpPr>
          <p:cNvPr id="4" name="Plassholder for dato 3">
            <a:extLst>
              <a:ext uri="{FF2B5EF4-FFF2-40B4-BE49-F238E27FC236}">
                <a16:creationId xmlns:a16="http://schemas.microsoft.com/office/drawing/2014/main" id="{2832E301-0DEF-F307-46D9-6206FF914706}"/>
              </a:ext>
            </a:extLst>
          </p:cNvPr>
          <p:cNvSpPr>
            <a:spLocks noGrp="1"/>
          </p:cNvSpPr>
          <p:nvPr>
            <p:ph type="dt" sz="half" idx="10"/>
          </p:nvPr>
        </p:nvSpPr>
        <p:spPr/>
        <p:txBody>
          <a:bodyPr/>
          <a:lstStyle/>
          <a:p>
            <a:fld id="{C20DE0DF-BE6B-D248-92A9-54242D212695}" type="datetime1">
              <a:rPr lang="nb-NO" smtClean="0"/>
              <a:t>06.03.2025</a:t>
            </a:fld>
            <a:endParaRPr lang="nb-NO" dirty="0"/>
          </a:p>
        </p:txBody>
      </p:sp>
      <p:sp>
        <p:nvSpPr>
          <p:cNvPr id="5" name="Plassholder for lysbildenummer 4">
            <a:extLst>
              <a:ext uri="{FF2B5EF4-FFF2-40B4-BE49-F238E27FC236}">
                <a16:creationId xmlns:a16="http://schemas.microsoft.com/office/drawing/2014/main" id="{B1C294F3-B7A6-1E60-3BAC-4D540B54CB58}"/>
              </a:ext>
            </a:extLst>
          </p:cNvPr>
          <p:cNvSpPr>
            <a:spLocks noGrp="1"/>
          </p:cNvSpPr>
          <p:nvPr>
            <p:ph type="sldNum" sz="quarter" idx="12"/>
          </p:nvPr>
        </p:nvSpPr>
        <p:spPr/>
        <p:txBody>
          <a:bodyPr/>
          <a:lstStyle/>
          <a:p>
            <a:fld id="{8ACEFDFC-287E-0A4D-81A7-6CC8C070690D}" type="slidenum">
              <a:rPr lang="nb-NO" smtClean="0"/>
              <a:t>45</a:t>
            </a:fld>
            <a:endParaRPr lang="nb-NO" dirty="0"/>
          </a:p>
        </p:txBody>
      </p:sp>
      <p:pic>
        <p:nvPicPr>
          <p:cNvPr id="7" name="Bilde 6" descr="Illustrasjon av to kvinner som snakker sammen. Hver kvinne har en snakkeboble foran ansiktet. ">
            <a:extLst>
              <a:ext uri="{FF2B5EF4-FFF2-40B4-BE49-F238E27FC236}">
                <a16:creationId xmlns:a16="http://schemas.microsoft.com/office/drawing/2014/main" id="{D13D8FB3-A4DF-0594-79AD-F1D1E91335A1}"/>
              </a:ext>
            </a:extLst>
          </p:cNvPr>
          <p:cNvPicPr>
            <a:picLocks noChangeAspect="1"/>
          </p:cNvPicPr>
          <p:nvPr/>
        </p:nvPicPr>
        <p:blipFill>
          <a:blip r:embed="rId3"/>
          <a:stretch>
            <a:fillRect/>
          </a:stretch>
        </p:blipFill>
        <p:spPr>
          <a:xfrm>
            <a:off x="2924909" y="1378420"/>
            <a:ext cx="6342181" cy="4101159"/>
          </a:xfrm>
          <a:prstGeom prst="rect">
            <a:avLst/>
          </a:prstGeom>
        </p:spPr>
      </p:pic>
    </p:spTree>
    <p:extLst>
      <p:ext uri="{BB962C8B-B14F-4D97-AF65-F5344CB8AC3E}">
        <p14:creationId xmlns:p14="http://schemas.microsoft.com/office/powerpoint/2010/main" val="36164176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D9FB29-416F-E6D9-9843-2B1C6C338A6E}"/>
              </a:ext>
            </a:extLst>
          </p:cNvPr>
          <p:cNvSpPr>
            <a:spLocks noGrp="1"/>
          </p:cNvSpPr>
          <p:nvPr>
            <p:ph type="title"/>
          </p:nvPr>
        </p:nvSpPr>
        <p:spPr/>
        <p:txBody>
          <a:bodyPr/>
          <a:lstStyle/>
          <a:p>
            <a:r>
              <a:rPr lang="nb-NO" dirty="0"/>
              <a:t>Spørsmål til refleksjon</a:t>
            </a:r>
          </a:p>
        </p:txBody>
      </p:sp>
      <p:sp>
        <p:nvSpPr>
          <p:cNvPr id="3" name="Plassholder for innhold 2">
            <a:extLst>
              <a:ext uri="{FF2B5EF4-FFF2-40B4-BE49-F238E27FC236}">
                <a16:creationId xmlns:a16="http://schemas.microsoft.com/office/drawing/2014/main" id="{9E08232F-8FC8-AF94-049A-23487F969214}"/>
              </a:ext>
            </a:extLst>
          </p:cNvPr>
          <p:cNvSpPr>
            <a:spLocks noGrp="1"/>
          </p:cNvSpPr>
          <p:nvPr>
            <p:ph sz="half" idx="1"/>
          </p:nvPr>
        </p:nvSpPr>
        <p:spPr/>
        <p:txBody>
          <a:bodyPr/>
          <a:lstStyle/>
          <a:p>
            <a:pPr marL="575945" lvl="2" indent="-179705">
              <a:buClr>
                <a:srgbClr val="FF8274"/>
              </a:buClr>
              <a:buFont typeface="Wingdings"/>
              <a:buChar char="§"/>
            </a:pPr>
            <a:endParaRPr lang="nb-NO" sz="1100" dirty="0">
              <a:latin typeface="Calibri"/>
              <a:cs typeface="Calibri"/>
            </a:endParaRPr>
          </a:p>
          <a:p>
            <a:pPr marL="0" indent="0">
              <a:buNone/>
            </a:pPr>
            <a:endParaRPr lang="nb-NO" dirty="0"/>
          </a:p>
        </p:txBody>
      </p:sp>
      <p:sp>
        <p:nvSpPr>
          <p:cNvPr id="8" name="Plassholder for innhold 7">
            <a:extLst>
              <a:ext uri="{FF2B5EF4-FFF2-40B4-BE49-F238E27FC236}">
                <a16:creationId xmlns:a16="http://schemas.microsoft.com/office/drawing/2014/main" id="{26A347D5-FB89-677E-9B06-DE6731E75BAC}"/>
              </a:ext>
            </a:extLst>
          </p:cNvPr>
          <p:cNvSpPr>
            <a:spLocks noGrp="1"/>
          </p:cNvSpPr>
          <p:nvPr>
            <p:ph sz="half" idx="2"/>
          </p:nvPr>
        </p:nvSpPr>
        <p:spPr>
          <a:xfrm>
            <a:off x="695325" y="1516828"/>
            <a:ext cx="7060940" cy="4579173"/>
          </a:xfrm>
        </p:spPr>
        <p:txBody>
          <a:bodyPr/>
          <a:lstStyle/>
          <a:p>
            <a:r>
              <a:rPr lang="nb-NO" sz="1800" dirty="0"/>
              <a:t>Se for deg at du akkurat har gjennomgått en alvorlig livshendelse, eller at du har stått i belastninger over tid. Du har kanskje vært borte fra jobb i en periode, og skal starte å jobbe igjen. Du er kanskje ekstra sliten, og er bekymret for hvordan det vil gå på jobb og om du vil tåle arbeidspresset. Du er kanskje også spent på hvordan de sosiale møtene på jobb vil være for deg, og hvordan dine kollegaer vil møte deg. </a:t>
            </a:r>
          </a:p>
          <a:p>
            <a:r>
              <a:rPr lang="nb-NO" sz="1800" dirty="0"/>
              <a:t>Hvordan hadde du ønsket å bli møtt av dine ledere og dine kollegaer? Hva hadde vært viktig for deg i din situasjon?</a:t>
            </a:r>
          </a:p>
          <a:p>
            <a:r>
              <a:rPr lang="nb-NO" sz="1800" dirty="0"/>
              <a:t>Hva skal til på din arbeidsplass for at dette skal kunne skje? </a:t>
            </a:r>
          </a:p>
          <a:p>
            <a:pPr lvl="1"/>
            <a:r>
              <a:rPr lang="nb-NO" sz="1800" dirty="0"/>
              <a:t>Trengs det endringer på ulike områder, for eksempel fysiske lokaler, psykososialt arbeidsmiljø eller arbeidsbelastning? </a:t>
            </a:r>
          </a:p>
          <a:p>
            <a:r>
              <a:rPr lang="nb-NO" sz="1800" dirty="0"/>
              <a:t>Hva er det første du kan gjøre for å bidra til at denne endringen skjer?</a:t>
            </a:r>
          </a:p>
          <a:p>
            <a:endParaRPr lang="nb-NO" sz="1800" dirty="0"/>
          </a:p>
        </p:txBody>
      </p:sp>
      <p:sp>
        <p:nvSpPr>
          <p:cNvPr id="4" name="Plassholder for dato 3">
            <a:extLst>
              <a:ext uri="{FF2B5EF4-FFF2-40B4-BE49-F238E27FC236}">
                <a16:creationId xmlns:a16="http://schemas.microsoft.com/office/drawing/2014/main" id="{2832E301-0DEF-F307-46D9-6206FF914706}"/>
              </a:ext>
            </a:extLst>
          </p:cNvPr>
          <p:cNvSpPr>
            <a:spLocks noGrp="1"/>
          </p:cNvSpPr>
          <p:nvPr>
            <p:ph type="dt" sz="half" idx="10"/>
          </p:nvPr>
        </p:nvSpPr>
        <p:spPr/>
        <p:txBody>
          <a:bodyPr/>
          <a:lstStyle/>
          <a:p>
            <a:fld id="{C20DE0DF-BE6B-D248-92A9-54242D212695}" type="datetime1">
              <a:rPr lang="nb-NO" smtClean="0"/>
              <a:t>06.03.2025</a:t>
            </a:fld>
            <a:endParaRPr lang="nb-NO" dirty="0"/>
          </a:p>
        </p:txBody>
      </p:sp>
      <p:sp>
        <p:nvSpPr>
          <p:cNvPr id="5" name="Plassholder for lysbildenummer 4">
            <a:extLst>
              <a:ext uri="{FF2B5EF4-FFF2-40B4-BE49-F238E27FC236}">
                <a16:creationId xmlns:a16="http://schemas.microsoft.com/office/drawing/2014/main" id="{B1C294F3-B7A6-1E60-3BAC-4D540B54CB58}"/>
              </a:ext>
            </a:extLst>
          </p:cNvPr>
          <p:cNvSpPr>
            <a:spLocks noGrp="1"/>
          </p:cNvSpPr>
          <p:nvPr>
            <p:ph type="sldNum" sz="quarter" idx="12"/>
          </p:nvPr>
        </p:nvSpPr>
        <p:spPr/>
        <p:txBody>
          <a:bodyPr/>
          <a:lstStyle/>
          <a:p>
            <a:fld id="{8ACEFDFC-287E-0A4D-81A7-6CC8C070690D}" type="slidenum">
              <a:rPr lang="nb-NO" smtClean="0"/>
              <a:t>46</a:t>
            </a:fld>
            <a:endParaRPr lang="nb-NO" dirty="0"/>
          </a:p>
        </p:txBody>
      </p:sp>
      <p:pic>
        <p:nvPicPr>
          <p:cNvPr id="7" name="Bilde 6" descr="Illustrasjon av to kvinner som snakker sammen. Hver kvinne har en snakkeboble foran ansiktet. ">
            <a:extLst>
              <a:ext uri="{FF2B5EF4-FFF2-40B4-BE49-F238E27FC236}">
                <a16:creationId xmlns:a16="http://schemas.microsoft.com/office/drawing/2014/main" id="{D13D8FB3-A4DF-0594-79AD-F1D1E91335A1}"/>
              </a:ext>
            </a:extLst>
          </p:cNvPr>
          <p:cNvPicPr>
            <a:picLocks noChangeAspect="1"/>
          </p:cNvPicPr>
          <p:nvPr/>
        </p:nvPicPr>
        <p:blipFill>
          <a:blip r:embed="rId3"/>
          <a:stretch>
            <a:fillRect/>
          </a:stretch>
        </p:blipFill>
        <p:spPr>
          <a:xfrm>
            <a:off x="7756265" y="2032000"/>
            <a:ext cx="4032003" cy="2607287"/>
          </a:xfrm>
          <a:prstGeom prst="rect">
            <a:avLst/>
          </a:prstGeom>
        </p:spPr>
      </p:pic>
    </p:spTree>
    <p:extLst>
      <p:ext uri="{BB962C8B-B14F-4D97-AF65-F5344CB8AC3E}">
        <p14:creationId xmlns:p14="http://schemas.microsoft.com/office/powerpoint/2010/main" val="20743933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2CFC4-16FA-3A70-F85C-3A3FE4744C51}"/>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0251CEB3-DE43-4C48-6715-D46E63DBB9CD}"/>
              </a:ext>
            </a:extLst>
          </p:cNvPr>
          <p:cNvSpPr>
            <a:spLocks noGrp="1"/>
          </p:cNvSpPr>
          <p:nvPr>
            <p:ph type="title"/>
          </p:nvPr>
        </p:nvSpPr>
        <p:spPr/>
        <p:txBody>
          <a:bodyPr/>
          <a:lstStyle/>
          <a:p>
            <a:r>
              <a:rPr lang="nb-NO" dirty="0"/>
              <a:t>Robuste arbeidsplasser</a:t>
            </a:r>
          </a:p>
        </p:txBody>
      </p:sp>
      <p:sp>
        <p:nvSpPr>
          <p:cNvPr id="3" name="Plassholder for innhold 2">
            <a:extLst>
              <a:ext uri="{FF2B5EF4-FFF2-40B4-BE49-F238E27FC236}">
                <a16:creationId xmlns:a16="http://schemas.microsoft.com/office/drawing/2014/main" id="{1E216084-D5D1-87F1-EDF8-34375FF782FE}"/>
              </a:ext>
            </a:extLst>
          </p:cNvPr>
          <p:cNvSpPr>
            <a:spLocks noGrp="1"/>
          </p:cNvSpPr>
          <p:nvPr>
            <p:ph idx="1"/>
          </p:nvPr>
        </p:nvSpPr>
        <p:spPr>
          <a:xfrm>
            <a:off x="695326" y="2032000"/>
            <a:ext cx="5587908" cy="4060824"/>
          </a:xfrm>
        </p:spPr>
        <p:txBody>
          <a:bodyPr/>
          <a:lstStyle/>
          <a:p>
            <a:r>
              <a:rPr lang="nb-NO" sz="1800" dirty="0"/>
              <a:t>Relasjoner beskytter, både for å redusere forekomst og konsekvenser av negative livsbelastninger</a:t>
            </a:r>
          </a:p>
          <a:p>
            <a:r>
              <a:rPr lang="nb-NO" sz="1800" dirty="0"/>
              <a:t>Arbeidsmiljø er en viktig del av kontekst på en arbeidsplass – både for ansatte og innbyggere som møter ansatte</a:t>
            </a:r>
          </a:p>
          <a:p>
            <a:r>
              <a:rPr lang="nb-NO" sz="1800" dirty="0"/>
              <a:t>Vi må starte med oss selv og fylle på vår egen kopp før vi kan gi noe til andre</a:t>
            </a:r>
          </a:p>
          <a:p>
            <a:pPr lvl="1"/>
            <a:r>
              <a:rPr lang="nb-NO" sz="1800" dirty="0"/>
              <a:t>For eksempel kan dette være veiledning og kollegastøtte, </a:t>
            </a:r>
            <a:r>
              <a:rPr lang="nb-NO" sz="1800" dirty="0" err="1"/>
              <a:t>debrief</a:t>
            </a:r>
            <a:r>
              <a:rPr lang="nb-NO" sz="1800" dirty="0"/>
              <a:t> etter vanskelige hendelser på jobb eller tid til selvivaretakelse</a:t>
            </a:r>
          </a:p>
        </p:txBody>
      </p:sp>
      <p:sp>
        <p:nvSpPr>
          <p:cNvPr id="4" name="Plassholder for dato 3">
            <a:extLst>
              <a:ext uri="{FF2B5EF4-FFF2-40B4-BE49-F238E27FC236}">
                <a16:creationId xmlns:a16="http://schemas.microsoft.com/office/drawing/2014/main" id="{64641478-87DF-D2AE-0356-1F1D0D7FD1E3}"/>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5" name="Plassholder for lysbildenummer 4">
            <a:extLst>
              <a:ext uri="{FF2B5EF4-FFF2-40B4-BE49-F238E27FC236}">
                <a16:creationId xmlns:a16="http://schemas.microsoft.com/office/drawing/2014/main" id="{71008492-9B32-5CA0-C99C-2A0372411139}"/>
              </a:ext>
            </a:extLst>
          </p:cNvPr>
          <p:cNvSpPr>
            <a:spLocks noGrp="1"/>
          </p:cNvSpPr>
          <p:nvPr>
            <p:ph type="sldNum" sz="quarter" idx="12"/>
          </p:nvPr>
        </p:nvSpPr>
        <p:spPr/>
        <p:txBody>
          <a:bodyPr/>
          <a:lstStyle/>
          <a:p>
            <a:fld id="{8ACEFDFC-287E-0A4D-81A7-6CC8C070690D}" type="slidenum">
              <a:rPr lang="nb-NO" smtClean="0"/>
              <a:t>47</a:t>
            </a:fld>
            <a:endParaRPr lang="nb-NO"/>
          </a:p>
        </p:txBody>
      </p:sp>
      <p:pic>
        <p:nvPicPr>
          <p:cNvPr id="6" name="Picture 5" descr="Illustrasjon av en grønn vannslange, en beige vannkanne og en rød blomst.  Vannslangen fyller vannkannen med vann, og vannkannen vanner blomsten. ">
            <a:extLst>
              <a:ext uri="{FF2B5EF4-FFF2-40B4-BE49-F238E27FC236}">
                <a16:creationId xmlns:a16="http://schemas.microsoft.com/office/drawing/2014/main" id="{D0E9135C-1A72-6AB9-D103-3D5C642D6A5D}"/>
              </a:ext>
            </a:extLst>
          </p:cNvPr>
          <p:cNvPicPr>
            <a:picLocks noChangeAspect="1"/>
          </p:cNvPicPr>
          <p:nvPr/>
        </p:nvPicPr>
        <p:blipFill>
          <a:blip r:embed="rId3"/>
          <a:stretch>
            <a:fillRect/>
          </a:stretch>
        </p:blipFill>
        <p:spPr>
          <a:xfrm>
            <a:off x="7372973" y="1479032"/>
            <a:ext cx="3899936" cy="3899936"/>
          </a:xfrm>
          <a:prstGeom prst="rect">
            <a:avLst/>
          </a:prstGeom>
        </p:spPr>
      </p:pic>
    </p:spTree>
    <p:extLst>
      <p:ext uri="{BB962C8B-B14F-4D97-AF65-F5344CB8AC3E}">
        <p14:creationId xmlns:p14="http://schemas.microsoft.com/office/powerpoint/2010/main" val="13676433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A572C-3955-7ECF-03BA-021D07979D54}"/>
              </a:ext>
            </a:extLst>
          </p:cNvPr>
          <p:cNvSpPr>
            <a:spLocks noGrp="1"/>
          </p:cNvSpPr>
          <p:nvPr>
            <p:ph type="title"/>
          </p:nvPr>
        </p:nvSpPr>
        <p:spPr/>
        <p:txBody>
          <a:bodyPr/>
          <a:lstStyle/>
          <a:p>
            <a:r>
              <a:rPr lang="nb-NO"/>
              <a:t>Effekten av traumebevisst praksis</a:t>
            </a:r>
          </a:p>
        </p:txBody>
      </p:sp>
      <p:sp>
        <p:nvSpPr>
          <p:cNvPr id="3" name="Text Placeholder 2">
            <a:extLst>
              <a:ext uri="{FF2B5EF4-FFF2-40B4-BE49-F238E27FC236}">
                <a16:creationId xmlns:a16="http://schemas.microsoft.com/office/drawing/2014/main" id="{A826E4B2-2E3E-5C67-5085-FF9FFE87DCDC}"/>
              </a:ext>
            </a:extLst>
          </p:cNvPr>
          <p:cNvSpPr>
            <a:spLocks noGrp="1"/>
          </p:cNvSpPr>
          <p:nvPr>
            <p:ph type="body" idx="1"/>
          </p:nvPr>
        </p:nvSpPr>
        <p:spPr/>
        <p:txBody>
          <a:bodyPr/>
          <a:lstStyle/>
          <a:p>
            <a:r>
              <a:rPr lang="nb-NO"/>
              <a:t>Forskning fra land som har innført traumeinformert praksis viser at det har hatt god effekt, både for ansatte på arbeidsplasser og for innbyggere.</a:t>
            </a:r>
          </a:p>
        </p:txBody>
      </p:sp>
      <p:sp>
        <p:nvSpPr>
          <p:cNvPr id="4" name="Date Placeholder 3">
            <a:extLst>
              <a:ext uri="{FF2B5EF4-FFF2-40B4-BE49-F238E27FC236}">
                <a16:creationId xmlns:a16="http://schemas.microsoft.com/office/drawing/2014/main" id="{465668B1-9AF7-EC6B-4667-9A936E0582CC}"/>
              </a:ext>
            </a:extLst>
          </p:cNvPr>
          <p:cNvSpPr>
            <a:spLocks noGrp="1"/>
          </p:cNvSpPr>
          <p:nvPr>
            <p:ph type="dt" sz="half" idx="10"/>
          </p:nvPr>
        </p:nvSpPr>
        <p:spPr/>
        <p:txBody>
          <a:bodyPr/>
          <a:lstStyle/>
          <a:p>
            <a:fld id="{4E9B9390-45D3-3F49-83A6-08ED4C2BD589}" type="datetime1">
              <a:rPr lang="nb-NO" smtClean="0"/>
              <a:t>06.03.2025</a:t>
            </a:fld>
            <a:endParaRPr lang="nb-NO"/>
          </a:p>
        </p:txBody>
      </p:sp>
      <p:sp>
        <p:nvSpPr>
          <p:cNvPr id="5" name="Slide Number Placeholder 4">
            <a:extLst>
              <a:ext uri="{FF2B5EF4-FFF2-40B4-BE49-F238E27FC236}">
                <a16:creationId xmlns:a16="http://schemas.microsoft.com/office/drawing/2014/main" id="{0A160EE7-8829-6624-1E43-E0D000ADAC4D}"/>
              </a:ext>
            </a:extLst>
          </p:cNvPr>
          <p:cNvSpPr>
            <a:spLocks noGrp="1"/>
          </p:cNvSpPr>
          <p:nvPr>
            <p:ph type="sldNum" sz="quarter" idx="12"/>
          </p:nvPr>
        </p:nvSpPr>
        <p:spPr/>
        <p:txBody>
          <a:bodyPr/>
          <a:lstStyle/>
          <a:p>
            <a:pPr algn="l"/>
            <a:fld id="{8ACEFDFC-287E-0A4D-81A7-6CC8C070690D}" type="slidenum">
              <a:rPr lang="nb-NO" smtClean="0"/>
              <a:pPr algn="l"/>
              <a:t>48</a:t>
            </a:fld>
            <a:endParaRPr lang="nb-NO"/>
          </a:p>
        </p:txBody>
      </p:sp>
    </p:spTree>
    <p:extLst>
      <p:ext uri="{BB962C8B-B14F-4D97-AF65-F5344CB8AC3E}">
        <p14:creationId xmlns:p14="http://schemas.microsoft.com/office/powerpoint/2010/main" val="40332211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A33F6C-6A19-7535-7055-4D64D0024D40}"/>
              </a:ext>
            </a:extLst>
          </p:cNvPr>
          <p:cNvSpPr>
            <a:spLocks noGrp="1"/>
          </p:cNvSpPr>
          <p:nvPr>
            <p:ph type="title"/>
          </p:nvPr>
        </p:nvSpPr>
        <p:spPr/>
        <p:txBody>
          <a:bodyPr/>
          <a:lstStyle/>
          <a:p>
            <a:r>
              <a:rPr lang="nb-NO"/>
              <a:t>Effekten av traumebevisst praksis – for innbyggere</a:t>
            </a:r>
          </a:p>
        </p:txBody>
      </p:sp>
      <p:sp>
        <p:nvSpPr>
          <p:cNvPr id="3" name="Plassholder for innhold 2">
            <a:extLst>
              <a:ext uri="{FF2B5EF4-FFF2-40B4-BE49-F238E27FC236}">
                <a16:creationId xmlns:a16="http://schemas.microsoft.com/office/drawing/2014/main" id="{1FA21E7D-2852-B416-46C2-C53187729D01}"/>
              </a:ext>
            </a:extLst>
          </p:cNvPr>
          <p:cNvSpPr>
            <a:spLocks noGrp="1"/>
          </p:cNvSpPr>
          <p:nvPr>
            <p:ph sz="half" idx="1"/>
          </p:nvPr>
        </p:nvSpPr>
        <p:spPr>
          <a:xfrm>
            <a:off x="695325" y="1701209"/>
            <a:ext cx="5181600" cy="4391617"/>
          </a:xfrm>
        </p:spPr>
        <p:txBody>
          <a:bodyPr/>
          <a:lstStyle/>
          <a:p>
            <a:r>
              <a:rPr lang="nb-NO" dirty="0"/>
              <a:t>Bedre trivsel og tilfredshet</a:t>
            </a:r>
          </a:p>
          <a:p>
            <a:r>
              <a:rPr lang="nb-NO" dirty="0"/>
              <a:t>Mindre emosjonelle vansker for barn og unge</a:t>
            </a:r>
          </a:p>
          <a:p>
            <a:r>
              <a:rPr lang="nb-NO" dirty="0"/>
              <a:t>Positiv virkning for familier og omsorgspersoner, blant annet mindre stress, økt forståelse for barns vansker og større trygghet i møte med traumer</a:t>
            </a:r>
          </a:p>
          <a:p>
            <a:r>
              <a:rPr lang="nb-NO" dirty="0"/>
              <a:t>Flere får tilgang til og gjennomfører psykisk helsehjelp</a:t>
            </a:r>
          </a:p>
          <a:p>
            <a:r>
              <a:rPr lang="nb-NO" dirty="0"/>
              <a:t>Mindre bruk av ekskludering og tvang som virkemiddel</a:t>
            </a:r>
          </a:p>
          <a:p>
            <a:pPr marL="0" indent="0">
              <a:buNone/>
            </a:pPr>
            <a:endParaRPr lang="nb-NO" dirty="0"/>
          </a:p>
        </p:txBody>
      </p:sp>
      <p:sp>
        <p:nvSpPr>
          <p:cNvPr id="5" name="Plassholder for dato 4">
            <a:extLst>
              <a:ext uri="{FF2B5EF4-FFF2-40B4-BE49-F238E27FC236}">
                <a16:creationId xmlns:a16="http://schemas.microsoft.com/office/drawing/2014/main" id="{F5CAEA51-6329-8339-CF89-6FF5603070C2}"/>
              </a:ext>
            </a:extLst>
          </p:cNvPr>
          <p:cNvSpPr>
            <a:spLocks noGrp="1"/>
          </p:cNvSpPr>
          <p:nvPr>
            <p:ph type="dt" sz="half" idx="10"/>
          </p:nvPr>
        </p:nvSpPr>
        <p:spPr/>
        <p:txBody>
          <a:bodyPr/>
          <a:lstStyle/>
          <a:p>
            <a:fld id="{81931E7B-50BA-9449-91F9-9A9201D90364}" type="datetime1">
              <a:rPr lang="nb-NO" smtClean="0"/>
              <a:t>06.03.2025</a:t>
            </a:fld>
            <a:endParaRPr lang="nb-NO"/>
          </a:p>
        </p:txBody>
      </p:sp>
      <p:sp>
        <p:nvSpPr>
          <p:cNvPr id="6" name="Plassholder for lysbildenummer 5">
            <a:extLst>
              <a:ext uri="{FF2B5EF4-FFF2-40B4-BE49-F238E27FC236}">
                <a16:creationId xmlns:a16="http://schemas.microsoft.com/office/drawing/2014/main" id="{D760A960-8866-B176-099A-DB751EE8D2FD}"/>
              </a:ext>
            </a:extLst>
          </p:cNvPr>
          <p:cNvSpPr>
            <a:spLocks noGrp="1"/>
          </p:cNvSpPr>
          <p:nvPr>
            <p:ph type="sldNum" sz="quarter" idx="12"/>
          </p:nvPr>
        </p:nvSpPr>
        <p:spPr/>
        <p:txBody>
          <a:bodyPr/>
          <a:lstStyle/>
          <a:p>
            <a:fld id="{8ACEFDFC-287E-0A4D-81A7-6CC8C070690D}" type="slidenum">
              <a:rPr lang="nb-NO" smtClean="0"/>
              <a:t>49</a:t>
            </a:fld>
            <a:endParaRPr lang="nb-NO"/>
          </a:p>
        </p:txBody>
      </p:sp>
      <p:pic>
        <p:nvPicPr>
          <p:cNvPr id="8" name="Picture 7" descr="Illustrasjon av to menn og to kvinner som står vendt mot hverandre med hendene samlet i midten.">
            <a:extLst>
              <a:ext uri="{FF2B5EF4-FFF2-40B4-BE49-F238E27FC236}">
                <a16:creationId xmlns:a16="http://schemas.microsoft.com/office/drawing/2014/main" id="{348F790A-5B3F-A1D6-48F7-11A52DFFF2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1288" y="1468876"/>
            <a:ext cx="3881234" cy="3920247"/>
          </a:xfrm>
          <a:prstGeom prst="rect">
            <a:avLst/>
          </a:prstGeom>
        </p:spPr>
      </p:pic>
    </p:spTree>
    <p:extLst>
      <p:ext uri="{BB962C8B-B14F-4D97-AF65-F5344CB8AC3E}">
        <p14:creationId xmlns:p14="http://schemas.microsoft.com/office/powerpoint/2010/main" val="397756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0A23C55E-B9A2-E91D-8840-16D22B091E6A}"/>
              </a:ext>
            </a:extLst>
          </p:cNvPr>
          <p:cNvSpPr>
            <a:spLocks noGrp="1"/>
          </p:cNvSpPr>
          <p:nvPr>
            <p:ph type="body" idx="1"/>
          </p:nvPr>
        </p:nvSpPr>
        <p:spPr>
          <a:xfrm>
            <a:off x="709863" y="692727"/>
            <a:ext cx="8143191" cy="5499729"/>
          </a:xfrm>
        </p:spPr>
        <p:txBody>
          <a:bodyPr/>
          <a:lstStyle/>
          <a:p>
            <a:r>
              <a:rPr lang="nb-NO" sz="2000" dirty="0"/>
              <a:t>Husk at de som deltar kan ha med seg livsbelastninger, enten barndomsbelastninger eller stå i pågående livskriser, og materialet kan derfor berøre på en annen måte enn hvis dette ikke var tilfellet. </a:t>
            </a:r>
          </a:p>
          <a:p>
            <a:endParaRPr lang="nb-NO" sz="2000" dirty="0"/>
          </a:p>
          <a:p>
            <a:r>
              <a:rPr lang="nb-NO" sz="2000" dirty="0"/>
              <a:t>Det er derfor viktig at du som holder presentasjonen føler deg trygg på at du vet hva du skal gjøre dersom du ser at dette skjer.</a:t>
            </a:r>
          </a:p>
          <a:p>
            <a:endParaRPr lang="nb-NO" sz="2000" dirty="0"/>
          </a:p>
          <a:p>
            <a:r>
              <a:rPr lang="nb-NO" sz="2000" dirty="0"/>
              <a:t>Det viktigste du kan gjøre er å vise personen at de ikke er alene, og at det finnes steder de kan få hjelp dersom dette blir for overveldende å stå i alene.</a:t>
            </a:r>
          </a:p>
          <a:p>
            <a:endParaRPr lang="nb-NO" sz="2000" dirty="0"/>
          </a:p>
          <a:p>
            <a:r>
              <a:rPr lang="nb-NO" sz="2000" dirty="0"/>
              <a:t>Mental Helses hjelpetelefon: 116 123</a:t>
            </a:r>
          </a:p>
          <a:p>
            <a:r>
              <a:rPr lang="nb-NO" sz="2000" dirty="0"/>
              <a:t>Kirkens SOS: 22 40 00 40</a:t>
            </a:r>
          </a:p>
        </p:txBody>
      </p:sp>
      <p:sp>
        <p:nvSpPr>
          <p:cNvPr id="4" name="Plassholder for dato 3">
            <a:extLst>
              <a:ext uri="{FF2B5EF4-FFF2-40B4-BE49-F238E27FC236}">
                <a16:creationId xmlns:a16="http://schemas.microsoft.com/office/drawing/2014/main" id="{40368E48-33B1-0832-56F6-3ED7C29FC63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9390-45D3-3F49-83A6-08ED4C2BD589}" type="datetime1">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sp>
        <p:nvSpPr>
          <p:cNvPr id="5" name="Plassholder for lysbildenummer 4">
            <a:extLst>
              <a:ext uri="{FF2B5EF4-FFF2-40B4-BE49-F238E27FC236}">
                <a16:creationId xmlns:a16="http://schemas.microsoft.com/office/drawing/2014/main" id="{D070DF93-C105-1AB6-E323-DC2C7C7485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pic>
        <p:nvPicPr>
          <p:cNvPr id="8" name="Picture 7" descr="Illustrasjon av to personer som snakker sammen og gestikulerer.">
            <a:extLst>
              <a:ext uri="{FF2B5EF4-FFF2-40B4-BE49-F238E27FC236}">
                <a16:creationId xmlns:a16="http://schemas.microsoft.com/office/drawing/2014/main" id="{60B021FF-6A14-8C33-DBD1-4CC5EE05E33E}"/>
              </a:ext>
            </a:extLst>
          </p:cNvPr>
          <p:cNvPicPr>
            <a:picLocks noChangeAspect="1"/>
          </p:cNvPicPr>
          <p:nvPr/>
        </p:nvPicPr>
        <p:blipFill>
          <a:blip r:embed="rId3"/>
          <a:stretch>
            <a:fillRect/>
          </a:stretch>
        </p:blipFill>
        <p:spPr>
          <a:xfrm>
            <a:off x="8741958" y="2647401"/>
            <a:ext cx="2547449" cy="1802297"/>
          </a:xfrm>
          <a:prstGeom prst="rect">
            <a:avLst/>
          </a:prstGeom>
        </p:spPr>
      </p:pic>
    </p:spTree>
    <p:extLst>
      <p:ext uri="{BB962C8B-B14F-4D97-AF65-F5344CB8AC3E}">
        <p14:creationId xmlns:p14="http://schemas.microsoft.com/office/powerpoint/2010/main" val="9515341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D99499D7-D136-6BB8-B4F2-25255508AFB9}"/>
              </a:ext>
            </a:extLst>
          </p:cNvPr>
          <p:cNvSpPr>
            <a:spLocks noGrp="1"/>
          </p:cNvSpPr>
          <p:nvPr>
            <p:ph type="title"/>
          </p:nvPr>
        </p:nvSpPr>
        <p:spPr/>
        <p:txBody>
          <a:bodyPr anchor="t">
            <a:normAutofit/>
          </a:bodyPr>
          <a:lstStyle/>
          <a:p>
            <a:r>
              <a:rPr lang="nb-NO"/>
              <a:t>Effekten av traumebevisst praksis – for ansatte</a:t>
            </a:r>
          </a:p>
        </p:txBody>
      </p:sp>
      <p:sp>
        <p:nvSpPr>
          <p:cNvPr id="2" name="Plassholder for innhold 1">
            <a:extLst>
              <a:ext uri="{FF2B5EF4-FFF2-40B4-BE49-F238E27FC236}">
                <a16:creationId xmlns:a16="http://schemas.microsoft.com/office/drawing/2014/main" id="{3882EF6E-3546-A918-288C-73C391A48368}"/>
              </a:ext>
            </a:extLst>
          </p:cNvPr>
          <p:cNvSpPr>
            <a:spLocks noGrp="1"/>
          </p:cNvSpPr>
          <p:nvPr>
            <p:ph sz="half" idx="1"/>
          </p:nvPr>
        </p:nvSpPr>
        <p:spPr>
          <a:xfrm>
            <a:off x="6315074" y="2077173"/>
            <a:ext cx="5181600" cy="4060826"/>
          </a:xfrm>
        </p:spPr>
        <p:txBody>
          <a:bodyPr/>
          <a:lstStyle/>
          <a:p>
            <a:r>
              <a:rPr lang="nb-NO" dirty="0"/>
              <a:t>Økt tillit og psykologisk trygghet </a:t>
            </a:r>
          </a:p>
          <a:p>
            <a:r>
              <a:rPr lang="nb-NO" dirty="0"/>
              <a:t>Mer positive holdninger i møte med innbyggere </a:t>
            </a:r>
          </a:p>
          <a:p>
            <a:r>
              <a:rPr lang="nb-NO" dirty="0"/>
              <a:t>Forbedret kommunikasjon og samarbeid mellom ansatte</a:t>
            </a:r>
          </a:p>
          <a:p>
            <a:r>
              <a:rPr lang="nb-NO" dirty="0"/>
              <a:t>Økt tilfredshet på jobb</a:t>
            </a:r>
          </a:p>
          <a:p>
            <a:r>
              <a:rPr lang="nb-NO" dirty="0"/>
              <a:t>Økt trygghet, kunnskap og kompetanse i møte med traumer og livsbelastninger</a:t>
            </a:r>
          </a:p>
          <a:p>
            <a:r>
              <a:rPr lang="nb-NO" dirty="0"/>
              <a:t>Økt bevissthet knyttet til eget stress og behov for støtte eller selvivaretakelse </a:t>
            </a:r>
          </a:p>
          <a:p>
            <a:endParaRPr lang="nb-NO" dirty="0"/>
          </a:p>
        </p:txBody>
      </p:sp>
      <p:sp>
        <p:nvSpPr>
          <p:cNvPr id="4" name="Plassholder for dato 3">
            <a:extLst>
              <a:ext uri="{FF2B5EF4-FFF2-40B4-BE49-F238E27FC236}">
                <a16:creationId xmlns:a16="http://schemas.microsoft.com/office/drawing/2014/main" id="{935814CA-3C27-FED4-2AC1-0754F774E528}"/>
              </a:ext>
            </a:extLst>
          </p:cNvPr>
          <p:cNvSpPr>
            <a:spLocks noGrp="1"/>
          </p:cNvSpPr>
          <p:nvPr>
            <p:ph type="dt" sz="half" idx="10"/>
          </p:nvPr>
        </p:nvSpPr>
        <p:spPr/>
        <p:txBody>
          <a:bodyPr anchor="ctr">
            <a:normAutofit/>
          </a:bodyPr>
          <a:lstStyle/>
          <a:p>
            <a:pPr>
              <a:spcAft>
                <a:spcPts val="600"/>
              </a:spcAft>
            </a:pPr>
            <a:fld id="{C20DE0DF-BE6B-D248-92A9-54242D212695}" type="datetime1">
              <a:rPr lang="nb-NO" smtClean="0"/>
              <a:pPr>
                <a:spcAft>
                  <a:spcPts val="600"/>
                </a:spcAft>
              </a:pPr>
              <a:t>06.03.2025</a:t>
            </a:fld>
            <a:endParaRPr lang="nb-NO"/>
          </a:p>
        </p:txBody>
      </p:sp>
      <p:sp>
        <p:nvSpPr>
          <p:cNvPr id="5" name="Plassholder for lysbildenummer 4">
            <a:extLst>
              <a:ext uri="{FF2B5EF4-FFF2-40B4-BE49-F238E27FC236}">
                <a16:creationId xmlns:a16="http://schemas.microsoft.com/office/drawing/2014/main" id="{33CD306A-012E-3D74-8310-164FFF0CE8CF}"/>
              </a:ext>
            </a:extLst>
          </p:cNvPr>
          <p:cNvSpPr>
            <a:spLocks noGrp="1"/>
          </p:cNvSpPr>
          <p:nvPr>
            <p:ph type="sldNum" sz="quarter" idx="12"/>
          </p:nvPr>
        </p:nvSpPr>
        <p:spPr/>
        <p:txBody>
          <a:bodyPr anchor="ctr">
            <a:normAutofit/>
          </a:bodyPr>
          <a:lstStyle/>
          <a:p>
            <a:pPr>
              <a:spcAft>
                <a:spcPts val="600"/>
              </a:spcAft>
            </a:pPr>
            <a:fld id="{8ACEFDFC-287E-0A4D-81A7-6CC8C070690D}" type="slidenum">
              <a:rPr lang="nb-NO" smtClean="0"/>
              <a:pPr>
                <a:spcAft>
                  <a:spcPts val="600"/>
                </a:spcAft>
              </a:pPr>
              <a:t>50</a:t>
            </a:fld>
            <a:endParaRPr lang="nb-NO"/>
          </a:p>
        </p:txBody>
      </p:sp>
      <p:pic>
        <p:nvPicPr>
          <p:cNvPr id="3" name="Picture 2" descr="Illustrasjon av en mann og en kvinne som står vendt mot hverandre. Begge gestikulerer med hendene.">
            <a:extLst>
              <a:ext uri="{FF2B5EF4-FFF2-40B4-BE49-F238E27FC236}">
                <a16:creationId xmlns:a16="http://schemas.microsoft.com/office/drawing/2014/main" id="{65AE9B66-53BA-B18C-0021-75641A9078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9903" y="2032000"/>
            <a:ext cx="3121689" cy="3323237"/>
          </a:xfrm>
          <a:prstGeom prst="rect">
            <a:avLst/>
          </a:prstGeom>
        </p:spPr>
      </p:pic>
    </p:spTree>
    <p:extLst>
      <p:ext uri="{BB962C8B-B14F-4D97-AF65-F5344CB8AC3E}">
        <p14:creationId xmlns:p14="http://schemas.microsoft.com/office/powerpoint/2010/main" val="36901217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D9FB29-416F-E6D9-9843-2B1C6C338A6E}"/>
              </a:ext>
            </a:extLst>
          </p:cNvPr>
          <p:cNvSpPr>
            <a:spLocks noGrp="1"/>
          </p:cNvSpPr>
          <p:nvPr>
            <p:ph type="title"/>
          </p:nvPr>
        </p:nvSpPr>
        <p:spPr>
          <a:xfrm>
            <a:off x="695325" y="952500"/>
            <a:ext cx="10801349" cy="1079500"/>
          </a:xfrm>
        </p:spPr>
        <p:txBody>
          <a:bodyPr/>
          <a:lstStyle/>
          <a:p>
            <a:r>
              <a:rPr lang="nb-NO" dirty="0"/>
              <a:t>Refleksjon til slutt</a:t>
            </a:r>
          </a:p>
        </p:txBody>
      </p:sp>
      <p:sp>
        <p:nvSpPr>
          <p:cNvPr id="3" name="Plassholder for innhold 2">
            <a:extLst>
              <a:ext uri="{FF2B5EF4-FFF2-40B4-BE49-F238E27FC236}">
                <a16:creationId xmlns:a16="http://schemas.microsoft.com/office/drawing/2014/main" id="{9E08232F-8FC8-AF94-049A-23487F969214}"/>
              </a:ext>
            </a:extLst>
          </p:cNvPr>
          <p:cNvSpPr>
            <a:spLocks noGrp="1"/>
          </p:cNvSpPr>
          <p:nvPr>
            <p:ph sz="half" idx="1"/>
          </p:nvPr>
        </p:nvSpPr>
        <p:spPr/>
        <p:txBody>
          <a:bodyPr/>
          <a:lstStyle/>
          <a:p>
            <a:pPr marL="575945" lvl="2" indent="-179705">
              <a:buClr>
                <a:srgbClr val="FF8274"/>
              </a:buClr>
              <a:buFont typeface="Wingdings"/>
              <a:buChar char="§"/>
            </a:pPr>
            <a:endParaRPr lang="nb-NO" sz="1100" dirty="0">
              <a:latin typeface="Calibri"/>
              <a:cs typeface="Calibri"/>
            </a:endParaRPr>
          </a:p>
          <a:p>
            <a:pPr marL="0" indent="0">
              <a:buNone/>
            </a:pPr>
            <a:endParaRPr lang="nb-NO" dirty="0"/>
          </a:p>
        </p:txBody>
      </p:sp>
      <p:sp>
        <p:nvSpPr>
          <p:cNvPr id="6" name="Plassholder for innhold 5">
            <a:extLst>
              <a:ext uri="{FF2B5EF4-FFF2-40B4-BE49-F238E27FC236}">
                <a16:creationId xmlns:a16="http://schemas.microsoft.com/office/drawing/2014/main" id="{A0909D02-16CD-C7EB-A9CF-094FC46525AF}"/>
              </a:ext>
            </a:extLst>
          </p:cNvPr>
          <p:cNvSpPr>
            <a:spLocks noGrp="1"/>
          </p:cNvSpPr>
          <p:nvPr>
            <p:ph sz="half" idx="2"/>
          </p:nvPr>
        </p:nvSpPr>
        <p:spPr>
          <a:xfrm>
            <a:off x="668218" y="2164080"/>
            <a:ext cx="5181600" cy="3524886"/>
          </a:xfrm>
        </p:spPr>
        <p:txBody>
          <a:bodyPr/>
          <a:lstStyle/>
          <a:p>
            <a:r>
              <a:rPr lang="nb-NO" dirty="0"/>
              <a:t>Hva er det viktigste jeg har lært i dag som jeg vil ta med meg i det videre arbeidet?​</a:t>
            </a:r>
          </a:p>
          <a:p>
            <a:r>
              <a:rPr lang="nb-NO" dirty="0"/>
              <a:t>Var det noe jeg ble overrasket over?​</a:t>
            </a:r>
          </a:p>
          <a:p>
            <a:r>
              <a:rPr lang="nb-NO" dirty="0"/>
              <a:t>Hva er det første jeg kan gjøre når jeg kommer tilbake på jobb for å ta dette arbeidet videre?</a:t>
            </a:r>
          </a:p>
          <a:p>
            <a:pPr marL="0" indent="0">
              <a:buNone/>
            </a:pPr>
            <a:endParaRPr lang="nb-NO" dirty="0"/>
          </a:p>
        </p:txBody>
      </p:sp>
      <p:sp>
        <p:nvSpPr>
          <p:cNvPr id="4" name="Plassholder for dato 3">
            <a:extLst>
              <a:ext uri="{FF2B5EF4-FFF2-40B4-BE49-F238E27FC236}">
                <a16:creationId xmlns:a16="http://schemas.microsoft.com/office/drawing/2014/main" id="{2832E301-0DEF-F307-46D9-6206FF914706}"/>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5" name="Plassholder for lysbildenummer 4">
            <a:extLst>
              <a:ext uri="{FF2B5EF4-FFF2-40B4-BE49-F238E27FC236}">
                <a16:creationId xmlns:a16="http://schemas.microsoft.com/office/drawing/2014/main" id="{B1C294F3-B7A6-1E60-3BAC-4D540B54CB58}"/>
              </a:ext>
            </a:extLst>
          </p:cNvPr>
          <p:cNvSpPr>
            <a:spLocks noGrp="1"/>
          </p:cNvSpPr>
          <p:nvPr>
            <p:ph type="sldNum" sz="quarter" idx="12"/>
          </p:nvPr>
        </p:nvSpPr>
        <p:spPr/>
        <p:txBody>
          <a:bodyPr/>
          <a:lstStyle/>
          <a:p>
            <a:fld id="{8ACEFDFC-287E-0A4D-81A7-6CC8C070690D}" type="slidenum">
              <a:rPr lang="nb-NO" smtClean="0"/>
              <a:t>51</a:t>
            </a:fld>
            <a:endParaRPr lang="nb-NO"/>
          </a:p>
        </p:txBody>
      </p:sp>
      <p:pic>
        <p:nvPicPr>
          <p:cNvPr id="7" name="Bilde 6" descr="Illustrasjon av to kvinner som snakker sammen. Hver kvinne har en snakkeboble foran ansiktet. ">
            <a:extLst>
              <a:ext uri="{FF2B5EF4-FFF2-40B4-BE49-F238E27FC236}">
                <a16:creationId xmlns:a16="http://schemas.microsoft.com/office/drawing/2014/main" id="{D13D8FB3-A4DF-0594-79AD-F1D1E91335A1}"/>
              </a:ext>
            </a:extLst>
          </p:cNvPr>
          <p:cNvPicPr>
            <a:picLocks noChangeAspect="1"/>
          </p:cNvPicPr>
          <p:nvPr/>
        </p:nvPicPr>
        <p:blipFill>
          <a:blip r:embed="rId3"/>
          <a:stretch>
            <a:fillRect/>
          </a:stretch>
        </p:blipFill>
        <p:spPr>
          <a:xfrm>
            <a:off x="5849818" y="1155020"/>
            <a:ext cx="6342181" cy="4101159"/>
          </a:xfrm>
          <a:prstGeom prst="rect">
            <a:avLst/>
          </a:prstGeom>
        </p:spPr>
      </p:pic>
    </p:spTree>
    <p:extLst>
      <p:ext uri="{BB962C8B-B14F-4D97-AF65-F5344CB8AC3E}">
        <p14:creationId xmlns:p14="http://schemas.microsoft.com/office/powerpoint/2010/main" val="7136287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317DC-5657-600C-0C79-906645D532C5}"/>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543BEB29-C553-5D13-3473-195ADB1E26ED}"/>
              </a:ext>
            </a:extLst>
          </p:cNvPr>
          <p:cNvSpPr>
            <a:spLocks noGrp="1"/>
          </p:cNvSpPr>
          <p:nvPr>
            <p:ph type="title"/>
          </p:nvPr>
        </p:nvSpPr>
        <p:spPr>
          <a:xfrm>
            <a:off x="695326" y="720002"/>
            <a:ext cx="9469438" cy="555906"/>
          </a:xfrm>
        </p:spPr>
        <p:txBody>
          <a:bodyPr/>
          <a:lstStyle/>
          <a:p>
            <a:r>
              <a:rPr lang="nb-NO" dirty="0"/>
              <a:t>Hvor nyttig var denne opplæringen?</a:t>
            </a:r>
          </a:p>
        </p:txBody>
      </p:sp>
      <p:sp>
        <p:nvSpPr>
          <p:cNvPr id="5" name="Plassholder for dato 4">
            <a:extLst>
              <a:ext uri="{FF2B5EF4-FFF2-40B4-BE49-F238E27FC236}">
                <a16:creationId xmlns:a16="http://schemas.microsoft.com/office/drawing/2014/main" id="{F665FFB4-FDE5-FA59-5BF0-6AB60D9D4633}"/>
              </a:ext>
            </a:extLst>
          </p:cNvPr>
          <p:cNvSpPr>
            <a:spLocks noGrp="1"/>
          </p:cNvSpPr>
          <p:nvPr>
            <p:ph type="dt" sz="half" idx="10"/>
          </p:nvPr>
        </p:nvSpPr>
        <p:spPr/>
        <p:txBody>
          <a:bodyPr/>
          <a:lstStyle/>
          <a:p>
            <a:fld id="{81931E7B-50BA-9449-91F9-9A9201D90364}" type="datetime1">
              <a:rPr lang="nb-NO" smtClean="0"/>
              <a:t>06.03.2025</a:t>
            </a:fld>
            <a:endParaRPr lang="nb-NO"/>
          </a:p>
        </p:txBody>
      </p:sp>
      <p:sp>
        <p:nvSpPr>
          <p:cNvPr id="6" name="Plassholder for lysbildenummer 5">
            <a:extLst>
              <a:ext uri="{FF2B5EF4-FFF2-40B4-BE49-F238E27FC236}">
                <a16:creationId xmlns:a16="http://schemas.microsoft.com/office/drawing/2014/main" id="{E626428E-1BD3-0959-DC9A-32595BC3CDB6}"/>
              </a:ext>
            </a:extLst>
          </p:cNvPr>
          <p:cNvSpPr>
            <a:spLocks noGrp="1"/>
          </p:cNvSpPr>
          <p:nvPr>
            <p:ph type="sldNum" sz="quarter" idx="12"/>
          </p:nvPr>
        </p:nvSpPr>
        <p:spPr/>
        <p:txBody>
          <a:bodyPr/>
          <a:lstStyle/>
          <a:p>
            <a:fld id="{8ACEFDFC-287E-0A4D-81A7-6CC8C070690D}" type="slidenum">
              <a:rPr lang="nb-NO" smtClean="0"/>
              <a:t>52</a:t>
            </a:fld>
            <a:endParaRPr lang="nb-NO"/>
          </a:p>
        </p:txBody>
      </p:sp>
      <p:pic>
        <p:nvPicPr>
          <p:cNvPr id="7" name="Picture 6" descr="Illustrasjon av en mann som holder hånden til haken. Ved siden av hodet hans er en snakkeboble med et spørsmålstegn.">
            <a:extLst>
              <a:ext uri="{FF2B5EF4-FFF2-40B4-BE49-F238E27FC236}">
                <a16:creationId xmlns:a16="http://schemas.microsoft.com/office/drawing/2014/main" id="{F284F981-0A16-94D0-501C-B109C8A17F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4619225"/>
            <a:ext cx="3346253" cy="3346253"/>
          </a:xfrm>
          <a:prstGeom prst="rect">
            <a:avLst/>
          </a:prstGeom>
        </p:spPr>
      </p:pic>
      <p:sp>
        <p:nvSpPr>
          <p:cNvPr id="14" name="Plassholder for innhold 13">
            <a:extLst>
              <a:ext uri="{FF2B5EF4-FFF2-40B4-BE49-F238E27FC236}">
                <a16:creationId xmlns:a16="http://schemas.microsoft.com/office/drawing/2014/main" id="{D7872CE0-9478-8267-3EA5-431C5C80F452}"/>
              </a:ext>
            </a:extLst>
          </p:cNvPr>
          <p:cNvSpPr>
            <a:spLocks noGrp="1"/>
          </p:cNvSpPr>
          <p:nvPr>
            <p:ph idx="1"/>
          </p:nvPr>
        </p:nvSpPr>
        <p:spPr>
          <a:xfrm>
            <a:off x="695326" y="2032001"/>
            <a:ext cx="6436994" cy="4060824"/>
          </a:xfrm>
        </p:spPr>
        <p:txBody>
          <a:bodyPr/>
          <a:lstStyle/>
          <a:p>
            <a:r>
              <a:rPr lang="nb-NO" dirty="0"/>
              <a:t>Hjelp oss slik at opplæringen blir mest mulig nyttig!</a:t>
            </a:r>
          </a:p>
          <a:p>
            <a:r>
              <a:rPr lang="nb-NO" dirty="0"/>
              <a:t>Hvor nyttig var denne opplæringen for din arbeidshverdag?</a:t>
            </a:r>
          </a:p>
          <a:p>
            <a:r>
              <a:rPr lang="nb-NO" dirty="0"/>
              <a:t>Har du innspill eller kommentarer som kunne gjort den enda mer nyttig for deg?</a:t>
            </a:r>
          </a:p>
          <a:p>
            <a:endParaRPr lang="nb-NO" dirty="0"/>
          </a:p>
        </p:txBody>
      </p:sp>
      <p:pic>
        <p:nvPicPr>
          <p:cNvPr id="16" name="Bilde 15" descr="Et bilde som inneholder mønster, kvadrat, Symmetri, kunst&#10;&#10;KI-generert innhold kan være feil.">
            <a:extLst>
              <a:ext uri="{FF2B5EF4-FFF2-40B4-BE49-F238E27FC236}">
                <a16:creationId xmlns:a16="http://schemas.microsoft.com/office/drawing/2014/main" id="{5C00B5F9-EFBC-EF14-D7F8-46D8606B6F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5750" y="1409160"/>
            <a:ext cx="2921000" cy="3079750"/>
          </a:xfrm>
          <a:prstGeom prst="rect">
            <a:avLst/>
          </a:prstGeom>
        </p:spPr>
      </p:pic>
    </p:spTree>
    <p:extLst>
      <p:ext uri="{BB962C8B-B14F-4D97-AF65-F5344CB8AC3E}">
        <p14:creationId xmlns:p14="http://schemas.microsoft.com/office/powerpoint/2010/main" val="3861396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2C34F83-7009-00B4-2061-BBA51A295C63}"/>
              </a:ext>
            </a:extLst>
          </p:cNvPr>
          <p:cNvSpPr>
            <a:spLocks noGrp="1"/>
          </p:cNvSpPr>
          <p:nvPr>
            <p:ph type="title"/>
          </p:nvPr>
        </p:nvSpPr>
        <p:spPr>
          <a:xfrm>
            <a:off x="1015200" y="-1"/>
            <a:ext cx="9149563" cy="1958341"/>
          </a:xfrm>
        </p:spPr>
        <p:txBody>
          <a:bodyPr/>
          <a:lstStyle/>
          <a:p>
            <a:r>
              <a:rPr lang="nb-NO" dirty="0"/>
              <a:t>Hva skjer nå?</a:t>
            </a:r>
          </a:p>
        </p:txBody>
      </p:sp>
      <p:sp>
        <p:nvSpPr>
          <p:cNvPr id="3" name="Plassholder for tekst 2">
            <a:extLst>
              <a:ext uri="{FF2B5EF4-FFF2-40B4-BE49-F238E27FC236}">
                <a16:creationId xmlns:a16="http://schemas.microsoft.com/office/drawing/2014/main" id="{64CD9297-9D4A-9407-547C-536AEF78E63B}"/>
              </a:ext>
            </a:extLst>
          </p:cNvPr>
          <p:cNvSpPr>
            <a:spLocks noGrp="1"/>
          </p:cNvSpPr>
          <p:nvPr>
            <p:ph type="body" idx="1"/>
          </p:nvPr>
        </p:nvSpPr>
        <p:spPr>
          <a:xfrm>
            <a:off x="1015200" y="2156459"/>
            <a:ext cx="9149563" cy="3413739"/>
          </a:xfrm>
        </p:spPr>
        <p:txBody>
          <a:bodyPr/>
          <a:lstStyle/>
          <a:p>
            <a:r>
              <a:rPr lang="nb-NO" sz="1600" dirty="0"/>
              <a:t>Vi har nå gjennomført en introduksjon til traumebevisst praksis. For å lykkes med det videre arbeidet er det viktig at dette blir en del av arbeidshverdagen vår. For å få til det er det laget ulike opplegg vi kan jobbe med som er delt inn i fem kjernekompetanser. Neste opplæring er kjernekompetanse 1:</a:t>
            </a:r>
          </a:p>
          <a:p>
            <a:endParaRPr lang="nb-NO" sz="1600" dirty="0"/>
          </a:p>
          <a:p>
            <a:pPr marL="285750" indent="-285750">
              <a:buFont typeface="Arial" panose="020B0604020202020204" pitchFamily="34" charset="0"/>
              <a:buChar char="•"/>
            </a:pPr>
            <a:r>
              <a:rPr lang="nb-NO" sz="1600" b="1" dirty="0"/>
              <a:t>Kjernekompetanse 1: Hva er traumer og livsbelastninger?</a:t>
            </a:r>
          </a:p>
          <a:p>
            <a:pPr marL="285750" indent="-285750">
              <a:buFont typeface="Arial" panose="020B0604020202020204" pitchFamily="34" charset="0"/>
              <a:buChar char="•"/>
            </a:pPr>
            <a:r>
              <a:rPr lang="nb-NO" sz="1600" dirty="0"/>
              <a:t>Kjernekompetanse 2: Hva er traumebevisst praksis?</a:t>
            </a:r>
          </a:p>
          <a:p>
            <a:pPr marL="285750" indent="-285750">
              <a:buFont typeface="Arial" panose="020B0604020202020204" pitchFamily="34" charset="0"/>
              <a:buChar char="•"/>
            </a:pPr>
            <a:r>
              <a:rPr lang="nb-NO" sz="1600" dirty="0"/>
              <a:t>Kjernekompetanse 3: Hjerne, gener og motstandskraft</a:t>
            </a:r>
          </a:p>
          <a:p>
            <a:pPr marL="285750" indent="-285750">
              <a:buFont typeface="Arial" panose="020B0604020202020204" pitchFamily="34" charset="0"/>
              <a:buChar char="•"/>
            </a:pPr>
            <a:r>
              <a:rPr lang="nb-NO" sz="1600" dirty="0"/>
              <a:t>Kjernekompetanse 4: Robust arbeidsmiljø</a:t>
            </a:r>
          </a:p>
          <a:p>
            <a:pPr marL="285750" indent="-285750">
              <a:buFont typeface="Arial" panose="020B0604020202020204" pitchFamily="34" charset="0"/>
              <a:buChar char="•"/>
            </a:pPr>
            <a:r>
              <a:rPr lang="nb-NO" sz="1600" dirty="0"/>
              <a:t>Kjernekompetanse 5: Bruk av traumebevisst praksis</a:t>
            </a:r>
          </a:p>
          <a:p>
            <a:endParaRPr lang="nb-NO" sz="1600" dirty="0"/>
          </a:p>
          <a:p>
            <a:endParaRPr lang="nb-NO" sz="1600" dirty="0"/>
          </a:p>
          <a:p>
            <a:endParaRPr lang="nb-NO" dirty="0"/>
          </a:p>
          <a:p>
            <a:endParaRPr lang="nb-NO" dirty="0"/>
          </a:p>
        </p:txBody>
      </p:sp>
      <p:sp>
        <p:nvSpPr>
          <p:cNvPr id="4" name="Plassholder for dato 3">
            <a:extLst>
              <a:ext uri="{FF2B5EF4-FFF2-40B4-BE49-F238E27FC236}">
                <a16:creationId xmlns:a16="http://schemas.microsoft.com/office/drawing/2014/main" id="{03DCB87C-84BC-A063-CB96-E9EA2C2F8D11}"/>
              </a:ext>
            </a:extLst>
          </p:cNvPr>
          <p:cNvSpPr>
            <a:spLocks noGrp="1"/>
          </p:cNvSpPr>
          <p:nvPr>
            <p:ph type="dt" sz="half" idx="10"/>
          </p:nvPr>
        </p:nvSpPr>
        <p:spPr/>
        <p:txBody>
          <a:bodyPr/>
          <a:lstStyle/>
          <a:p>
            <a:fld id="{4E9B9390-45D3-3F49-83A6-08ED4C2BD589}" type="datetime1">
              <a:rPr lang="nb-NO" smtClean="0"/>
              <a:t>06.03.2025</a:t>
            </a:fld>
            <a:endParaRPr lang="nb-NO"/>
          </a:p>
        </p:txBody>
      </p:sp>
      <p:sp>
        <p:nvSpPr>
          <p:cNvPr id="5" name="Plassholder for lysbildenummer 4">
            <a:extLst>
              <a:ext uri="{FF2B5EF4-FFF2-40B4-BE49-F238E27FC236}">
                <a16:creationId xmlns:a16="http://schemas.microsoft.com/office/drawing/2014/main" id="{9AEE7633-8644-24E9-3B3D-85EA4CB52700}"/>
              </a:ext>
            </a:extLst>
          </p:cNvPr>
          <p:cNvSpPr>
            <a:spLocks noGrp="1"/>
          </p:cNvSpPr>
          <p:nvPr>
            <p:ph type="sldNum" sz="quarter" idx="12"/>
          </p:nvPr>
        </p:nvSpPr>
        <p:spPr/>
        <p:txBody>
          <a:bodyPr/>
          <a:lstStyle/>
          <a:p>
            <a:pPr algn="l"/>
            <a:fld id="{8ACEFDFC-287E-0A4D-81A7-6CC8C070690D}" type="slidenum">
              <a:rPr lang="nb-NO" smtClean="0"/>
              <a:pPr algn="l"/>
              <a:t>53</a:t>
            </a:fld>
            <a:endParaRPr lang="nb-NO"/>
          </a:p>
        </p:txBody>
      </p:sp>
      <p:pic>
        <p:nvPicPr>
          <p:cNvPr id="9" name="Picture 8" descr="Illustrasjon av en gul lyspære med beige sokkel. Tre lysstråler kommer ut av lyspæren. ">
            <a:extLst>
              <a:ext uri="{FF2B5EF4-FFF2-40B4-BE49-F238E27FC236}">
                <a16:creationId xmlns:a16="http://schemas.microsoft.com/office/drawing/2014/main" id="{A264F658-C6E7-5C14-BEC1-CC63AE3D6E16}"/>
              </a:ext>
            </a:extLst>
          </p:cNvPr>
          <p:cNvPicPr>
            <a:picLocks noChangeAspect="1"/>
          </p:cNvPicPr>
          <p:nvPr/>
        </p:nvPicPr>
        <p:blipFill rotWithShape="1">
          <a:blip r:embed="rId3"/>
          <a:srcRect l="12516" t="2209" r="19567" b="19382"/>
          <a:stretch/>
        </p:blipFill>
        <p:spPr>
          <a:xfrm>
            <a:off x="8182312" y="3231275"/>
            <a:ext cx="1559152" cy="1800000"/>
          </a:xfrm>
          <a:prstGeom prst="rect">
            <a:avLst/>
          </a:prstGeom>
        </p:spPr>
      </p:pic>
    </p:spTree>
    <p:extLst>
      <p:ext uri="{BB962C8B-B14F-4D97-AF65-F5344CB8AC3E}">
        <p14:creationId xmlns:p14="http://schemas.microsoft.com/office/powerpoint/2010/main" val="38965130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2A1D76C-3FCA-69AD-54D3-42A55E55166D}"/>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D617A1-83E2-5344-8976-17361E42FD8B}"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4" name="Slide Number Placeholder 3">
            <a:extLst>
              <a:ext uri="{FF2B5EF4-FFF2-40B4-BE49-F238E27FC236}">
                <a16:creationId xmlns:a16="http://schemas.microsoft.com/office/drawing/2014/main" id="{89764269-6E51-ACB5-240C-3A9136AA1E4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Text Placeholder 4">
            <a:extLst>
              <a:ext uri="{FF2B5EF4-FFF2-40B4-BE49-F238E27FC236}">
                <a16:creationId xmlns:a16="http://schemas.microsoft.com/office/drawing/2014/main" id="{5A5E49B2-AD39-49A7-FA76-05480E214F3A}"/>
              </a:ext>
            </a:extLst>
          </p:cNvPr>
          <p:cNvSpPr>
            <a:spLocks noGrp="1"/>
          </p:cNvSpPr>
          <p:nvPr>
            <p:ph type="body" sz="quarter" idx="21"/>
          </p:nvPr>
        </p:nvSpPr>
        <p:spPr/>
        <p:txBody>
          <a:bodyPr/>
          <a:lstStyle/>
          <a:p>
            <a:endParaRPr lang="en-NO"/>
          </a:p>
        </p:txBody>
      </p:sp>
      <p:pic>
        <p:nvPicPr>
          <p:cNvPr id="7" name="Picture Placeholder 6" descr="Illustrasjon av tre beige sirkler ved siden av hverandre. I sirkelen til venstre står en mann med en liten ryggsekk. I sirkelen i midten står den samme mannen overfor en kvinne som bærer en stor tursekk. Hun står fremoverbøyd. I sirkelen til høyre blåser mannen en rød ballong ut av munnen og holder et kart i hånden. Ut av kvinnens tursekk står fire ballonger i ulike farger og hun står med rett rygg.  ">
            <a:extLst>
              <a:ext uri="{FF2B5EF4-FFF2-40B4-BE49-F238E27FC236}">
                <a16:creationId xmlns:a16="http://schemas.microsoft.com/office/drawing/2014/main" id="{5186F9AF-097C-7C05-A6BB-7844FD6C5D61}"/>
              </a:ext>
            </a:extLst>
          </p:cNvPr>
          <p:cNvPicPr>
            <a:picLocks noGrp="1" noChangeAspect="1"/>
          </p:cNvPicPr>
          <p:nvPr>
            <p:ph type="pic" sz="quarter" idx="17"/>
          </p:nvPr>
        </p:nvPicPr>
        <p:blipFill>
          <a:blip r:embed="rId3"/>
          <a:srcRect l="2317" r="2317"/>
          <a:stretch>
            <a:fillRect/>
          </a:stretch>
        </p:blipFill>
        <p:spPr>
          <a:xfrm>
            <a:off x="675000" y="383086"/>
            <a:ext cx="11076964" cy="6230178"/>
          </a:xfrm>
          <a:prstGeom prst="rect">
            <a:avLst/>
          </a:prstGeom>
        </p:spPr>
      </p:pic>
      <p:sp>
        <p:nvSpPr>
          <p:cNvPr id="2" name="Tittel 1">
            <a:extLst>
              <a:ext uri="{FF2B5EF4-FFF2-40B4-BE49-F238E27FC236}">
                <a16:creationId xmlns:a16="http://schemas.microsoft.com/office/drawing/2014/main" id="{DDA048FB-19BA-E82E-8E80-ED935A208198}"/>
              </a:ext>
            </a:extLst>
          </p:cNvPr>
          <p:cNvSpPr txBox="1">
            <a:spLocks/>
          </p:cNvSpPr>
          <p:nvPr/>
        </p:nvSpPr>
        <p:spPr>
          <a:xfrm>
            <a:off x="3561348" y="383086"/>
            <a:ext cx="4764506" cy="1648914"/>
          </a:xfrm>
          <a:prstGeom prst="rect">
            <a:avLst/>
          </a:prstGeom>
        </p:spPr>
        <p:txBody>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b-NO" sz="3200" b="0" i="0" u="none" strike="noStrike" kern="1200" cap="none" spc="0" normalizeH="0" baseline="0" noProof="0" dirty="0">
                <a:ln>
                  <a:noFill/>
                </a:ln>
                <a:solidFill>
                  <a:srgbClr val="000000"/>
                </a:solidFill>
                <a:effectLst/>
                <a:uLnTx/>
                <a:uFillTx/>
                <a:latin typeface="Oslo Sans Office Normal"/>
                <a:ea typeface="+mj-ea"/>
                <a:cs typeface="+mj-cs"/>
              </a:rPr>
              <a:t>Livet skjer med oss alle</a:t>
            </a:r>
          </a:p>
        </p:txBody>
      </p:sp>
    </p:spTree>
    <p:extLst>
      <p:ext uri="{BB962C8B-B14F-4D97-AF65-F5344CB8AC3E}">
        <p14:creationId xmlns:p14="http://schemas.microsoft.com/office/powerpoint/2010/main" val="15415512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777551FB-C606-41AD-8A08-6BD913FD837C}"/>
              </a:ext>
            </a:extLst>
          </p:cNvPr>
          <p:cNvSpPr>
            <a:spLocks noGrp="1"/>
          </p:cNvSpPr>
          <p:nvPr>
            <p:ph type="title"/>
          </p:nvPr>
        </p:nvSpPr>
        <p:spPr>
          <a:xfrm>
            <a:off x="1015200" y="1269999"/>
            <a:ext cx="9149563" cy="1198628"/>
          </a:xfrm>
        </p:spPr>
        <p:txBody>
          <a:bodyPr/>
          <a:lstStyle/>
          <a:p>
            <a:r>
              <a:rPr lang="nb-NO" dirty="0"/>
              <a:t>Dette materialet er laget av Oslo kommune</a:t>
            </a:r>
          </a:p>
        </p:txBody>
      </p:sp>
      <p:sp>
        <p:nvSpPr>
          <p:cNvPr id="7" name="Plassholder for tekst 6">
            <a:extLst>
              <a:ext uri="{FF2B5EF4-FFF2-40B4-BE49-F238E27FC236}">
                <a16:creationId xmlns:a16="http://schemas.microsoft.com/office/drawing/2014/main" id="{FAE6D0D7-2691-43AF-8BA1-1425848C3521}"/>
              </a:ext>
            </a:extLst>
          </p:cNvPr>
          <p:cNvSpPr>
            <a:spLocks noGrp="1"/>
          </p:cNvSpPr>
          <p:nvPr>
            <p:ph type="body" idx="1"/>
          </p:nvPr>
        </p:nvSpPr>
        <p:spPr>
          <a:xfrm>
            <a:off x="1015200" y="2583712"/>
            <a:ext cx="9149563" cy="3509112"/>
          </a:xfrm>
        </p:spPr>
        <p:txBody>
          <a:bodyPr/>
          <a:lstStyle/>
          <a:p>
            <a:r>
              <a:rPr lang="nb-NO" dirty="0"/>
              <a:t>Dette materialet er utarbeidet i forbindelse med prosjektet </a:t>
            </a:r>
          </a:p>
          <a:p>
            <a:r>
              <a:rPr lang="nb-NO" dirty="0"/>
              <a:t>«Livet skjer med oss alle – veien mot en </a:t>
            </a:r>
            <a:r>
              <a:rPr lang="nb-NO" dirty="0" err="1"/>
              <a:t>traumeinformert</a:t>
            </a:r>
            <a:r>
              <a:rPr lang="nb-NO" dirty="0"/>
              <a:t> by». </a:t>
            </a:r>
          </a:p>
          <a:p>
            <a:endParaRPr lang="nb-NO" dirty="0"/>
          </a:p>
          <a:p>
            <a:r>
              <a:rPr lang="nb-NO" dirty="0"/>
              <a:t>Vi håper mange kan ha nytte av det!</a:t>
            </a:r>
          </a:p>
          <a:p>
            <a:endParaRPr lang="nb-NO" dirty="0"/>
          </a:p>
          <a:p>
            <a:r>
              <a:rPr lang="nb-NO" sz="1400" b="1" dirty="0"/>
              <a:t>Har du innspill eller ønsker å drøfte arbeidet med traumebevisst praksis? </a:t>
            </a:r>
          </a:p>
          <a:p>
            <a:r>
              <a:rPr lang="nb-NO" sz="1400" b="1" dirty="0"/>
              <a:t>Ta kontakt!</a:t>
            </a:r>
          </a:p>
          <a:p>
            <a:endParaRPr lang="nb-NO" sz="1400" dirty="0"/>
          </a:p>
          <a:p>
            <a:r>
              <a:rPr lang="nb-NO" sz="1200" dirty="0"/>
              <a:t>Lotta Sjåfjell,</a:t>
            </a:r>
          </a:p>
          <a:p>
            <a:r>
              <a:rPr lang="nb-NO" sz="1200" dirty="0"/>
              <a:t>Prosjektleder og psykologspesialist, </a:t>
            </a:r>
          </a:p>
          <a:p>
            <a:r>
              <a:rPr lang="nb-NO" sz="1200" dirty="0"/>
              <a:t>Helseetaten</a:t>
            </a:r>
          </a:p>
          <a:p>
            <a:r>
              <a:rPr lang="nb-NO" sz="1200" dirty="0"/>
              <a:t>Oslo kommune</a:t>
            </a:r>
          </a:p>
          <a:p>
            <a:r>
              <a:rPr lang="nb-NO" sz="1200" dirty="0"/>
              <a:t>Telefon: 47331458</a:t>
            </a:r>
          </a:p>
          <a:p>
            <a:r>
              <a:rPr lang="nb-NO" sz="1200" dirty="0"/>
              <a:t>E-post: </a:t>
            </a:r>
            <a:r>
              <a:rPr lang="nb-NO" sz="1200" dirty="0">
                <a:hlinkClick r:id="rId3"/>
              </a:rPr>
              <a:t>lotta.sjafjell@hel.oslo.kommune.no</a:t>
            </a:r>
            <a:endParaRPr lang="nb-NO" sz="1200" dirty="0"/>
          </a:p>
          <a:p>
            <a:endParaRPr lang="nb-NO" dirty="0"/>
          </a:p>
        </p:txBody>
      </p:sp>
      <p:sp>
        <p:nvSpPr>
          <p:cNvPr id="4" name="Plassholder for dato 3">
            <a:extLst>
              <a:ext uri="{FF2B5EF4-FFF2-40B4-BE49-F238E27FC236}">
                <a16:creationId xmlns:a16="http://schemas.microsoft.com/office/drawing/2014/main" id="{68D695D5-702C-4274-B49A-699A794C8512}"/>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5" name="Plassholder for lysbildenummer 4">
            <a:extLst>
              <a:ext uri="{FF2B5EF4-FFF2-40B4-BE49-F238E27FC236}">
                <a16:creationId xmlns:a16="http://schemas.microsoft.com/office/drawing/2014/main" id="{A20B9342-F8BE-4837-A3A8-B72BD364AB08}"/>
              </a:ext>
            </a:extLst>
          </p:cNvPr>
          <p:cNvSpPr>
            <a:spLocks noGrp="1"/>
          </p:cNvSpPr>
          <p:nvPr>
            <p:ph type="sldNum" sz="quarter" idx="12"/>
          </p:nvPr>
        </p:nvSpPr>
        <p:spPr/>
        <p:txBody>
          <a:bodyPr/>
          <a:lstStyle/>
          <a:p>
            <a:fld id="{8ACEFDFC-287E-0A4D-81A7-6CC8C070690D}" type="slidenum">
              <a:rPr lang="nb-NO" smtClean="0"/>
              <a:t>55</a:t>
            </a:fld>
            <a:endParaRPr lang="nb-NO"/>
          </a:p>
        </p:txBody>
      </p:sp>
    </p:spTree>
    <p:extLst>
      <p:ext uri="{BB962C8B-B14F-4D97-AF65-F5344CB8AC3E}">
        <p14:creationId xmlns:p14="http://schemas.microsoft.com/office/powerpoint/2010/main" val="881521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6A2E6-CB3F-C974-4017-2F7E5E2F3394}"/>
              </a:ext>
            </a:extLst>
          </p:cNvPr>
          <p:cNvSpPr>
            <a:spLocks noGrp="1"/>
          </p:cNvSpPr>
          <p:nvPr>
            <p:ph type="title"/>
          </p:nvPr>
        </p:nvSpPr>
        <p:spPr>
          <a:xfrm>
            <a:off x="695325" y="2091229"/>
            <a:ext cx="7432675" cy="733382"/>
          </a:xfrm>
        </p:spPr>
        <p:txBody>
          <a:bodyPr/>
          <a:lstStyle/>
          <a:p>
            <a:r>
              <a:rPr lang="en-NO"/>
              <a:t>Livet skjer med oss alle</a:t>
            </a:r>
          </a:p>
        </p:txBody>
      </p:sp>
      <p:sp>
        <p:nvSpPr>
          <p:cNvPr id="4" name="Date Placeholder 3">
            <a:extLst>
              <a:ext uri="{FF2B5EF4-FFF2-40B4-BE49-F238E27FC236}">
                <a16:creationId xmlns:a16="http://schemas.microsoft.com/office/drawing/2014/main" id="{648FFEF8-4783-035E-C427-AAAB0B9E0B30}"/>
              </a:ext>
            </a:extLst>
          </p:cNvPr>
          <p:cNvSpPr>
            <a:spLocks noGrp="1"/>
          </p:cNvSpPr>
          <p:nvPr>
            <p:ph type="dt" sz="half" idx="10"/>
          </p:nvPr>
        </p:nvSpPr>
        <p:spPr/>
        <p:txBody>
          <a:bodyPr/>
          <a:lstStyle/>
          <a:p>
            <a:fld id="{4E9B9390-45D3-3F49-83A6-08ED4C2BD589}" type="datetime1">
              <a:rPr lang="nb-NO" smtClean="0"/>
              <a:t>06.03.2025</a:t>
            </a:fld>
            <a:endParaRPr lang="nb-NO"/>
          </a:p>
        </p:txBody>
      </p:sp>
      <p:sp>
        <p:nvSpPr>
          <p:cNvPr id="5" name="Slide Number Placeholder 4">
            <a:extLst>
              <a:ext uri="{FF2B5EF4-FFF2-40B4-BE49-F238E27FC236}">
                <a16:creationId xmlns:a16="http://schemas.microsoft.com/office/drawing/2014/main" id="{2EFE0235-101E-F008-383F-4211F202116C}"/>
              </a:ext>
            </a:extLst>
          </p:cNvPr>
          <p:cNvSpPr>
            <a:spLocks noGrp="1"/>
          </p:cNvSpPr>
          <p:nvPr>
            <p:ph type="sldNum" sz="quarter" idx="12"/>
          </p:nvPr>
        </p:nvSpPr>
        <p:spPr/>
        <p:txBody>
          <a:bodyPr/>
          <a:lstStyle/>
          <a:p>
            <a:pPr algn="l"/>
            <a:fld id="{8ACEFDFC-287E-0A4D-81A7-6CC8C070690D}" type="slidenum">
              <a:rPr lang="nb-NO" smtClean="0"/>
              <a:pPr algn="l"/>
              <a:t>6</a:t>
            </a:fld>
            <a:endParaRPr lang="nb-NO"/>
          </a:p>
        </p:txBody>
      </p:sp>
      <p:sp>
        <p:nvSpPr>
          <p:cNvPr id="11" name="Text Placeholder 2">
            <a:extLst>
              <a:ext uri="{FF2B5EF4-FFF2-40B4-BE49-F238E27FC236}">
                <a16:creationId xmlns:a16="http://schemas.microsoft.com/office/drawing/2014/main" id="{D5C7C623-C133-CD20-E653-7AA51941C806}"/>
              </a:ext>
            </a:extLst>
          </p:cNvPr>
          <p:cNvSpPr>
            <a:spLocks noGrp="1"/>
          </p:cNvSpPr>
          <p:nvPr>
            <p:ph type="body" idx="1"/>
          </p:nvPr>
        </p:nvSpPr>
        <p:spPr>
          <a:xfrm>
            <a:off x="695324" y="3018403"/>
            <a:ext cx="7432675" cy="1012789"/>
          </a:xfrm>
        </p:spPr>
        <p:txBody>
          <a:bodyPr/>
          <a:lstStyle/>
          <a:p>
            <a:r>
              <a:rPr lang="en-NO"/>
              <a:t>Veien mot </a:t>
            </a:r>
            <a:r>
              <a:rPr lang="nb-NO"/>
              <a:t>traumebevisst praksis</a:t>
            </a:r>
          </a:p>
          <a:p>
            <a:r>
              <a:rPr lang="nb-NO"/>
              <a:t>Introduksjon</a:t>
            </a:r>
          </a:p>
        </p:txBody>
      </p:sp>
      <p:pic>
        <p:nvPicPr>
          <p:cNvPr id="3" name="Picture 2" descr="En illustrasjon av 20 mennesker, som skal representere innbyggermangfold. Det er eldre, voksne og barn, kvinner og menn, med ulik etnisitet. En kvinne sitter i rullestol.  ">
            <a:extLst>
              <a:ext uri="{FF2B5EF4-FFF2-40B4-BE49-F238E27FC236}">
                <a16:creationId xmlns:a16="http://schemas.microsoft.com/office/drawing/2014/main" id="{88B480F8-23B8-46FA-8801-AF26999BE910}"/>
              </a:ext>
            </a:extLst>
          </p:cNvPr>
          <p:cNvPicPr>
            <a:picLocks noChangeAspect="1"/>
          </p:cNvPicPr>
          <p:nvPr/>
        </p:nvPicPr>
        <p:blipFill>
          <a:blip r:embed="rId3"/>
          <a:stretch>
            <a:fillRect/>
          </a:stretch>
        </p:blipFill>
        <p:spPr>
          <a:xfrm>
            <a:off x="556177" y="4445091"/>
            <a:ext cx="10801350" cy="1886274"/>
          </a:xfrm>
          <a:prstGeom prst="rect">
            <a:avLst/>
          </a:prstGeom>
        </p:spPr>
      </p:pic>
    </p:spTree>
    <p:extLst>
      <p:ext uri="{BB962C8B-B14F-4D97-AF65-F5344CB8AC3E}">
        <p14:creationId xmlns:p14="http://schemas.microsoft.com/office/powerpoint/2010/main" val="1871544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6163C63-7EA0-4E89-5078-49C212AC6333}"/>
              </a:ext>
            </a:extLst>
          </p:cNvPr>
          <p:cNvSpPr>
            <a:spLocks noGrp="1"/>
          </p:cNvSpPr>
          <p:nvPr>
            <p:ph type="title"/>
          </p:nvPr>
        </p:nvSpPr>
        <p:spPr/>
        <p:txBody>
          <a:bodyPr/>
          <a:lstStyle/>
          <a:p>
            <a:r>
              <a:rPr lang="nb-NO" dirty="0"/>
              <a:t>Hva inneholder denne presentasjonen?</a:t>
            </a:r>
          </a:p>
        </p:txBody>
      </p:sp>
      <p:sp>
        <p:nvSpPr>
          <p:cNvPr id="3" name="Plassholder for tekst 2">
            <a:extLst>
              <a:ext uri="{FF2B5EF4-FFF2-40B4-BE49-F238E27FC236}">
                <a16:creationId xmlns:a16="http://schemas.microsoft.com/office/drawing/2014/main" id="{FCFCFBC7-4AB7-2936-74B7-1C507447A35A}"/>
              </a:ext>
            </a:extLst>
          </p:cNvPr>
          <p:cNvSpPr>
            <a:spLocks noGrp="1"/>
          </p:cNvSpPr>
          <p:nvPr>
            <p:ph type="body" idx="1"/>
          </p:nvPr>
        </p:nvSpPr>
        <p:spPr/>
        <p:txBody>
          <a:bodyPr/>
          <a:lstStyle/>
          <a:p>
            <a:r>
              <a:rPr lang="nb-NO" dirty="0"/>
              <a:t>I denne presentasjonen vil du få en introduksjon til traumebevisst praksis og hva traumer og livsbelastninger er:</a:t>
            </a:r>
          </a:p>
          <a:p>
            <a:endParaRPr lang="nb-NO" dirty="0"/>
          </a:p>
          <a:p>
            <a:pPr marL="285750" indent="-285750">
              <a:buFontTx/>
              <a:buChar char="-"/>
            </a:pPr>
            <a:r>
              <a:rPr lang="nb-NO" dirty="0"/>
              <a:t>Hvorfor er traumebevisst praksis viktig?</a:t>
            </a:r>
          </a:p>
          <a:p>
            <a:pPr marL="285750" indent="-285750">
              <a:buFontTx/>
              <a:buChar char="-"/>
            </a:pPr>
            <a:r>
              <a:rPr lang="nb-NO" dirty="0"/>
              <a:t>Hva er de viktigste konseptene og begrepene i dette arbeidet?</a:t>
            </a:r>
          </a:p>
          <a:p>
            <a:pPr marL="285750" indent="-285750">
              <a:buFontTx/>
              <a:buChar char="-"/>
            </a:pPr>
            <a:r>
              <a:rPr lang="nb-NO" dirty="0"/>
              <a:t>Hva er traumebevisst praksis og hva er det godt for?</a:t>
            </a:r>
          </a:p>
          <a:p>
            <a:pPr marL="285750" indent="-285750">
              <a:buFontTx/>
              <a:buChar char="-"/>
            </a:pPr>
            <a:r>
              <a:rPr lang="nb-NO" dirty="0"/>
              <a:t>Hva er viktigheten av robust arbeidsmiljø?</a:t>
            </a:r>
          </a:p>
          <a:p>
            <a:pPr marL="285750" indent="-285750">
              <a:buFontTx/>
              <a:buChar char="-"/>
            </a:pPr>
            <a:endParaRPr lang="nb-NO" dirty="0"/>
          </a:p>
        </p:txBody>
      </p:sp>
      <p:sp>
        <p:nvSpPr>
          <p:cNvPr id="4" name="Plassholder for dato 3">
            <a:extLst>
              <a:ext uri="{FF2B5EF4-FFF2-40B4-BE49-F238E27FC236}">
                <a16:creationId xmlns:a16="http://schemas.microsoft.com/office/drawing/2014/main" id="{B5E574F2-26FA-3840-3709-D53BCE68D390}"/>
              </a:ext>
            </a:extLst>
          </p:cNvPr>
          <p:cNvSpPr>
            <a:spLocks noGrp="1"/>
          </p:cNvSpPr>
          <p:nvPr>
            <p:ph type="dt" sz="half" idx="10"/>
          </p:nvPr>
        </p:nvSpPr>
        <p:spPr/>
        <p:txBody>
          <a:bodyPr/>
          <a:lstStyle/>
          <a:p>
            <a:fld id="{4E9B9390-45D3-3F49-83A6-08ED4C2BD589}" type="datetime1">
              <a:rPr lang="nb-NO" smtClean="0"/>
              <a:t>06.03.2025</a:t>
            </a:fld>
            <a:endParaRPr lang="nb-NO"/>
          </a:p>
        </p:txBody>
      </p:sp>
      <p:sp>
        <p:nvSpPr>
          <p:cNvPr id="5" name="Plassholder for lysbildenummer 4">
            <a:extLst>
              <a:ext uri="{FF2B5EF4-FFF2-40B4-BE49-F238E27FC236}">
                <a16:creationId xmlns:a16="http://schemas.microsoft.com/office/drawing/2014/main" id="{AE8332BB-5490-58AE-4898-34BC9EB060F4}"/>
              </a:ext>
            </a:extLst>
          </p:cNvPr>
          <p:cNvSpPr>
            <a:spLocks noGrp="1"/>
          </p:cNvSpPr>
          <p:nvPr>
            <p:ph type="sldNum" sz="quarter" idx="12"/>
          </p:nvPr>
        </p:nvSpPr>
        <p:spPr/>
        <p:txBody>
          <a:bodyPr/>
          <a:lstStyle/>
          <a:p>
            <a:pPr algn="l"/>
            <a:fld id="{8ACEFDFC-287E-0A4D-81A7-6CC8C070690D}" type="slidenum">
              <a:rPr lang="nb-NO" smtClean="0"/>
              <a:pPr algn="l"/>
              <a:t>7</a:t>
            </a:fld>
            <a:endParaRPr lang="nb-NO"/>
          </a:p>
        </p:txBody>
      </p:sp>
    </p:spTree>
    <p:extLst>
      <p:ext uri="{BB962C8B-B14F-4D97-AF65-F5344CB8AC3E}">
        <p14:creationId xmlns:p14="http://schemas.microsoft.com/office/powerpoint/2010/main" val="2162306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D9FB29-416F-E6D9-9843-2B1C6C338A6E}"/>
              </a:ext>
            </a:extLst>
          </p:cNvPr>
          <p:cNvSpPr>
            <a:spLocks noGrp="1"/>
          </p:cNvSpPr>
          <p:nvPr>
            <p:ph type="title"/>
          </p:nvPr>
        </p:nvSpPr>
        <p:spPr/>
        <p:txBody>
          <a:bodyPr/>
          <a:lstStyle/>
          <a:p>
            <a:r>
              <a:rPr lang="nb-NO"/>
              <a:t>Refleksjonsøvelse</a:t>
            </a:r>
          </a:p>
        </p:txBody>
      </p:sp>
      <p:sp>
        <p:nvSpPr>
          <p:cNvPr id="3" name="Plassholder for innhold 2">
            <a:extLst>
              <a:ext uri="{FF2B5EF4-FFF2-40B4-BE49-F238E27FC236}">
                <a16:creationId xmlns:a16="http://schemas.microsoft.com/office/drawing/2014/main" id="{9E08232F-8FC8-AF94-049A-23487F969214}"/>
              </a:ext>
            </a:extLst>
          </p:cNvPr>
          <p:cNvSpPr>
            <a:spLocks noGrp="1"/>
          </p:cNvSpPr>
          <p:nvPr>
            <p:ph idx="1"/>
          </p:nvPr>
        </p:nvSpPr>
        <p:spPr/>
        <p:txBody>
          <a:bodyPr/>
          <a:lstStyle/>
          <a:p>
            <a:pPr marL="575945" lvl="2" indent="-179705">
              <a:buClr>
                <a:srgbClr val="FF8274"/>
              </a:buClr>
              <a:buFont typeface="Wingdings"/>
              <a:buChar char="§"/>
            </a:pPr>
            <a:endParaRPr lang="nb-NO" sz="1100">
              <a:latin typeface="Calibri"/>
              <a:cs typeface="Calibri"/>
            </a:endParaRPr>
          </a:p>
          <a:p>
            <a:pPr marL="0" indent="0">
              <a:buNone/>
            </a:pPr>
            <a:endParaRPr lang="nb-NO"/>
          </a:p>
        </p:txBody>
      </p:sp>
      <p:sp>
        <p:nvSpPr>
          <p:cNvPr id="4" name="Plassholder for dato 3">
            <a:extLst>
              <a:ext uri="{FF2B5EF4-FFF2-40B4-BE49-F238E27FC236}">
                <a16:creationId xmlns:a16="http://schemas.microsoft.com/office/drawing/2014/main" id="{2832E301-0DEF-F307-46D9-6206FF914706}"/>
              </a:ext>
            </a:extLst>
          </p:cNvPr>
          <p:cNvSpPr>
            <a:spLocks noGrp="1"/>
          </p:cNvSpPr>
          <p:nvPr>
            <p:ph type="dt" sz="half" idx="10"/>
          </p:nvPr>
        </p:nvSpPr>
        <p:spPr/>
        <p:txBody>
          <a:bodyPr/>
          <a:lstStyle/>
          <a:p>
            <a:fld id="{C20DE0DF-BE6B-D248-92A9-54242D212695}" type="datetime1">
              <a:rPr lang="nb-NO" smtClean="0"/>
              <a:t>06.03.2025</a:t>
            </a:fld>
            <a:endParaRPr lang="nb-NO"/>
          </a:p>
        </p:txBody>
      </p:sp>
      <p:sp>
        <p:nvSpPr>
          <p:cNvPr id="5" name="Plassholder for lysbildenummer 4">
            <a:extLst>
              <a:ext uri="{FF2B5EF4-FFF2-40B4-BE49-F238E27FC236}">
                <a16:creationId xmlns:a16="http://schemas.microsoft.com/office/drawing/2014/main" id="{B1C294F3-B7A6-1E60-3BAC-4D540B54CB58}"/>
              </a:ext>
            </a:extLst>
          </p:cNvPr>
          <p:cNvSpPr>
            <a:spLocks noGrp="1"/>
          </p:cNvSpPr>
          <p:nvPr>
            <p:ph type="sldNum" sz="quarter" idx="12"/>
          </p:nvPr>
        </p:nvSpPr>
        <p:spPr/>
        <p:txBody>
          <a:bodyPr/>
          <a:lstStyle/>
          <a:p>
            <a:fld id="{8ACEFDFC-287E-0A4D-81A7-6CC8C070690D}" type="slidenum">
              <a:rPr lang="nb-NO" smtClean="0"/>
              <a:t>8</a:t>
            </a:fld>
            <a:endParaRPr lang="nb-NO"/>
          </a:p>
        </p:txBody>
      </p:sp>
      <p:pic>
        <p:nvPicPr>
          <p:cNvPr id="7" name="Bilde 6" descr="Illustrasjon av to kvinner som snakker sammen. Hver kvinne har en snakkeboble foran ansiktet. ">
            <a:extLst>
              <a:ext uri="{FF2B5EF4-FFF2-40B4-BE49-F238E27FC236}">
                <a16:creationId xmlns:a16="http://schemas.microsoft.com/office/drawing/2014/main" id="{D13D8FB3-A4DF-0594-79AD-F1D1E91335A1}"/>
              </a:ext>
            </a:extLst>
          </p:cNvPr>
          <p:cNvPicPr>
            <a:picLocks noChangeAspect="1"/>
          </p:cNvPicPr>
          <p:nvPr/>
        </p:nvPicPr>
        <p:blipFill>
          <a:blip r:embed="rId3"/>
          <a:stretch>
            <a:fillRect/>
          </a:stretch>
        </p:blipFill>
        <p:spPr>
          <a:xfrm>
            <a:off x="3312415" y="1629000"/>
            <a:ext cx="5567170" cy="3600000"/>
          </a:xfrm>
          <a:prstGeom prst="rect">
            <a:avLst/>
          </a:prstGeom>
        </p:spPr>
      </p:pic>
    </p:spTree>
    <p:extLst>
      <p:ext uri="{BB962C8B-B14F-4D97-AF65-F5344CB8AC3E}">
        <p14:creationId xmlns:p14="http://schemas.microsoft.com/office/powerpoint/2010/main" val="1700462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D9FB29-416F-E6D9-9843-2B1C6C338A6E}"/>
              </a:ext>
            </a:extLst>
          </p:cNvPr>
          <p:cNvSpPr>
            <a:spLocks noGrp="1"/>
          </p:cNvSpPr>
          <p:nvPr>
            <p:ph type="title"/>
          </p:nvPr>
        </p:nvSpPr>
        <p:spPr>
          <a:xfrm>
            <a:off x="695325" y="720001"/>
            <a:ext cx="10801349" cy="568109"/>
          </a:xfrm>
        </p:spPr>
        <p:txBody>
          <a:bodyPr/>
          <a:lstStyle/>
          <a:p>
            <a:r>
              <a:rPr lang="nb-NO"/>
              <a:t>Spørsmål til refleksjon</a:t>
            </a:r>
          </a:p>
        </p:txBody>
      </p:sp>
      <p:sp>
        <p:nvSpPr>
          <p:cNvPr id="3" name="Plassholder for innhold 2">
            <a:extLst>
              <a:ext uri="{FF2B5EF4-FFF2-40B4-BE49-F238E27FC236}">
                <a16:creationId xmlns:a16="http://schemas.microsoft.com/office/drawing/2014/main" id="{9E08232F-8FC8-AF94-049A-23487F969214}"/>
              </a:ext>
            </a:extLst>
          </p:cNvPr>
          <p:cNvSpPr>
            <a:spLocks noGrp="1"/>
          </p:cNvSpPr>
          <p:nvPr>
            <p:ph sz="half" idx="1"/>
          </p:nvPr>
        </p:nvSpPr>
        <p:spPr/>
        <p:txBody>
          <a:bodyPr/>
          <a:lstStyle/>
          <a:p>
            <a:pPr marL="575945" lvl="2" indent="-179705">
              <a:buClr>
                <a:srgbClr val="FF8274"/>
              </a:buClr>
              <a:buFont typeface="Wingdings"/>
              <a:buChar char="§"/>
            </a:pPr>
            <a:endParaRPr lang="nb-NO" sz="1100">
              <a:latin typeface="Calibri"/>
              <a:cs typeface="Calibri"/>
            </a:endParaRPr>
          </a:p>
          <a:p>
            <a:pPr marL="0" indent="0">
              <a:buNone/>
            </a:pPr>
            <a:endParaRPr lang="nb-NO"/>
          </a:p>
        </p:txBody>
      </p:sp>
      <p:sp>
        <p:nvSpPr>
          <p:cNvPr id="6" name="Plassholder for innhold 5">
            <a:extLst>
              <a:ext uri="{FF2B5EF4-FFF2-40B4-BE49-F238E27FC236}">
                <a16:creationId xmlns:a16="http://schemas.microsoft.com/office/drawing/2014/main" id="{A3062747-707A-0521-F175-4A2904BFDF20}"/>
              </a:ext>
            </a:extLst>
          </p:cNvPr>
          <p:cNvSpPr>
            <a:spLocks noGrp="1"/>
          </p:cNvSpPr>
          <p:nvPr>
            <p:ph sz="half" idx="2"/>
          </p:nvPr>
        </p:nvSpPr>
        <p:spPr>
          <a:xfrm>
            <a:off x="695325" y="2031999"/>
            <a:ext cx="5181600" cy="3754203"/>
          </a:xfrm>
        </p:spPr>
        <p:txBody>
          <a:bodyPr/>
          <a:lstStyle/>
          <a:p>
            <a:r>
              <a:rPr lang="nb-NO" sz="1800"/>
              <a:t>Hvordan hadde du ønsket å bli møtt av denne personen? Hva hadde vært viktig for deg for å føle deg trygg? </a:t>
            </a:r>
          </a:p>
          <a:p>
            <a:pPr marL="0" indent="0">
              <a:buNone/>
            </a:pPr>
            <a:endParaRPr lang="nb-NO" sz="1800"/>
          </a:p>
          <a:p>
            <a:r>
              <a:rPr lang="nb-NO" sz="1800"/>
              <a:t>Hvordan måtte arbeidsmiljøet og hverdagen være lagt opp for at personen skulle hatt overskudd for å møte deg på denne måten? Hva kunne lederen på denne arbeidsplassen gjort for at personen skulle hatt dette overskuddet?</a:t>
            </a:r>
          </a:p>
          <a:p>
            <a:endParaRPr lang="nb-NO" sz="1800"/>
          </a:p>
        </p:txBody>
      </p:sp>
      <p:sp>
        <p:nvSpPr>
          <p:cNvPr id="4" name="Plassholder for dato 3">
            <a:extLst>
              <a:ext uri="{FF2B5EF4-FFF2-40B4-BE49-F238E27FC236}">
                <a16:creationId xmlns:a16="http://schemas.microsoft.com/office/drawing/2014/main" id="{2832E301-0DEF-F307-46D9-6206FF914706}"/>
              </a:ext>
            </a:extLst>
          </p:cNvPr>
          <p:cNvSpPr>
            <a:spLocks noGrp="1"/>
          </p:cNvSpPr>
          <p:nvPr>
            <p:ph type="dt" sz="half" idx="10"/>
          </p:nvPr>
        </p:nvSpPr>
        <p:spPr>
          <a:xfrm>
            <a:off x="10156824" y="6190139"/>
            <a:ext cx="1339850" cy="365125"/>
          </a:xfrm>
        </p:spPr>
        <p:txBody>
          <a:bodyPr/>
          <a:lstStyle/>
          <a:p>
            <a:fld id="{C20DE0DF-BE6B-D248-92A9-54242D212695}" type="datetime1">
              <a:rPr lang="nb-NO" smtClean="0"/>
              <a:t>06.03.2025</a:t>
            </a:fld>
            <a:endParaRPr lang="nb-NO"/>
          </a:p>
        </p:txBody>
      </p:sp>
      <p:sp>
        <p:nvSpPr>
          <p:cNvPr id="5" name="Plassholder for lysbildenummer 4">
            <a:extLst>
              <a:ext uri="{FF2B5EF4-FFF2-40B4-BE49-F238E27FC236}">
                <a16:creationId xmlns:a16="http://schemas.microsoft.com/office/drawing/2014/main" id="{B1C294F3-B7A6-1E60-3BAC-4D540B54CB58}"/>
              </a:ext>
            </a:extLst>
          </p:cNvPr>
          <p:cNvSpPr>
            <a:spLocks noGrp="1"/>
          </p:cNvSpPr>
          <p:nvPr>
            <p:ph type="sldNum" sz="quarter" idx="12"/>
          </p:nvPr>
        </p:nvSpPr>
        <p:spPr/>
        <p:txBody>
          <a:bodyPr/>
          <a:lstStyle/>
          <a:p>
            <a:fld id="{8ACEFDFC-287E-0A4D-81A7-6CC8C070690D}" type="slidenum">
              <a:rPr lang="nb-NO" smtClean="0"/>
              <a:t>9</a:t>
            </a:fld>
            <a:endParaRPr lang="nb-NO"/>
          </a:p>
        </p:txBody>
      </p:sp>
      <p:pic>
        <p:nvPicPr>
          <p:cNvPr id="7" name="Bilde 6" descr="Illustrasjon av to kvinner som snakker sammen. Hver kvinne har en snakkeboble foran ansiktet. ">
            <a:extLst>
              <a:ext uri="{FF2B5EF4-FFF2-40B4-BE49-F238E27FC236}">
                <a16:creationId xmlns:a16="http://schemas.microsoft.com/office/drawing/2014/main" id="{D13D8FB3-A4DF-0594-79AD-F1D1E91335A1}"/>
              </a:ext>
            </a:extLst>
          </p:cNvPr>
          <p:cNvPicPr>
            <a:picLocks noChangeAspect="1"/>
          </p:cNvPicPr>
          <p:nvPr/>
        </p:nvPicPr>
        <p:blipFill>
          <a:blip r:embed="rId3"/>
          <a:stretch>
            <a:fillRect/>
          </a:stretch>
        </p:blipFill>
        <p:spPr>
          <a:xfrm>
            <a:off x="5929503" y="1629000"/>
            <a:ext cx="5567171" cy="3600000"/>
          </a:xfrm>
          <a:prstGeom prst="rect">
            <a:avLst/>
          </a:prstGeom>
        </p:spPr>
      </p:pic>
    </p:spTree>
    <p:extLst>
      <p:ext uri="{BB962C8B-B14F-4D97-AF65-F5344CB8AC3E}">
        <p14:creationId xmlns:p14="http://schemas.microsoft.com/office/powerpoint/2010/main" val="1763173584"/>
      </p:ext>
    </p:extLst>
  </p:cSld>
  <p:clrMapOvr>
    <a:masterClrMapping/>
  </p:clrMapOvr>
</p:sld>
</file>

<file path=ppt/theme/theme1.xml><?xml version="1.0" encoding="utf-8"?>
<a:theme xmlns:a="http://schemas.openxmlformats.org/drawingml/2006/main" name="Oslo 2019 / positiv">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Test">
      <a:majorFont>
        <a:latin typeface="Oslo Sans Office Normal"/>
        <a:ea typeface=""/>
        <a:cs typeface=""/>
      </a:majorFont>
      <a:minorFont>
        <a:latin typeface="Oslo Sans Office Norm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_2019_basic.potx" id="{6638DBF3-01EF-9D48-9287-8DEF6339D1DD}" vid="{0A37711F-0EDD-C449-98AC-C8327000A621}"/>
    </a:ext>
  </a:extLst>
</a:theme>
</file>

<file path=ppt/theme/theme2.xml><?xml version="1.0" encoding="utf-8"?>
<a:theme xmlns:a="http://schemas.openxmlformats.org/drawingml/2006/main" name="Originaloppsett">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presentasjon 2023" id="{86DFC731-2293-E844-991B-240730ABA2BF}" vid="{6FEA5A4E-9195-2F41-B9E5-387ABD098B13}"/>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7a91156-0405-4a1a-a986-8ce48e4ad65d">
      <UserInfo>
        <DisplayName>Eli Anne Kjølberg</DisplayName>
        <AccountId>32</AccountId>
        <AccountType/>
      </UserInfo>
      <UserInfo>
        <DisplayName>Kjersti Valde</DisplayName>
        <AccountId>58</AccountId>
        <AccountType/>
      </UserInfo>
    </SharedWithUsers>
    <TaxCatchAll xmlns="b7a91156-0405-4a1a-a986-8ce48e4ad65d" xsi:nil="true"/>
    <lcf76f155ced4ddcb4097134ff3c332f xmlns="5578d842-2ed8-4ac2-a87c-7f3364de70e7">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A3EF400F1ACE66488B34A24C75A32BE7" ma:contentTypeVersion="14" ma:contentTypeDescription="Opprett et nytt dokument." ma:contentTypeScope="" ma:versionID="4c30aabd7927afc05f7d37e270cea024">
  <xsd:schema xmlns:xsd="http://www.w3.org/2001/XMLSchema" xmlns:xs="http://www.w3.org/2001/XMLSchema" xmlns:p="http://schemas.microsoft.com/office/2006/metadata/properties" xmlns:ns2="5578d842-2ed8-4ac2-a87c-7f3364de70e7" xmlns:ns3="b7a91156-0405-4a1a-a986-8ce48e4ad65d" targetNamespace="http://schemas.microsoft.com/office/2006/metadata/properties" ma:root="true" ma:fieldsID="ab0d6b6acdf91283aef3f740828bf347" ns2:_="" ns3:_="">
    <xsd:import namespace="5578d842-2ed8-4ac2-a87c-7f3364de70e7"/>
    <xsd:import namespace="b7a91156-0405-4a1a-a986-8ce48e4ad65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78d842-2ed8-4ac2-a87c-7f3364de70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Bildemerkelapper" ma:readOnly="false" ma:fieldId="{5cf76f15-5ced-4ddc-b409-7134ff3c332f}" ma:taxonomyMulti="true" ma:sspId="c528fd71-ad7b-48f8-811b-c0b5643803ab"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7a91156-0405-4a1a-a986-8ce48e4ad65d"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element name="TaxCatchAll" ma:index="15" nillable="true" ma:displayName="Taxonomy Catch All Column" ma:hidden="true" ma:list="{9a96d900-23dc-449e-8f5b-49084b44bf59}" ma:internalName="TaxCatchAll" ma:showField="CatchAllData" ma:web="b7a91156-0405-4a1a-a986-8ce48e4ad6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52E314-D1FF-4A04-BECF-4A232DBACDA0}">
  <ds:schemaRefs>
    <ds:schemaRef ds:uri="http://purl.org/dc/terms/"/>
    <ds:schemaRef ds:uri="b7a91156-0405-4a1a-a986-8ce48e4ad65d"/>
    <ds:schemaRef ds:uri="5578d842-2ed8-4ac2-a87c-7f3364de70e7"/>
    <ds:schemaRef ds:uri="http://purl.org/dc/elements/1.1/"/>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A4D166FB-1B4C-430F-895A-4ED96D4CD6AE}">
  <ds:schemaRefs>
    <ds:schemaRef ds:uri="5578d842-2ed8-4ac2-a87c-7f3364de70e7"/>
    <ds:schemaRef ds:uri="b7a91156-0405-4a1a-a986-8ce48e4ad65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248624E-C769-44C0-A13B-A6974DB181C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20229</TotalTime>
  <Words>11784</Words>
  <Application>Microsoft Office PowerPoint</Application>
  <PresentationFormat>Widescreen</PresentationFormat>
  <Paragraphs>1002</Paragraphs>
  <Slides>55</Slides>
  <Notes>55</Notes>
  <HiddenSlides>0</HiddenSlides>
  <MMClips>0</MMClips>
  <ScaleCrop>false</ScaleCrop>
  <HeadingPairs>
    <vt:vector size="6" baseType="variant">
      <vt:variant>
        <vt:lpstr>Brukte skrifter</vt:lpstr>
      </vt:variant>
      <vt:variant>
        <vt:i4>12</vt:i4>
      </vt:variant>
      <vt:variant>
        <vt:lpstr>Tema</vt:lpstr>
      </vt:variant>
      <vt:variant>
        <vt:i4>2</vt:i4>
      </vt:variant>
      <vt:variant>
        <vt:lpstr>Lysbildetitler</vt:lpstr>
      </vt:variant>
      <vt:variant>
        <vt:i4>55</vt:i4>
      </vt:variant>
    </vt:vector>
  </HeadingPairs>
  <TitlesOfParts>
    <vt:vector size="69" baseType="lpstr">
      <vt:lpstr>Arial</vt:lpstr>
      <vt:lpstr>Arial,Sans-Serif</vt:lpstr>
      <vt:lpstr>Calibri</vt:lpstr>
      <vt:lpstr>Courier New</vt:lpstr>
      <vt:lpstr>MS Shell Dlg 2</vt:lpstr>
      <vt:lpstr>Oslo Sans</vt:lpstr>
      <vt:lpstr>Oslo Sans Light</vt:lpstr>
      <vt:lpstr>Oslo Sans Office</vt:lpstr>
      <vt:lpstr>Oslo Sans Office Normal</vt:lpstr>
      <vt:lpstr>Segoe UI</vt:lpstr>
      <vt:lpstr>Times New Roman</vt:lpstr>
      <vt:lpstr>Wingdings</vt:lpstr>
      <vt:lpstr>Oslo 2019 / positiv</vt:lpstr>
      <vt:lpstr>Originaloppsett</vt:lpstr>
      <vt:lpstr>Til deg som skal holde denne presentasjonen</vt:lpstr>
      <vt:lpstr>PowerPoint-presentasjon</vt:lpstr>
      <vt:lpstr>PowerPoint-presentasjon</vt:lpstr>
      <vt:lpstr>PowerPoint-presentasjon</vt:lpstr>
      <vt:lpstr>PowerPoint-presentasjon</vt:lpstr>
      <vt:lpstr>Livet skjer med oss alle</vt:lpstr>
      <vt:lpstr>Hva inneholder denne presentasjonen?</vt:lpstr>
      <vt:lpstr>Refleksjonsøvelse</vt:lpstr>
      <vt:lpstr>Spørsmål til refleksjon</vt:lpstr>
      <vt:lpstr>Ofte stilte spørsmål</vt:lpstr>
      <vt:lpstr>De ulike nivåene av traumeinformert praksis</vt:lpstr>
      <vt:lpstr>Lurt å tenke på når du ser på denne presentasjonen</vt:lpstr>
      <vt:lpstr>Hvorfor er traumebevisst praksis viktig?</vt:lpstr>
      <vt:lpstr> Livet skjer med oss alle</vt:lpstr>
      <vt:lpstr>På samfunnsnivå</vt:lpstr>
      <vt:lpstr>Stort omfang</vt:lpstr>
      <vt:lpstr>Konsekvenser for barn</vt:lpstr>
      <vt:lpstr>Funksjonshindringer og livsbelastninger</vt:lpstr>
      <vt:lpstr>Refleksjonsøvelse</vt:lpstr>
      <vt:lpstr>Refleksjonsøvelse</vt:lpstr>
      <vt:lpstr>Eksempel fra Oslo kommune</vt:lpstr>
      <vt:lpstr>Økonomiske kostnader</vt:lpstr>
      <vt:lpstr>Viktige konsepter og begreper</vt:lpstr>
      <vt:lpstr>Den universelle stressresponsen</vt:lpstr>
      <vt:lpstr>PowerPoint-presentasjon</vt:lpstr>
      <vt:lpstr>PowerPoint-presentasjon</vt:lpstr>
      <vt:lpstr>Stress: Hva skjer i kroppen vår?</vt:lpstr>
      <vt:lpstr>PowerPoint-presentasjon</vt:lpstr>
      <vt:lpstr>Vi tar en liten pause</vt:lpstr>
      <vt:lpstr>Toleransevinduet – stress og aktivering</vt:lpstr>
      <vt:lpstr>Toleransevinduet</vt:lpstr>
      <vt:lpstr>Refleksjonsøvelse</vt:lpstr>
      <vt:lpstr>Spørsmål til refleksjon</vt:lpstr>
      <vt:lpstr>Traume</vt:lpstr>
      <vt:lpstr>Traumer  – fra individ til samfunn</vt:lpstr>
      <vt:lpstr> Hva er traumebevisst praksis?</vt:lpstr>
      <vt:lpstr>Hva er traumebevisst praksis?</vt:lpstr>
      <vt:lpstr>De seks grunnprinsippene for traumebevisst praksis</vt:lpstr>
      <vt:lpstr>Hva innebærer traumebevisst praksis?</vt:lpstr>
      <vt:lpstr>PowerPoint-presentasjon</vt:lpstr>
      <vt:lpstr>Jeg har et bevisst forhold til…</vt:lpstr>
      <vt:lpstr> Folkehelsearbeid</vt:lpstr>
      <vt:lpstr>Arbeidsmiljø</vt:lpstr>
      <vt:lpstr>Robust arbeidsmiljø</vt:lpstr>
      <vt:lpstr>Refleksjonsøvelse</vt:lpstr>
      <vt:lpstr>Spørsmål til refleksjon</vt:lpstr>
      <vt:lpstr>Robuste arbeidsplasser</vt:lpstr>
      <vt:lpstr>Effekten av traumebevisst praksis</vt:lpstr>
      <vt:lpstr>Effekten av traumebevisst praksis – for innbyggere</vt:lpstr>
      <vt:lpstr>Effekten av traumebevisst praksis – for ansatte</vt:lpstr>
      <vt:lpstr>Refleksjon til slutt</vt:lpstr>
      <vt:lpstr>Hvor nyttig var denne opplæringen?</vt:lpstr>
      <vt:lpstr>Hva skjer nå?</vt:lpstr>
      <vt:lpstr>PowerPoint-presentasjon</vt:lpstr>
      <vt:lpstr>Dette materialet er laget av Oslo kommune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Lotta Sjåfjell</dc:creator>
  <cp:lastModifiedBy>Audun Brunes</cp:lastModifiedBy>
  <cp:revision>29</cp:revision>
  <dcterms:created xsi:type="dcterms:W3CDTF">2023-06-16T00:28:17Z</dcterms:created>
  <dcterms:modified xsi:type="dcterms:W3CDTF">2025-03-07T04:42:44Z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a2396b7-5846-48ff-8468-5f49f8ad722a_Enabled">
    <vt:lpwstr>true</vt:lpwstr>
  </property>
  <property fmtid="{D5CDD505-2E9C-101B-9397-08002B2CF9AE}" pid="3" name="MSIP_Label_7a2396b7-5846-48ff-8468-5f49f8ad722a_SetDate">
    <vt:lpwstr>2023-06-16T00:28:30Z</vt:lpwstr>
  </property>
  <property fmtid="{D5CDD505-2E9C-101B-9397-08002B2CF9AE}" pid="4" name="MSIP_Label_7a2396b7-5846-48ff-8468-5f49f8ad722a_Method">
    <vt:lpwstr>Standard</vt:lpwstr>
  </property>
  <property fmtid="{D5CDD505-2E9C-101B-9397-08002B2CF9AE}" pid="5" name="MSIP_Label_7a2396b7-5846-48ff-8468-5f49f8ad722a_Name">
    <vt:lpwstr>Lav</vt:lpwstr>
  </property>
  <property fmtid="{D5CDD505-2E9C-101B-9397-08002B2CF9AE}" pid="6" name="MSIP_Label_7a2396b7-5846-48ff-8468-5f49f8ad722a_SiteId">
    <vt:lpwstr>e6795081-6391-442e-9ab4-5e9ef74f18ea</vt:lpwstr>
  </property>
  <property fmtid="{D5CDD505-2E9C-101B-9397-08002B2CF9AE}" pid="7" name="MSIP_Label_7a2396b7-5846-48ff-8468-5f49f8ad722a_ActionId">
    <vt:lpwstr>5abc0310-03b1-4565-8cb8-3ab7488cac2f</vt:lpwstr>
  </property>
  <property fmtid="{D5CDD505-2E9C-101B-9397-08002B2CF9AE}" pid="8" name="MSIP_Label_7a2396b7-5846-48ff-8468-5f49f8ad722a_ContentBits">
    <vt:lpwstr>0</vt:lpwstr>
  </property>
  <property fmtid="{D5CDD505-2E9C-101B-9397-08002B2CF9AE}" pid="9" name="ContentTypeId">
    <vt:lpwstr>0x010100A3EF400F1ACE66488B34A24C75A32BE7</vt:lpwstr>
  </property>
  <property fmtid="{D5CDD505-2E9C-101B-9397-08002B2CF9AE}" pid="10" name="MediaServiceImageTags">
    <vt:lpwstr/>
  </property>
</Properties>
</file>